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23"/>
  </p:notesMasterIdLst>
  <p:sldIdLst>
    <p:sldId id="256" r:id="rId2"/>
    <p:sldId id="259" r:id="rId3"/>
    <p:sldId id="260" r:id="rId4"/>
    <p:sldId id="289" r:id="rId5"/>
    <p:sldId id="307" r:id="rId6"/>
    <p:sldId id="308" r:id="rId7"/>
    <p:sldId id="300" r:id="rId8"/>
    <p:sldId id="275" r:id="rId9"/>
    <p:sldId id="318" r:id="rId10"/>
    <p:sldId id="304" r:id="rId11"/>
    <p:sldId id="266" r:id="rId12"/>
    <p:sldId id="309" r:id="rId13"/>
    <p:sldId id="277" r:id="rId14"/>
    <p:sldId id="268" r:id="rId15"/>
    <p:sldId id="310" r:id="rId16"/>
    <p:sldId id="312" r:id="rId17"/>
    <p:sldId id="319" r:id="rId18"/>
    <p:sldId id="314" r:id="rId19"/>
    <p:sldId id="315" r:id="rId20"/>
    <p:sldId id="272"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Προεπιλεγμένη ενότητα" id="{FE86C049-ACCD-4D7F-8716-01E90D3F87D0}">
          <p14:sldIdLst>
            <p14:sldId id="256"/>
            <p14:sldId id="259"/>
            <p14:sldId id="260"/>
            <p14:sldId id="289"/>
            <p14:sldId id="307"/>
            <p14:sldId id="308"/>
            <p14:sldId id="300"/>
            <p14:sldId id="275"/>
            <p14:sldId id="318"/>
            <p14:sldId id="304"/>
            <p14:sldId id="266"/>
            <p14:sldId id="309"/>
            <p14:sldId id="277"/>
            <p14:sldId id="268"/>
            <p14:sldId id="310"/>
            <p14:sldId id="312"/>
            <p14:sldId id="319"/>
            <p14:sldId id="314"/>
            <p14:sldId id="315"/>
            <p14:sldId id="272"/>
            <p14:sldId id="2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ΣΤΑΜΟΠΟΥΛΟΣ ΧΡΗΣΤΟΣ" initials="ΣΧ" lastIdx="1" clrIdx="0">
    <p:extLst>
      <p:ext uri="{19B8F6BF-5375-455C-9EA6-DF929625EA0E}">
        <p15:presenceInfo xmlns:p15="http://schemas.microsoft.com/office/powerpoint/2012/main" userId="ΣΤΑΜΟΠΟΥΛΟΣ ΧΡΗΣΤΟΣ"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DB"/>
    <a:srgbClr val="BFBFA5"/>
    <a:srgbClr val="004A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AF1405-B7DD-458B-A864-4DC2D89D6EAE}" v="1" dt="2024-03-04T15:16:02.778"/>
  </p1510:revLst>
</p1510:revInfo>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76381" autoAdjust="0"/>
  </p:normalViewPr>
  <p:slideViewPr>
    <p:cSldViewPr snapToGrid="0">
      <p:cViewPr varScale="1">
        <p:scale>
          <a:sx n="87" d="100"/>
          <a:sy n="87" d="100"/>
        </p:scale>
        <p:origin x="1686"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534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IOPOULOS ILIAS" userId="bfb43bc3-28d4-44a7-b640-01f2df5f8f77" providerId="ADAL" clId="{BFAF1405-B7DD-458B-A864-4DC2D89D6EAE}"/>
    <pc:docChg chg="custSel addSld modSld">
      <pc:chgData name="ILIOPOULOS ILIAS" userId="bfb43bc3-28d4-44a7-b640-01f2df5f8f77" providerId="ADAL" clId="{BFAF1405-B7DD-458B-A864-4DC2D89D6EAE}" dt="2024-03-04T15:16:33.214" v="15" actId="1076"/>
      <pc:docMkLst>
        <pc:docMk/>
      </pc:docMkLst>
      <pc:sldChg chg="modSp mod">
        <pc:chgData name="ILIOPOULOS ILIAS" userId="bfb43bc3-28d4-44a7-b640-01f2df5f8f77" providerId="ADAL" clId="{BFAF1405-B7DD-458B-A864-4DC2D89D6EAE}" dt="2024-03-04T15:10:50.756" v="3" actId="207"/>
        <pc:sldMkLst>
          <pc:docMk/>
          <pc:sldMk cId="4263493896" sldId="272"/>
        </pc:sldMkLst>
        <pc:spChg chg="mod">
          <ac:chgData name="ILIOPOULOS ILIAS" userId="bfb43bc3-28d4-44a7-b640-01f2df5f8f77" providerId="ADAL" clId="{BFAF1405-B7DD-458B-A864-4DC2D89D6EAE}" dt="2024-03-04T15:10:21.448" v="0" actId="207"/>
          <ac:spMkLst>
            <pc:docMk/>
            <pc:sldMk cId="4263493896" sldId="272"/>
            <ac:spMk id="18" creationId="{3E68F079-97BE-EA01-189D-4FDFB28104B1}"/>
          </ac:spMkLst>
        </pc:spChg>
        <pc:spChg chg="mod">
          <ac:chgData name="ILIOPOULOS ILIAS" userId="bfb43bc3-28d4-44a7-b640-01f2df5f8f77" providerId="ADAL" clId="{BFAF1405-B7DD-458B-A864-4DC2D89D6EAE}" dt="2024-03-04T15:10:21.448" v="0" actId="207"/>
          <ac:spMkLst>
            <pc:docMk/>
            <pc:sldMk cId="4263493896" sldId="272"/>
            <ac:spMk id="28" creationId="{F8E2BB98-491E-B596-82E3-DF0ECEBB8E86}"/>
          </ac:spMkLst>
        </pc:spChg>
        <pc:spChg chg="mod">
          <ac:chgData name="ILIOPOULOS ILIAS" userId="bfb43bc3-28d4-44a7-b640-01f2df5f8f77" providerId="ADAL" clId="{BFAF1405-B7DD-458B-A864-4DC2D89D6EAE}" dt="2024-03-04T15:10:21.448" v="0" actId="207"/>
          <ac:spMkLst>
            <pc:docMk/>
            <pc:sldMk cId="4263493896" sldId="272"/>
            <ac:spMk id="30" creationId="{66D69416-B2CC-6F48-60B8-7BC0B851775D}"/>
          </ac:spMkLst>
        </pc:spChg>
        <pc:spChg chg="mod">
          <ac:chgData name="ILIOPOULOS ILIAS" userId="bfb43bc3-28d4-44a7-b640-01f2df5f8f77" providerId="ADAL" clId="{BFAF1405-B7DD-458B-A864-4DC2D89D6EAE}" dt="2024-03-04T15:10:30.572" v="2" actId="207"/>
          <ac:spMkLst>
            <pc:docMk/>
            <pc:sldMk cId="4263493896" sldId="272"/>
            <ac:spMk id="32" creationId="{40C9BACB-C574-1C23-0BAD-3E33BE203FA0}"/>
          </ac:spMkLst>
        </pc:spChg>
        <pc:spChg chg="mod">
          <ac:chgData name="ILIOPOULOS ILIAS" userId="bfb43bc3-28d4-44a7-b640-01f2df5f8f77" providerId="ADAL" clId="{BFAF1405-B7DD-458B-A864-4DC2D89D6EAE}" dt="2024-03-04T15:10:50.756" v="3" actId="207"/>
          <ac:spMkLst>
            <pc:docMk/>
            <pc:sldMk cId="4263493896" sldId="272"/>
            <ac:spMk id="33" creationId="{2EAC48BC-82A8-BB92-D0D4-59C5B171686A}"/>
          </ac:spMkLst>
        </pc:spChg>
      </pc:sldChg>
      <pc:sldChg chg="delSp modSp mod">
        <pc:chgData name="ILIOPOULOS ILIAS" userId="bfb43bc3-28d4-44a7-b640-01f2df5f8f77" providerId="ADAL" clId="{BFAF1405-B7DD-458B-A864-4DC2D89D6EAE}" dt="2024-03-04T15:16:33.214" v="15" actId="1076"/>
        <pc:sldMkLst>
          <pc:docMk/>
          <pc:sldMk cId="3372465889" sldId="313"/>
        </pc:sldMkLst>
        <pc:spChg chg="del">
          <ac:chgData name="ILIOPOULOS ILIAS" userId="bfb43bc3-28d4-44a7-b640-01f2df5f8f77" providerId="ADAL" clId="{BFAF1405-B7DD-458B-A864-4DC2D89D6EAE}" dt="2024-03-04T15:16:27.223" v="12" actId="478"/>
          <ac:spMkLst>
            <pc:docMk/>
            <pc:sldMk cId="3372465889" sldId="313"/>
            <ac:spMk id="11" creationId="{C6E9A7E2-640C-F803-B777-82D7B4D6E172}"/>
          </ac:spMkLst>
        </pc:spChg>
        <pc:spChg chg="del">
          <ac:chgData name="ILIOPOULOS ILIAS" userId="bfb43bc3-28d4-44a7-b640-01f2df5f8f77" providerId="ADAL" clId="{BFAF1405-B7DD-458B-A864-4DC2D89D6EAE}" dt="2024-03-04T15:16:27.223" v="12" actId="478"/>
          <ac:spMkLst>
            <pc:docMk/>
            <pc:sldMk cId="3372465889" sldId="313"/>
            <ac:spMk id="13" creationId="{B734FD29-248B-743C-A84D-1BC64B6FC119}"/>
          </ac:spMkLst>
        </pc:spChg>
        <pc:spChg chg="del">
          <ac:chgData name="ILIOPOULOS ILIAS" userId="bfb43bc3-28d4-44a7-b640-01f2df5f8f77" providerId="ADAL" clId="{BFAF1405-B7DD-458B-A864-4DC2D89D6EAE}" dt="2024-03-04T15:16:27.223" v="12" actId="478"/>
          <ac:spMkLst>
            <pc:docMk/>
            <pc:sldMk cId="3372465889" sldId="313"/>
            <ac:spMk id="14" creationId="{9B362B46-0A0E-1057-8491-39A92A672B8D}"/>
          </ac:spMkLst>
        </pc:spChg>
        <pc:spChg chg="del">
          <ac:chgData name="ILIOPOULOS ILIAS" userId="bfb43bc3-28d4-44a7-b640-01f2df5f8f77" providerId="ADAL" clId="{BFAF1405-B7DD-458B-A864-4DC2D89D6EAE}" dt="2024-03-04T15:16:27.223" v="12" actId="478"/>
          <ac:spMkLst>
            <pc:docMk/>
            <pc:sldMk cId="3372465889" sldId="313"/>
            <ac:spMk id="15" creationId="{C477D044-6FE2-FB4A-9E70-34B571A44AE7}"/>
          </ac:spMkLst>
        </pc:spChg>
        <pc:spChg chg="del">
          <ac:chgData name="ILIOPOULOS ILIAS" userId="bfb43bc3-28d4-44a7-b640-01f2df5f8f77" providerId="ADAL" clId="{BFAF1405-B7DD-458B-A864-4DC2D89D6EAE}" dt="2024-03-04T15:16:27.223" v="12" actId="478"/>
          <ac:spMkLst>
            <pc:docMk/>
            <pc:sldMk cId="3372465889" sldId="313"/>
            <ac:spMk id="16" creationId="{2082C22D-6EDB-BB71-8624-87DB3E04B3A1}"/>
          </ac:spMkLst>
        </pc:spChg>
        <pc:spChg chg="del">
          <ac:chgData name="ILIOPOULOS ILIAS" userId="bfb43bc3-28d4-44a7-b640-01f2df5f8f77" providerId="ADAL" clId="{BFAF1405-B7DD-458B-A864-4DC2D89D6EAE}" dt="2024-03-04T15:16:27.223" v="12" actId="478"/>
          <ac:spMkLst>
            <pc:docMk/>
            <pc:sldMk cId="3372465889" sldId="313"/>
            <ac:spMk id="17" creationId="{5CC29E87-625B-BB03-2719-90E0F05ADF34}"/>
          </ac:spMkLst>
        </pc:spChg>
        <pc:spChg chg="del">
          <ac:chgData name="ILIOPOULOS ILIAS" userId="bfb43bc3-28d4-44a7-b640-01f2df5f8f77" providerId="ADAL" clId="{BFAF1405-B7DD-458B-A864-4DC2D89D6EAE}" dt="2024-03-04T15:16:27.223" v="12" actId="478"/>
          <ac:spMkLst>
            <pc:docMk/>
            <pc:sldMk cId="3372465889" sldId="313"/>
            <ac:spMk id="19" creationId="{AAB1A839-CB9D-CC6B-E2B2-E590C2952436}"/>
          </ac:spMkLst>
        </pc:spChg>
        <pc:spChg chg="del">
          <ac:chgData name="ILIOPOULOS ILIAS" userId="bfb43bc3-28d4-44a7-b640-01f2df5f8f77" providerId="ADAL" clId="{BFAF1405-B7DD-458B-A864-4DC2D89D6EAE}" dt="2024-03-04T15:16:27.223" v="12" actId="478"/>
          <ac:spMkLst>
            <pc:docMk/>
            <pc:sldMk cId="3372465889" sldId="313"/>
            <ac:spMk id="20" creationId="{9EACA5B6-8C1E-8B9C-68E5-CE78DE63BC66}"/>
          </ac:spMkLst>
        </pc:spChg>
        <pc:spChg chg="del">
          <ac:chgData name="ILIOPOULOS ILIAS" userId="bfb43bc3-28d4-44a7-b640-01f2df5f8f77" providerId="ADAL" clId="{BFAF1405-B7DD-458B-A864-4DC2D89D6EAE}" dt="2024-03-04T15:16:27.223" v="12" actId="478"/>
          <ac:spMkLst>
            <pc:docMk/>
            <pc:sldMk cId="3372465889" sldId="313"/>
            <ac:spMk id="21" creationId="{2F452876-27EF-20A3-D0D9-80630617A94B}"/>
          </ac:spMkLst>
        </pc:spChg>
        <pc:spChg chg="del">
          <ac:chgData name="ILIOPOULOS ILIAS" userId="bfb43bc3-28d4-44a7-b640-01f2df5f8f77" providerId="ADAL" clId="{BFAF1405-B7DD-458B-A864-4DC2D89D6EAE}" dt="2024-03-04T15:16:27.223" v="12" actId="478"/>
          <ac:spMkLst>
            <pc:docMk/>
            <pc:sldMk cId="3372465889" sldId="313"/>
            <ac:spMk id="22" creationId="{05FFF4B7-726A-210B-F080-2FF91616E707}"/>
          </ac:spMkLst>
        </pc:spChg>
        <pc:spChg chg="del">
          <ac:chgData name="ILIOPOULOS ILIAS" userId="bfb43bc3-28d4-44a7-b640-01f2df5f8f77" providerId="ADAL" clId="{BFAF1405-B7DD-458B-A864-4DC2D89D6EAE}" dt="2024-03-04T15:16:27.223" v="12" actId="478"/>
          <ac:spMkLst>
            <pc:docMk/>
            <pc:sldMk cId="3372465889" sldId="313"/>
            <ac:spMk id="23" creationId="{2F83BF5C-BF35-3282-1CBE-AE5B1AB8B546}"/>
          </ac:spMkLst>
        </pc:spChg>
        <pc:spChg chg="del">
          <ac:chgData name="ILIOPOULOS ILIAS" userId="bfb43bc3-28d4-44a7-b640-01f2df5f8f77" providerId="ADAL" clId="{BFAF1405-B7DD-458B-A864-4DC2D89D6EAE}" dt="2024-03-04T15:16:27.223" v="12" actId="478"/>
          <ac:spMkLst>
            <pc:docMk/>
            <pc:sldMk cId="3372465889" sldId="313"/>
            <ac:spMk id="24" creationId="{B3FBB585-4AA6-67B6-64DA-23FFACEDEB0C}"/>
          </ac:spMkLst>
        </pc:spChg>
        <pc:spChg chg="del">
          <ac:chgData name="ILIOPOULOS ILIAS" userId="bfb43bc3-28d4-44a7-b640-01f2df5f8f77" providerId="ADAL" clId="{BFAF1405-B7DD-458B-A864-4DC2D89D6EAE}" dt="2024-03-04T15:16:27.223" v="12" actId="478"/>
          <ac:spMkLst>
            <pc:docMk/>
            <pc:sldMk cId="3372465889" sldId="313"/>
            <ac:spMk id="25" creationId="{AB8F5BFF-FA50-73E1-743F-2897242CED0E}"/>
          </ac:spMkLst>
        </pc:spChg>
        <pc:spChg chg="del">
          <ac:chgData name="ILIOPOULOS ILIAS" userId="bfb43bc3-28d4-44a7-b640-01f2df5f8f77" providerId="ADAL" clId="{BFAF1405-B7DD-458B-A864-4DC2D89D6EAE}" dt="2024-03-04T15:16:27.223" v="12" actId="478"/>
          <ac:spMkLst>
            <pc:docMk/>
            <pc:sldMk cId="3372465889" sldId="313"/>
            <ac:spMk id="26" creationId="{9A8F077E-B21F-D317-5572-7413A31145DD}"/>
          </ac:spMkLst>
        </pc:spChg>
        <pc:spChg chg="del">
          <ac:chgData name="ILIOPOULOS ILIAS" userId="bfb43bc3-28d4-44a7-b640-01f2df5f8f77" providerId="ADAL" clId="{BFAF1405-B7DD-458B-A864-4DC2D89D6EAE}" dt="2024-03-04T15:16:27.223" v="12" actId="478"/>
          <ac:spMkLst>
            <pc:docMk/>
            <pc:sldMk cId="3372465889" sldId="313"/>
            <ac:spMk id="27" creationId="{3DBCEE6D-FCCF-DAFE-4791-C6E62195A5BF}"/>
          </ac:spMkLst>
        </pc:spChg>
        <pc:spChg chg="del">
          <ac:chgData name="ILIOPOULOS ILIAS" userId="bfb43bc3-28d4-44a7-b640-01f2df5f8f77" providerId="ADAL" clId="{BFAF1405-B7DD-458B-A864-4DC2D89D6EAE}" dt="2024-03-04T15:16:27.223" v="12" actId="478"/>
          <ac:spMkLst>
            <pc:docMk/>
            <pc:sldMk cId="3372465889" sldId="313"/>
            <ac:spMk id="28" creationId="{D4583E27-8877-EE73-C908-71510D228333}"/>
          </ac:spMkLst>
        </pc:spChg>
        <pc:spChg chg="del">
          <ac:chgData name="ILIOPOULOS ILIAS" userId="bfb43bc3-28d4-44a7-b640-01f2df5f8f77" providerId="ADAL" clId="{BFAF1405-B7DD-458B-A864-4DC2D89D6EAE}" dt="2024-03-04T15:16:27.223" v="12" actId="478"/>
          <ac:spMkLst>
            <pc:docMk/>
            <pc:sldMk cId="3372465889" sldId="313"/>
            <ac:spMk id="33" creationId="{51673FD3-0138-6A03-4495-E3A71B95CC06}"/>
          </ac:spMkLst>
        </pc:spChg>
        <pc:picChg chg="mod">
          <ac:chgData name="ILIOPOULOS ILIAS" userId="bfb43bc3-28d4-44a7-b640-01f2df5f8f77" providerId="ADAL" clId="{BFAF1405-B7DD-458B-A864-4DC2D89D6EAE}" dt="2024-03-04T15:16:33.214" v="15" actId="1076"/>
          <ac:picMkLst>
            <pc:docMk/>
            <pc:sldMk cId="3372465889" sldId="313"/>
            <ac:picMk id="7" creationId="{074012FA-F773-5FCB-7038-1A19CB64F4DE}"/>
          </ac:picMkLst>
        </pc:picChg>
        <pc:cxnChg chg="del">
          <ac:chgData name="ILIOPOULOS ILIAS" userId="bfb43bc3-28d4-44a7-b640-01f2df5f8f77" providerId="ADAL" clId="{BFAF1405-B7DD-458B-A864-4DC2D89D6EAE}" dt="2024-03-04T15:16:27.223" v="12" actId="478"/>
          <ac:cxnSpMkLst>
            <pc:docMk/>
            <pc:sldMk cId="3372465889" sldId="313"/>
            <ac:cxnSpMk id="12" creationId="{5D3C4244-3B04-85B6-CAA1-7021F27883D4}"/>
          </ac:cxnSpMkLst>
        </pc:cxnChg>
      </pc:sldChg>
      <pc:sldChg chg="modSp mod">
        <pc:chgData name="ILIOPOULOS ILIAS" userId="bfb43bc3-28d4-44a7-b640-01f2df5f8f77" providerId="ADAL" clId="{BFAF1405-B7DD-458B-A864-4DC2D89D6EAE}" dt="2024-03-04T15:12:18.167" v="10" actId="1076"/>
        <pc:sldMkLst>
          <pc:docMk/>
          <pc:sldMk cId="2006392558" sldId="316"/>
        </pc:sldMkLst>
        <pc:picChg chg="mod">
          <ac:chgData name="ILIOPOULOS ILIAS" userId="bfb43bc3-28d4-44a7-b640-01f2df5f8f77" providerId="ADAL" clId="{BFAF1405-B7DD-458B-A864-4DC2D89D6EAE}" dt="2024-03-04T15:12:13.438" v="7" actId="1076"/>
          <ac:picMkLst>
            <pc:docMk/>
            <pc:sldMk cId="2006392558" sldId="316"/>
            <ac:picMk id="23" creationId="{66242BFD-355F-1AF0-04DC-FAF812EBA9F3}"/>
          </ac:picMkLst>
        </pc:picChg>
        <pc:picChg chg="mod">
          <ac:chgData name="ILIOPOULOS ILIAS" userId="bfb43bc3-28d4-44a7-b640-01f2df5f8f77" providerId="ADAL" clId="{BFAF1405-B7DD-458B-A864-4DC2D89D6EAE}" dt="2024-03-04T15:12:14.943" v="8" actId="1076"/>
          <ac:picMkLst>
            <pc:docMk/>
            <pc:sldMk cId="2006392558" sldId="316"/>
            <ac:picMk id="24" creationId="{81172769-9376-BBAD-4725-76DF2FAC7978}"/>
          </ac:picMkLst>
        </pc:picChg>
        <pc:picChg chg="mod">
          <ac:chgData name="ILIOPOULOS ILIAS" userId="bfb43bc3-28d4-44a7-b640-01f2df5f8f77" providerId="ADAL" clId="{BFAF1405-B7DD-458B-A864-4DC2D89D6EAE}" dt="2024-03-04T15:12:18.167" v="10" actId="1076"/>
          <ac:picMkLst>
            <pc:docMk/>
            <pc:sldMk cId="2006392558" sldId="316"/>
            <ac:picMk id="25" creationId="{9DD79BA5-EAB0-D7A9-C1F3-346B8DB8B7FF}"/>
          </ac:picMkLst>
        </pc:picChg>
      </pc:sldChg>
      <pc:sldChg chg="add setBg">
        <pc:chgData name="ILIOPOULOS ILIAS" userId="bfb43bc3-28d4-44a7-b640-01f2df5f8f77" providerId="ADAL" clId="{BFAF1405-B7DD-458B-A864-4DC2D89D6EAE}" dt="2024-03-04T15:16:02.775" v="11"/>
        <pc:sldMkLst>
          <pc:docMk/>
          <pc:sldMk cId="88669562" sldId="31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a:t>Publications per Year</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Year</c:v>
                </c:pt>
              </c:strCache>
            </c:strRef>
          </c:tx>
          <c:spPr>
            <a:gradFill rotWithShape="1">
              <a:gsLst>
                <a:gs pos="0">
                  <a:schemeClr val="accent1">
                    <a:tint val="60000"/>
                    <a:lumMod val="110000"/>
                  </a:schemeClr>
                </a:gs>
                <a:gs pos="100000">
                  <a:schemeClr val="accent1">
                    <a:tint val="82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invertIfNegative val="0"/>
          <c:cat>
            <c:numRef>
              <c:f>Sheet1!$A$2:$A$13</c:f>
              <c:numCache>
                <c:formatCode>General</c:formatCode>
                <c:ptCount val="12"/>
                <c:pt idx="0">
                  <c:v>2010</c:v>
                </c:pt>
                <c:pt idx="1">
                  <c:v>2011</c:v>
                </c:pt>
                <c:pt idx="2">
                  <c:v>2012</c:v>
                </c:pt>
                <c:pt idx="3">
                  <c:v>2013</c:v>
                </c:pt>
                <c:pt idx="4">
                  <c:v>2014</c:v>
                </c:pt>
                <c:pt idx="5">
                  <c:v>2015</c:v>
                </c:pt>
                <c:pt idx="6">
                  <c:v>2016</c:v>
                </c:pt>
                <c:pt idx="7">
                  <c:v>2017</c:v>
                </c:pt>
                <c:pt idx="8">
                  <c:v>2018</c:v>
                </c:pt>
                <c:pt idx="9">
                  <c:v>2019</c:v>
                </c:pt>
                <c:pt idx="10">
                  <c:v>2020</c:v>
                </c:pt>
                <c:pt idx="11">
                  <c:v>2021</c:v>
                </c:pt>
              </c:numCache>
            </c:numRef>
          </c:cat>
          <c:val>
            <c:numRef>
              <c:f>Sheet1!$B$2:$B$13</c:f>
              <c:numCache>
                <c:formatCode>General</c:formatCode>
                <c:ptCount val="12"/>
                <c:pt idx="0">
                  <c:v>88</c:v>
                </c:pt>
                <c:pt idx="1">
                  <c:v>95</c:v>
                </c:pt>
                <c:pt idx="2">
                  <c:v>151</c:v>
                </c:pt>
                <c:pt idx="3">
                  <c:v>128</c:v>
                </c:pt>
                <c:pt idx="4">
                  <c:v>142</c:v>
                </c:pt>
                <c:pt idx="5">
                  <c:v>200</c:v>
                </c:pt>
                <c:pt idx="6">
                  <c:v>217</c:v>
                </c:pt>
                <c:pt idx="7">
                  <c:v>240</c:v>
                </c:pt>
                <c:pt idx="8">
                  <c:v>223</c:v>
                </c:pt>
                <c:pt idx="9">
                  <c:v>256</c:v>
                </c:pt>
                <c:pt idx="10">
                  <c:v>239</c:v>
                </c:pt>
                <c:pt idx="11">
                  <c:v>243</c:v>
                </c:pt>
              </c:numCache>
            </c:numRef>
          </c:val>
          <c:extLst>
            <c:ext xmlns:c16="http://schemas.microsoft.com/office/drawing/2014/chart" uri="{C3380CC4-5D6E-409C-BE32-E72D297353CC}">
              <c16:uniqueId val="{00000000-FF7F-4EF7-8B38-5B732866765E}"/>
            </c:ext>
          </c:extLst>
        </c:ser>
        <c:dLbls>
          <c:showLegendKey val="0"/>
          <c:showVal val="0"/>
          <c:showCatName val="0"/>
          <c:showSerName val="0"/>
          <c:showPercent val="0"/>
          <c:showBubbleSize val="0"/>
        </c:dLbls>
        <c:gapWidth val="100"/>
        <c:shape val="box"/>
        <c:axId val="46119343"/>
        <c:axId val="46120175"/>
        <c:axId val="0"/>
      </c:bar3DChart>
      <c:catAx>
        <c:axId val="461193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6120175"/>
        <c:crosses val="autoZero"/>
        <c:auto val="1"/>
        <c:lblAlgn val="ctr"/>
        <c:lblOffset val="100"/>
        <c:noMultiLvlLbl val="0"/>
      </c:catAx>
      <c:valAx>
        <c:axId val="461201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61193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01D10-1E40-46CA-8973-642652617F3B}" type="datetimeFigureOut">
              <a:rPr lang="el-GR" smtClean="0"/>
              <a:t>5/3/2024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AB8D5-2C1C-4650-AB20-EE938313F1D1}" type="slidenum">
              <a:rPr lang="el-GR" smtClean="0"/>
              <a:t>‹#›</a:t>
            </a:fld>
            <a:endParaRPr lang="el-GR"/>
          </a:p>
        </p:txBody>
      </p:sp>
    </p:spTree>
    <p:extLst>
      <p:ext uri="{BB962C8B-B14F-4D97-AF65-F5344CB8AC3E}">
        <p14:creationId xmlns:p14="http://schemas.microsoft.com/office/powerpoint/2010/main" val="1919314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Καλημέρα σας, ονομάζομαι Σκαλτσάς Αθανάσιος και θα σας παρουσιάσω την Διπλωματική μου Εργασία με τίτλο ‘</a:t>
            </a:r>
            <a:r>
              <a:rPr lang="el-GR" sz="2800" dirty="0"/>
              <a:t>Εκτίμηση εναπομείνασας ωφέλιμης ζωής εδράνων μέσω τυχαίων σημάτων ταλαντώσεων και μεθόδου Συναρτησιακών Μοντέλων</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l-GR" dirty="0"/>
          </a:p>
        </p:txBody>
      </p:sp>
      <p:sp>
        <p:nvSpPr>
          <p:cNvPr id="4" name="Θέση αριθμού διαφάνειας 3"/>
          <p:cNvSpPr>
            <a:spLocks noGrp="1"/>
          </p:cNvSpPr>
          <p:nvPr>
            <p:ph type="sldNum" sz="quarter" idx="5"/>
          </p:nvPr>
        </p:nvSpPr>
        <p:spPr/>
        <p:txBody>
          <a:bodyPr/>
          <a:lstStyle/>
          <a:p>
            <a:fld id="{BFAAB8D5-2C1C-4650-AB20-EE938313F1D1}" type="slidenum">
              <a:rPr lang="el-GR" smtClean="0"/>
              <a:t>1</a:t>
            </a:fld>
            <a:endParaRPr lang="el-GR"/>
          </a:p>
        </p:txBody>
      </p:sp>
    </p:spTree>
    <p:extLst>
      <p:ext uri="{BB962C8B-B14F-4D97-AF65-F5344CB8AC3E}">
        <p14:creationId xmlns:p14="http://schemas.microsoft.com/office/powerpoint/2010/main" val="3485257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D1FC3-8E00-2BD3-BB61-702B7D50187E}"/>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1A472977-B1CE-4666-C5F8-D4AC34BECCD5}"/>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452ED9F0-3FC0-00AB-6E3B-E96DF58A8C81}"/>
              </a:ext>
            </a:extLst>
          </p:cNvPr>
          <p:cNvSpPr>
            <a:spLocks noGrp="1"/>
          </p:cNvSpPr>
          <p:nvPr>
            <p:ph type="body" idx="1"/>
          </p:nvPr>
        </p:nvSpPr>
        <p:spPr/>
        <p:txBody>
          <a:bodyPr/>
          <a:lstStyle/>
          <a:p>
            <a:pPr algn="just">
              <a:lnSpc>
                <a:spcPct val="107000"/>
              </a:lnSpc>
              <a:spcAft>
                <a:spcPts val="800"/>
              </a:spcAft>
            </a:pPr>
            <a:r>
              <a:rPr lang="el-GR" sz="2800" dirty="0"/>
              <a:t>Το πρόβλημα της εργασίας χωρίστηκε </a:t>
            </a:r>
            <a:r>
              <a:rPr lang="el-GR" sz="4000" dirty="0"/>
              <a:t>σε 2 φάσεις: Την φάση εκπαίδευσης και την Φάση Ελέγχου.</a:t>
            </a:r>
            <a:endParaRPr lang="el-GR" sz="2800" dirty="0"/>
          </a:p>
          <a:p>
            <a:pPr algn="just">
              <a:lnSpc>
                <a:spcPct val="107000"/>
              </a:lnSpc>
              <a:spcAft>
                <a:spcPts val="800"/>
              </a:spcAft>
            </a:pPr>
            <a:r>
              <a:rPr lang="el-GR" b="1" dirty="0"/>
              <a:t>Η Φάση Εκπαίδευσης</a:t>
            </a:r>
            <a:r>
              <a:rPr lang="el-GR" dirty="0"/>
              <a:t>: εκτελείται μία φορά σε έναν κύκλο λειτουργίας. Συγκεκριμένα λαμβάνονται 𝛭 πληθος σημάτων και</a:t>
            </a:r>
            <a:r>
              <a:rPr lang="en-US" dirty="0"/>
              <a:t> </a:t>
            </a:r>
            <a:r>
              <a:rPr lang="el-GR" dirty="0"/>
              <a:t>γινεται αντιστοίχιση του καθενός με μία τιμή εναπομείνασας ωφέλιμης ζωής </a:t>
            </a:r>
          </a:p>
          <a:p>
            <a:pPr algn="just">
              <a:lnSpc>
                <a:spcPct val="107000"/>
              </a:lnSpc>
              <a:spcAft>
                <a:spcPts val="800"/>
              </a:spcAft>
            </a:pPr>
            <a:r>
              <a:rPr lang="el-GR" dirty="0"/>
              <a:t>Επίσης διεξάγεται στατιστικός έλεγχος υποθέσεων για</a:t>
            </a:r>
            <a:r>
              <a:rPr lang="en-US" dirty="0"/>
              <a:t> </a:t>
            </a:r>
            <a:r>
              <a:rPr lang="el-GR" dirty="0"/>
              <a:t>ανίχνευση υποβαθμισμένης κατάστασης και καθορίζονται τα κρίσιμα όρια.</a:t>
            </a:r>
          </a:p>
          <a:p>
            <a:pPr algn="just">
              <a:lnSpc>
                <a:spcPct val="107000"/>
              </a:lnSpc>
              <a:spcAft>
                <a:spcPts val="800"/>
              </a:spcAft>
            </a:pPr>
            <a:r>
              <a:rPr lang="en-US" dirty="0"/>
              <a:t>M</a:t>
            </a:r>
            <a:r>
              <a:rPr lang="el-GR" dirty="0"/>
              <a:t>όλις η φάση της εκπαίδευσης έχει ολοκληρωθεί</a:t>
            </a:r>
            <a:r>
              <a:rPr lang="en-US" dirty="0"/>
              <a:t>,</a:t>
            </a:r>
            <a:r>
              <a:rPr lang="el-GR" dirty="0"/>
              <a:t>η</a:t>
            </a:r>
            <a:r>
              <a:rPr lang="el-GR" b="1" dirty="0"/>
              <a:t> Φάση Ελέγχου </a:t>
            </a:r>
            <a:r>
              <a:rPr lang="el-GR" dirty="0"/>
              <a:t>διεξάγεται επαναληπτικά, για κάθε σήμα άγνωστης κατάστασης κατα την οποία,</a:t>
            </a:r>
          </a:p>
          <a:p>
            <a:pPr algn="just">
              <a:lnSpc>
                <a:spcPct val="107000"/>
              </a:lnSpc>
              <a:spcAft>
                <a:spcPts val="800"/>
              </a:spcAft>
            </a:pPr>
            <a:r>
              <a:rPr lang="el-GR" b="0" u="none" dirty="0"/>
              <a:t>(1) ανιχνέυτεαι η χρονική στιγμή που το ρουλεμαν εισέρχεται στην </a:t>
            </a:r>
            <a:r>
              <a:rPr lang="el-GR" b="0" dirty="0"/>
              <a:t>υποβάθμισμένη κατάσταση και (2) εκτιμάται ο υπολειπόμενος χρόνος ζωής</a:t>
            </a:r>
          </a:p>
        </p:txBody>
      </p:sp>
      <p:sp>
        <p:nvSpPr>
          <p:cNvPr id="4" name="Θέση αριθμού διαφάνειας 3">
            <a:extLst>
              <a:ext uri="{FF2B5EF4-FFF2-40B4-BE49-F238E27FC236}">
                <a16:creationId xmlns:a16="http://schemas.microsoft.com/office/drawing/2014/main" id="{C298E798-198C-DDDB-8E59-CFA8FCA28E8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AAB8D5-2C1C-4650-AB20-EE938313F1D1}" type="slidenum">
              <a:rPr kumimoji="0" lang="el-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l-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002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l-GR" sz="2800" dirty="0"/>
              <a:t>Η χρονική στιγμή υποβάθμισης ανιχνέυεται μέσω αλλαγών στη φασματική πυκνότητα ισχύος (PSD) των μετρούμενων σημάτων.</a:t>
            </a:r>
          </a:p>
          <a:p>
            <a:pPr algn="just">
              <a:lnSpc>
                <a:spcPct val="107000"/>
              </a:lnSpc>
              <a:spcAft>
                <a:spcPts val="800"/>
              </a:spcAft>
            </a:pPr>
            <a:endParaRPr lang="el-GR" dirty="0"/>
          </a:p>
          <a:p>
            <a:pPr marL="0" marR="0" lvl="0" indent="0" algn="just" defTabSz="914400" rtl="0" eaLnBrk="1" fontAlgn="auto" latinLnBrk="0" hangingPunct="1">
              <a:lnSpc>
                <a:spcPct val="107000"/>
              </a:lnSpc>
              <a:spcBef>
                <a:spcPts val="0"/>
              </a:spcBef>
              <a:spcAft>
                <a:spcPts val="800"/>
              </a:spcAft>
              <a:buClrTx/>
              <a:buSzTx/>
              <a:buFontTx/>
              <a:buNone/>
              <a:tabLst/>
              <a:defRPr/>
            </a:pPr>
            <a:r>
              <a:rPr lang="el-GR" dirty="0"/>
              <a:t>Συγκεκριμένα, δημιουργείται το ακόλουθο πρόβλημα ελέγχου υποθέσεων όπου εάν το πραγματικό φάσμα ενός σήματος άγνωστης κατάστασης συμπίπτει με αυτό του πρώτου σήματος, τότε το εξάρτημα θεωρείται υγιής. </a:t>
            </a:r>
          </a:p>
          <a:p>
            <a:pPr marL="0" marR="0" lvl="0" indent="0" algn="just" defTabSz="914400" rtl="0" eaLnBrk="1" fontAlgn="auto" latinLnBrk="0" hangingPunct="1">
              <a:lnSpc>
                <a:spcPct val="107000"/>
              </a:lnSpc>
              <a:spcBef>
                <a:spcPts val="0"/>
              </a:spcBef>
              <a:spcAft>
                <a:spcPts val="800"/>
              </a:spcAft>
              <a:buClrTx/>
              <a:buSzTx/>
              <a:buFontTx/>
              <a:buNone/>
              <a:tabLst/>
              <a:defRPr/>
            </a:pPr>
            <a:r>
              <a:rPr lang="el-GR" dirty="0"/>
              <a:t>Επειδή τα πραγματικά φάσματα είναι άγνωστα, υπολογίζονται οι εκτιμήσεις τους κατα </a:t>
            </a:r>
            <a:r>
              <a:rPr lang="en-US" dirty="0"/>
              <a:t>Welch</a:t>
            </a:r>
            <a:r>
              <a:rPr lang="el-GR" dirty="0"/>
              <a:t> και κατασκευάζεται το στατιστικό μέγεθος </a:t>
            </a:r>
            <a:r>
              <a:rPr lang="en-US" dirty="0"/>
              <a:t>F</a:t>
            </a:r>
            <a:r>
              <a:rPr lang="el-GR" dirty="0"/>
              <a:t>, που σε περιπτωση υγειας θα πρέπει να βρίσκεται μέσα σε ενα εύρος με επιπεδο εμπιστοσυνης α</a:t>
            </a:r>
          </a:p>
          <a:p>
            <a:pPr marL="0" marR="0" lvl="0" indent="0" algn="just" defTabSz="914400" rtl="0" eaLnBrk="1" fontAlgn="auto" latinLnBrk="0" hangingPunct="1">
              <a:lnSpc>
                <a:spcPct val="107000"/>
              </a:lnSpc>
              <a:spcBef>
                <a:spcPts val="0"/>
              </a:spcBef>
              <a:spcAft>
                <a:spcPts val="800"/>
              </a:spcAft>
              <a:buClrTx/>
              <a:buSzTx/>
              <a:buFontTx/>
              <a:buNone/>
              <a:tabLst/>
              <a:defRPr/>
            </a:pPr>
            <a:endParaRPr lang="el-GR" dirty="0"/>
          </a:p>
          <a:p>
            <a:pPr marL="0" marR="0" lvl="0" indent="0" algn="just" defTabSz="914400" rtl="0" eaLnBrk="1" fontAlgn="auto" latinLnBrk="0" hangingPunct="1">
              <a:lnSpc>
                <a:spcPct val="107000"/>
              </a:lnSpc>
              <a:spcBef>
                <a:spcPts val="0"/>
              </a:spcBef>
              <a:spcAft>
                <a:spcPts val="800"/>
              </a:spcAft>
              <a:buClrTx/>
              <a:buSzTx/>
              <a:buFontTx/>
              <a:buNone/>
              <a:tabLst/>
              <a:defRPr/>
            </a:pPr>
            <a:r>
              <a:rPr lang="el-GR" dirty="0"/>
              <a:t>Στην προκειμένη εργασία, επιλέγεται ως χαρακτηριστικό μέγεθος η μέγιστη τιμή της ποσότητας 𝐹 και προκειμένου να αποφευχθεί κάποιος ψευδο-συναγερμός, ο στατιστικός έλεγχος αναδιαμορφώνεται κατάλληλα με χρήση της παραμε΄τρου Λ.</a:t>
            </a:r>
          </a:p>
          <a:p>
            <a:pPr marL="0" marR="0" lvl="0" indent="0" algn="just" defTabSz="914400" rtl="0" eaLnBrk="1" fontAlgn="auto" latinLnBrk="0" hangingPunct="1">
              <a:lnSpc>
                <a:spcPct val="107000"/>
              </a:lnSpc>
              <a:spcBef>
                <a:spcPts val="0"/>
              </a:spcBef>
              <a:spcAft>
                <a:spcPts val="800"/>
              </a:spcAft>
              <a:buClrTx/>
              <a:buSzTx/>
              <a:buFontTx/>
              <a:buNone/>
              <a:tabLst/>
              <a:defRPr/>
            </a:pPr>
            <a:r>
              <a:rPr lang="el-GR" dirty="0"/>
              <a:t>Έτσι κατα την φάση εκπαίδευσης καθορίζεται το ανώτατο όριο και η παράμετρος Λ που θα χρησιμοποιηθούν στη φάση ελέγχου</a:t>
            </a:r>
          </a:p>
          <a:p>
            <a:pPr marL="0" marR="0" lvl="0" indent="0" algn="just" defTabSz="914400" rtl="0" eaLnBrk="1" fontAlgn="auto" latinLnBrk="0" hangingPunct="1">
              <a:lnSpc>
                <a:spcPct val="107000"/>
              </a:lnSpc>
              <a:spcBef>
                <a:spcPts val="0"/>
              </a:spcBef>
              <a:spcAft>
                <a:spcPts val="800"/>
              </a:spcAft>
              <a:buClrTx/>
              <a:buSzTx/>
              <a:buFontTx/>
              <a:buNone/>
              <a:tabLst/>
              <a:defRPr/>
            </a:pPr>
            <a:endParaRPr lang="el-GR" dirty="0"/>
          </a:p>
          <a:p>
            <a:pPr marL="0" marR="0" lvl="0" indent="0" algn="just" defTabSz="914400" rtl="0" eaLnBrk="1" fontAlgn="auto" latinLnBrk="0" hangingPunct="1">
              <a:lnSpc>
                <a:spcPct val="107000"/>
              </a:lnSpc>
              <a:spcBef>
                <a:spcPts val="0"/>
              </a:spcBef>
              <a:spcAft>
                <a:spcPts val="800"/>
              </a:spcAft>
              <a:buClrTx/>
              <a:buSzTx/>
              <a:buFontTx/>
              <a:buNone/>
              <a:tabLst/>
              <a:defRPr/>
            </a:pPr>
            <a:r>
              <a:rPr lang="el-GR" dirty="0"/>
              <a:t>Στην φάση ελέγχου, για κάθε σήμα άγνωστης κατάστασης εκτιμάται το φάσμα Welch και πραγματοποιείται ο έλεγχος υποθέσεων με το κρίσιμο όριο </a:t>
            </a:r>
            <a:r>
              <a:rPr lang="en-US" dirty="0"/>
              <a:t>k</a:t>
            </a:r>
            <a:r>
              <a:rPr lang="el-GR" dirty="0"/>
              <a:t>και το Λ να έχει οριστεί ήδη στη Φάση Εκπαίδευσης.</a:t>
            </a:r>
          </a:p>
        </p:txBody>
      </p:sp>
      <p:sp>
        <p:nvSpPr>
          <p:cNvPr id="4" name="Θέση αριθμού διαφάνειας 3"/>
          <p:cNvSpPr>
            <a:spLocks noGrp="1"/>
          </p:cNvSpPr>
          <p:nvPr>
            <p:ph type="sldNum" sz="quarter" idx="5"/>
          </p:nvPr>
        </p:nvSpPr>
        <p:spPr/>
        <p:txBody>
          <a:bodyPr/>
          <a:lstStyle/>
          <a:p>
            <a:fld id="{BFAAB8D5-2C1C-4650-AB20-EE938313F1D1}" type="slidenum">
              <a:rPr lang="el-GR" smtClean="0"/>
              <a:t>11</a:t>
            </a:fld>
            <a:endParaRPr lang="el-GR"/>
          </a:p>
        </p:txBody>
      </p:sp>
    </p:spTree>
    <p:extLst>
      <p:ext uri="{BB962C8B-B14F-4D97-AF65-F5344CB8AC3E}">
        <p14:creationId xmlns:p14="http://schemas.microsoft.com/office/powerpoint/2010/main" val="838886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1C032-4C85-461D-6AA3-3AA4CF686C30}"/>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1AC606DD-9C82-7D24-E4D5-25E08F8AB00E}"/>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33F68482-5CCC-FA90-AEA6-D5AFA1E74688}"/>
              </a:ext>
            </a:extLst>
          </p:cNvPr>
          <p:cNvSpPr>
            <a:spLocks noGrp="1"/>
          </p:cNvSpPr>
          <p:nvPr>
            <p:ph type="body" idx="1"/>
          </p:nvPr>
        </p:nvSpPr>
        <p:spPr/>
        <p:txBody>
          <a:bodyPr/>
          <a:lstStyle/>
          <a:p>
            <a:r>
              <a:rPr lang="el-GR" dirty="0"/>
              <a:t>Για την εκτίμηση </a:t>
            </a:r>
            <a:r>
              <a:rPr lang="el-GR" sz="1200" dirty="0">
                <a:effectLst/>
                <a:latin typeface="Calibri" panose="020F0502020204030204" pitchFamily="34" charset="0"/>
                <a:ea typeface="Calibri" panose="020F0502020204030204" pitchFamily="34" charset="0"/>
                <a:cs typeface="Calibri" panose="020F0502020204030204" pitchFamily="34" charset="0"/>
              </a:rPr>
              <a:t>εναπομείνασας ζωής μέσω των μοντέλων</a:t>
            </a:r>
            <a:r>
              <a:rPr lang="en-US" sz="1200" dirty="0">
                <a:effectLst/>
                <a:latin typeface="Calibri" panose="020F0502020204030204" pitchFamily="34" charset="0"/>
                <a:ea typeface="Calibri" panose="020F0502020204030204" pitchFamily="34" charset="0"/>
                <a:cs typeface="Calibri" panose="020F0502020204030204" pitchFamily="34" charset="0"/>
              </a:rPr>
              <a:t> FP </a:t>
            </a:r>
            <a:r>
              <a:rPr lang="el-GR" sz="1200" dirty="0">
                <a:effectLst/>
                <a:latin typeface="Calibri" panose="020F0502020204030204" pitchFamily="34" charset="0"/>
                <a:ea typeface="Calibri" panose="020F0502020204030204" pitchFamily="34" charset="0"/>
                <a:cs typeface="Calibri" panose="020F0502020204030204" pitchFamily="34" charset="0"/>
              </a:rPr>
              <a:t>ακολουθήθηκε η εξής διαδικασία.</a:t>
            </a:r>
          </a:p>
          <a:p>
            <a:endParaRPr lang="el-GR" sz="1200" dirty="0">
              <a:effectLst/>
              <a:latin typeface="Calibri" panose="020F0502020204030204" pitchFamily="34" charset="0"/>
              <a:ea typeface="Calibri" panose="020F0502020204030204" pitchFamily="34" charset="0"/>
              <a:cs typeface="Calibri" panose="020F0502020204030204" pitchFamily="34" charset="0"/>
            </a:endParaRPr>
          </a:p>
          <a:p>
            <a:r>
              <a:rPr lang="el-GR" dirty="0"/>
              <a:t>Στην φάση εκπαίδευσης, επιλεγονται πλήθος  Μ σήματων από έναν Κύκλο Λειτουργίας.</a:t>
            </a:r>
          </a:p>
          <a:p>
            <a:r>
              <a:rPr lang="el-GR" dirty="0"/>
              <a:t>Επίσης ορίζεται η παράμετρος λειτουργίας η οποία εκπροσωπεί ενα ευρος υπολειπόμενων ωρών ζωής του επιλεγμένου κυκλου</a:t>
            </a:r>
          </a:p>
          <a:p>
            <a:r>
              <a:rPr lang="el-GR" dirty="0"/>
              <a:t>Στην συνέχεια κατασκευάζεται το μαθηματικό μοντέλο </a:t>
            </a:r>
            <a:r>
              <a:rPr lang="en-US" dirty="0"/>
              <a:t>FP-AR</a:t>
            </a:r>
            <a:r>
              <a:rPr lang="el-GR" dirty="0"/>
              <a:t>, το οποίο</a:t>
            </a:r>
            <a:r>
              <a:rPr lang="en-US" dirty="0"/>
              <a:t> </a:t>
            </a:r>
            <a:r>
              <a:rPr lang="el-GR" dirty="0"/>
              <a:t>προσομοιάζει με αυτό των </a:t>
            </a:r>
            <a:r>
              <a:rPr lang="en-US" dirty="0"/>
              <a:t>AR</a:t>
            </a:r>
            <a:r>
              <a:rPr lang="el-GR" dirty="0"/>
              <a:t>, με την κύρια διαφορά να έγκειται στις παραμέτρους, οι οποίες εξαρτώνται από την παράμετρο λειτουργίας, ώστε να αντιπροσωπεύουν την δυναμική του ρουλεμαν για οποιαδηποτε χρονικη στιγμη.</a:t>
            </a:r>
          </a:p>
          <a:p>
            <a:endParaRPr lang="el-GR" dirty="0"/>
          </a:p>
          <a:p>
            <a:r>
              <a:rPr lang="el-GR" dirty="0"/>
              <a:t>Στην φάση ελέγχου, άγνωστο σήμα, εισέρχεται στο μοντέλο </a:t>
            </a:r>
            <a:r>
              <a:rPr lang="en-US" dirty="0"/>
              <a:t>FP-AR</a:t>
            </a:r>
            <a:r>
              <a:rPr lang="el-GR" dirty="0"/>
              <a:t>, το οποίο επαναπαραμετροποιείται ως προς την άγνωστη επί του παρόντος παράμετρο λειτουργίας.</a:t>
            </a:r>
          </a:p>
          <a:p>
            <a:r>
              <a:rPr lang="el-GR" dirty="0"/>
              <a:t>Στην συνέχεια γίνεται εκτίμηση της παραμέτρου που γίνεται αποδεκτή όταν επιβεβαιωθεί η λευκότητα των υπολοίπων της και κατασκευάζονται τα αντίστοιχα όρια  εμπιστοσύνης.</a:t>
            </a:r>
          </a:p>
          <a:p>
            <a:endParaRPr lang="el-GR" dirty="0"/>
          </a:p>
          <a:p>
            <a:r>
              <a:rPr lang="el-GR" dirty="0"/>
              <a:t>Έτσι γίνεται γνωστός ο εκτιμώμενος υπολειπόμενος χρόνος ζωής που αντιστοιχεί στο συγκεκριμένο σήμα ή στην αντίστοιχη χρονική στιγμή.</a:t>
            </a:r>
          </a:p>
        </p:txBody>
      </p:sp>
      <p:sp>
        <p:nvSpPr>
          <p:cNvPr id="4" name="Θέση αριθμού διαφάνειας 3">
            <a:extLst>
              <a:ext uri="{FF2B5EF4-FFF2-40B4-BE49-F238E27FC236}">
                <a16:creationId xmlns:a16="http://schemas.microsoft.com/office/drawing/2014/main" id="{783CBCA1-198F-788F-C348-96DD535DC7DD}"/>
              </a:ext>
            </a:extLst>
          </p:cNvPr>
          <p:cNvSpPr>
            <a:spLocks noGrp="1"/>
          </p:cNvSpPr>
          <p:nvPr>
            <p:ph type="sldNum" sz="quarter" idx="5"/>
          </p:nvPr>
        </p:nvSpPr>
        <p:spPr/>
        <p:txBody>
          <a:bodyPr/>
          <a:lstStyle/>
          <a:p>
            <a:fld id="{BFAAB8D5-2C1C-4650-AB20-EE938313F1D1}" type="slidenum">
              <a:rPr lang="el-GR" smtClean="0"/>
              <a:t>12</a:t>
            </a:fld>
            <a:endParaRPr lang="el-GR"/>
          </a:p>
        </p:txBody>
      </p:sp>
    </p:spTree>
    <p:extLst>
      <p:ext uri="{BB962C8B-B14F-4D97-AF65-F5344CB8AC3E}">
        <p14:creationId xmlns:p14="http://schemas.microsoft.com/office/powerpoint/2010/main" val="1210739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Όπως αναφέρθηκε προηγουμένως, λήφθηκαν υπόψην μόνο τα σήματα του ρουλεμάν Νο 1, τα οποία και χωρίστηκαν σε 4 διαφορετικούς κύκλους λειτουργίας. Στα διαγράμματα της εικόνας, παρουσιάζονται τα εκτιμώμενα φάσματα </a:t>
            </a:r>
            <a:r>
              <a:rPr lang="en-US" sz="1800" dirty="0">
                <a:effectLst/>
                <a:latin typeface="Calibri" panose="020F0502020204030204" pitchFamily="34" charset="0"/>
                <a:ea typeface="Calibri" panose="020F0502020204030204" pitchFamily="34" charset="0"/>
                <a:cs typeface="Times New Roman" panose="02020603050405020304" pitchFamily="18" charset="0"/>
              </a:rPr>
              <a:t>Welch</a:t>
            </a:r>
            <a:r>
              <a:rPr lang="el-GR" sz="1800" dirty="0">
                <a:effectLst/>
                <a:latin typeface="Calibri" panose="020F0502020204030204" pitchFamily="34" charset="0"/>
                <a:ea typeface="Calibri" panose="020F0502020204030204" pitchFamily="34" charset="0"/>
                <a:cs typeface="Times New Roman" panose="02020603050405020304" pitchFamily="18" charset="0"/>
              </a:rPr>
              <a:t> των σημάτων του εκάστοτε κύκλου. Όπου στον Υ άξονα φαίνεται η τιμή του φάσματος, στον Ζ άξονα οι ώρες λειτουργίας και στον Χ άξονα το εύρος συχνοτήτων. Παρατηρώντας το επιβεβαιώνεται η παρόμοια δυναμική συμπεριφορά που αναφέρθηκε προηγουμένως.</a:t>
            </a:r>
          </a:p>
          <a:p>
            <a:pPr algn="just">
              <a:lnSpc>
                <a:spcPct val="107000"/>
              </a:lnSpc>
              <a:spcAft>
                <a:spcPts val="800"/>
              </a:spcAft>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Στη συνέχεια, για κάθε κύκλο, τα σήματά τους χωρίζονται σε 4 διαφορετικά σετ, με το κάθενα να χαρακτηρίζεται από 5120 δείγματα.</a:t>
            </a:r>
          </a:p>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Για την φάση της εκπαίδευσης επιλέχθηκαν </a:t>
            </a:r>
            <a:r>
              <a:rPr lang="el-GR" sz="1800" b="1" dirty="0">
                <a:effectLst/>
                <a:latin typeface="Calibri" panose="020F0502020204030204" pitchFamily="34" charset="0"/>
                <a:ea typeface="Calibri" panose="020F0502020204030204" pitchFamily="34" charset="0"/>
                <a:cs typeface="Times New Roman" panose="02020603050405020304" pitchFamily="18" charset="0"/>
              </a:rPr>
              <a:t>μόνο </a:t>
            </a:r>
            <a:r>
              <a:rPr lang="el-GR" sz="1800" dirty="0">
                <a:effectLst/>
                <a:latin typeface="Calibri" panose="020F0502020204030204" pitchFamily="34" charset="0"/>
                <a:ea typeface="Calibri" panose="020F0502020204030204" pitchFamily="34" charset="0"/>
                <a:cs typeface="Times New Roman" panose="02020603050405020304" pitchFamily="18" charset="0"/>
              </a:rPr>
              <a:t>82 σήματα του κύκλου 1 με το 1</a:t>
            </a:r>
            <a:r>
              <a:rPr lang="el-GR" sz="1800" baseline="30000" dirty="0">
                <a:effectLst/>
                <a:latin typeface="Calibri" panose="020F0502020204030204" pitchFamily="34" charset="0"/>
                <a:ea typeface="Calibri" panose="020F0502020204030204" pitchFamily="34" charset="0"/>
                <a:cs typeface="Times New Roman" panose="02020603050405020304" pitchFamily="18" charset="0"/>
              </a:rPr>
              <a:t>ο</a:t>
            </a:r>
            <a:r>
              <a:rPr lang="el-GR" sz="1800" dirty="0">
                <a:effectLst/>
                <a:latin typeface="Calibri" panose="020F0502020204030204" pitchFamily="34" charset="0"/>
                <a:ea typeface="Calibri" panose="020F0502020204030204" pitchFamily="34" charset="0"/>
                <a:cs typeface="Times New Roman" panose="02020603050405020304" pitchFamily="18" charset="0"/>
              </a:rPr>
              <a:t> σετ δειγμάτων.</a:t>
            </a:r>
          </a:p>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Η τεχνική αυτή αποσκοπεί στην μείωση του υπολογιστικού κόστους και χρόνου εκπαίδευης του μοντέλου </a:t>
            </a:r>
            <a:r>
              <a:rPr lang="en-US" sz="1800" dirty="0">
                <a:effectLst/>
                <a:latin typeface="Calibri" panose="020F0502020204030204" pitchFamily="34" charset="0"/>
                <a:ea typeface="Calibri" panose="020F0502020204030204" pitchFamily="34" charset="0"/>
                <a:cs typeface="Times New Roman" panose="02020603050405020304" pitchFamily="18" charset="0"/>
              </a:rPr>
              <a:t>FP</a:t>
            </a:r>
            <a:r>
              <a:rPr lang="el-GR" sz="1800" dirty="0">
                <a:effectLst/>
                <a:latin typeface="Calibri" panose="020F0502020204030204" pitchFamily="34" charset="0"/>
                <a:ea typeface="Calibri" panose="020F0502020204030204" pitchFamily="34" charset="0"/>
                <a:cs typeface="Times New Roman" panose="02020603050405020304" pitchFamily="18" charset="0"/>
              </a:rPr>
              <a:t>, ενώ ταυτοχρόνως προσφέρει μεγαλύτερο όγκο δεδομένων στο κομμάτι της επιθεώρησης.</a:t>
            </a:r>
          </a:p>
          <a:p>
            <a:pPr algn="just">
              <a:lnSpc>
                <a:spcPct val="107000"/>
              </a:lnSpc>
              <a:spcAft>
                <a:spcPts val="800"/>
              </a:spcAft>
            </a:pPr>
            <a:endParaRPr lang="el-GR" sz="1800" b="1" i="1" u="sng"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Θέση αριθμού διαφάνειας 3"/>
          <p:cNvSpPr>
            <a:spLocks noGrp="1"/>
          </p:cNvSpPr>
          <p:nvPr>
            <p:ph type="sldNum" sz="quarter" idx="5"/>
          </p:nvPr>
        </p:nvSpPr>
        <p:spPr/>
        <p:txBody>
          <a:bodyPr/>
          <a:lstStyle/>
          <a:p>
            <a:fld id="{BFAAB8D5-2C1C-4650-AB20-EE938313F1D1}" type="slidenum">
              <a:rPr lang="el-GR" smtClean="0"/>
              <a:t>13</a:t>
            </a:fld>
            <a:endParaRPr lang="el-GR"/>
          </a:p>
        </p:txBody>
      </p:sp>
    </p:spTree>
    <p:extLst>
      <p:ext uri="{BB962C8B-B14F-4D97-AF65-F5344CB8AC3E}">
        <p14:creationId xmlns:p14="http://schemas.microsoft.com/office/powerpoint/2010/main" val="3230040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l-GR" dirty="0"/>
              <a:t>Στην συνέχεια είναι απαραίτητη η Διερεύνηση του ορίου υποβάθμισης.</a:t>
            </a:r>
          </a:p>
          <a:p>
            <a:pPr algn="just">
              <a:lnSpc>
                <a:spcPct val="107000"/>
              </a:lnSpc>
              <a:spcAft>
                <a:spcPts val="800"/>
              </a:spcAft>
            </a:pPr>
            <a:endParaRPr lang="el-GR" dirty="0"/>
          </a:p>
          <a:p>
            <a:pPr algn="just">
              <a:lnSpc>
                <a:spcPct val="107000"/>
              </a:lnSpc>
              <a:spcAft>
                <a:spcPts val="800"/>
              </a:spcAft>
            </a:pPr>
            <a:r>
              <a:rPr lang="el-GR" dirty="0"/>
              <a:t>Για τα διαθέσιμα σήματα της φάσης εκπαίδευσης εφαρμόστηκε ο προαναφερόμενος έλεγχος υποθέσεων με την παράμετρο Λ να έλαβε τη τιμή 2, και καθιερώθηκε το κρίσιμο όριο.</a:t>
            </a:r>
          </a:p>
          <a:p>
            <a:pPr algn="just">
              <a:lnSpc>
                <a:spcPct val="107000"/>
              </a:lnSpc>
              <a:spcAft>
                <a:spcPts val="800"/>
              </a:spcAft>
            </a:pPr>
            <a:endParaRPr lang="el-GR" dirty="0"/>
          </a:p>
          <a:p>
            <a:pPr algn="just">
              <a:lnSpc>
                <a:spcPct val="107000"/>
              </a:lnSpc>
              <a:spcAft>
                <a:spcPts val="800"/>
              </a:spcAft>
            </a:pPr>
            <a:r>
              <a:rPr lang="el-GR" dirty="0"/>
              <a:t>Η επιλογή της τιμής αυτής για το Λ, σημαίνει ότι ανιχνεύεται υποβάθμιση την στιγμή που για 3 διαδοχικές φορές η στατιστική τιμή </a:t>
            </a:r>
            <a:r>
              <a:rPr lang="en-US" dirty="0"/>
              <a:t>F</a:t>
            </a:r>
            <a:r>
              <a:rPr lang="el-GR" dirty="0"/>
              <a:t> ξεπέρασε το κρίσιμο όριο.</a:t>
            </a:r>
          </a:p>
          <a:p>
            <a:pPr algn="just">
              <a:lnSpc>
                <a:spcPct val="107000"/>
              </a:lnSpc>
              <a:spcAft>
                <a:spcPts val="800"/>
              </a:spcAft>
            </a:pPr>
            <a:r>
              <a:rPr lang="el-GR" dirty="0"/>
              <a:t>Αυτό αποσκοπεί στην αποφυγή ψευδοσυναγερμών που μπορεί να οφείλονται σε δυσλειτουργίες του αισθητήρα ή εξωτερικές παρεμβάσεις.</a:t>
            </a:r>
          </a:p>
          <a:p>
            <a:pPr algn="just">
              <a:lnSpc>
                <a:spcPct val="107000"/>
              </a:lnSpc>
              <a:spcAft>
                <a:spcPts val="800"/>
              </a:spcAft>
            </a:pPr>
            <a:endParaRPr lang="el-GR" dirty="0"/>
          </a:p>
          <a:p>
            <a:pPr algn="just">
              <a:lnSpc>
                <a:spcPct val="107000"/>
              </a:lnSpc>
              <a:spcAft>
                <a:spcPts val="800"/>
              </a:spcAft>
            </a:pPr>
            <a:r>
              <a:rPr lang="el-GR" dirty="0"/>
              <a:t>Στο διάγραμμα παρουσιάζονται με μπλε οι στατιστικές τιμές του μέγεθους </a:t>
            </a:r>
            <a:r>
              <a:rPr lang="en-US" dirty="0"/>
              <a:t>F</a:t>
            </a:r>
            <a:r>
              <a:rPr lang="el-GR" dirty="0"/>
              <a:t>, με κόκκινη διακεκομένη γραμμή το όριο που επιλέχθηκε, και με αστερίσκο επισημάτνονται χρονικές στιγμές ψευδοσυναγερμών</a:t>
            </a:r>
          </a:p>
        </p:txBody>
      </p:sp>
      <p:sp>
        <p:nvSpPr>
          <p:cNvPr id="4" name="Θέση αριθμού διαφάνειας 3"/>
          <p:cNvSpPr>
            <a:spLocks noGrp="1"/>
          </p:cNvSpPr>
          <p:nvPr>
            <p:ph type="sldNum" sz="quarter" idx="5"/>
          </p:nvPr>
        </p:nvSpPr>
        <p:spPr/>
        <p:txBody>
          <a:bodyPr/>
          <a:lstStyle/>
          <a:p>
            <a:fld id="{BFAAB8D5-2C1C-4650-AB20-EE938313F1D1}" type="slidenum">
              <a:rPr lang="el-GR" smtClean="0"/>
              <a:t>14</a:t>
            </a:fld>
            <a:endParaRPr lang="el-GR"/>
          </a:p>
        </p:txBody>
      </p:sp>
    </p:spTree>
    <p:extLst>
      <p:ext uri="{BB962C8B-B14F-4D97-AF65-F5344CB8AC3E}">
        <p14:creationId xmlns:p14="http://schemas.microsoft.com/office/powerpoint/2010/main" val="469814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F38A3-919F-4086-EE10-E608052E1ED7}"/>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772CBDAA-A9E1-EA50-A5F7-7E3A29D37EF0}"/>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79B3D47E-8A74-8015-ED1F-A70087C97E91}"/>
              </a:ext>
            </a:extLst>
          </p:cNvPr>
          <p:cNvSpPr>
            <a:spLocks noGrp="1"/>
          </p:cNvSpPr>
          <p:nvPr>
            <p:ph type="body" idx="1"/>
          </p:nvPr>
        </p:nvSpPr>
        <p:spPr/>
        <p:txBody>
          <a:bodyPr/>
          <a:lstStyle/>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Για την αναγνώριση</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των τάξεων του μοντέλου </a:t>
            </a:r>
            <a:r>
              <a:rPr lang="en-US" sz="1800" dirty="0">
                <a:effectLst/>
                <a:latin typeface="Calibri" panose="020F0502020204030204" pitchFamily="34" charset="0"/>
                <a:ea typeface="Calibri" panose="020F0502020204030204" pitchFamily="34" charset="0"/>
                <a:cs typeface="Times New Roman" panose="02020603050405020304" pitchFamily="18" charset="0"/>
              </a:rPr>
              <a:t>FPAR,</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l-GR" sz="1800" b="1" dirty="0">
                <a:effectLst/>
                <a:latin typeface="Calibri" panose="020F0502020204030204" pitchFamily="34" charset="0"/>
                <a:ea typeface="Calibri" panose="020F0502020204030204" pitchFamily="34" charset="0"/>
                <a:cs typeface="Times New Roman" panose="02020603050405020304" pitchFamily="18" charset="0"/>
              </a:rPr>
              <a:t>πρώτον</a:t>
            </a:r>
            <a:r>
              <a:rPr lang="el-GR" sz="1800" b="0" dirty="0">
                <a:effectLst/>
                <a:latin typeface="Calibri" panose="020F0502020204030204" pitchFamily="34" charset="0"/>
                <a:ea typeface="Calibri" panose="020F0502020204030204" pitchFamily="34" charset="0"/>
                <a:cs typeface="Times New Roman" panose="02020603050405020304" pitchFamily="18" charset="0"/>
              </a:rPr>
              <a:t> υπολογίσθηκαν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82 </a:t>
            </a:r>
            <a:r>
              <a:rPr lang="el-GR" sz="1800" b="0" dirty="0">
                <a:effectLst/>
                <a:latin typeface="Calibri" panose="020F0502020204030204" pitchFamily="34" charset="0"/>
                <a:ea typeface="Calibri" panose="020F0502020204030204" pitchFamily="34" charset="0"/>
                <a:cs typeface="Times New Roman" panose="02020603050405020304" pitchFamily="18" charset="0"/>
              </a:rPr>
              <a:t>μοντέλα αυτοπαλινδρόμησης για τα σήματα της φάσης εκπαίδευσης και συνδυαστικά μέσω ελαχιστοποίησης  της μέσης τιμής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BIC</a:t>
            </a:r>
            <a:r>
              <a:rPr lang="el-GR" sz="1800" b="0" dirty="0">
                <a:effectLst/>
                <a:latin typeface="Calibri" panose="020F0502020204030204" pitchFamily="34" charset="0"/>
                <a:ea typeface="Calibri" panose="020F0502020204030204" pitchFamily="34" charset="0"/>
                <a:cs typeface="Times New Roman" panose="02020603050405020304" pitchFamily="18" charset="0"/>
              </a:rPr>
              <a:t> και σταθεροποίησης της μέσης τιμής του λόγου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RSS/SSS</a:t>
            </a:r>
            <a:r>
              <a:rPr lang="el-GR" sz="1800" b="0" dirty="0">
                <a:effectLst/>
                <a:latin typeface="Calibri" panose="020F0502020204030204" pitchFamily="34" charset="0"/>
                <a:ea typeface="Calibri" panose="020F0502020204030204" pitchFamily="34" charset="0"/>
                <a:cs typeface="Times New Roman" panose="02020603050405020304" pitchFamily="18" charset="0"/>
              </a:rPr>
              <a:t>, επιλέχθηκε ως βέλτιστη τάξη  η </a:t>
            </a:r>
            <a:r>
              <a:rPr lang="el-GR" sz="1800" b="1" dirty="0">
                <a:effectLst/>
                <a:latin typeface="Calibri" panose="020F0502020204030204" pitchFamily="34" charset="0"/>
                <a:ea typeface="Calibri" panose="020F0502020204030204" pitchFamily="34" charset="0"/>
                <a:cs typeface="Times New Roman" panose="02020603050405020304" pitchFamily="18" charset="0"/>
              </a:rPr>
              <a:t>91</a:t>
            </a:r>
            <a:r>
              <a:rPr lang="el-GR" sz="1800" b="1" baseline="30000" dirty="0">
                <a:effectLst/>
                <a:latin typeface="Calibri" panose="020F0502020204030204" pitchFamily="34" charset="0"/>
                <a:ea typeface="Calibri" panose="020F0502020204030204" pitchFamily="34" charset="0"/>
                <a:cs typeface="Times New Roman" panose="02020603050405020304" pitchFamily="18" charset="0"/>
              </a:rPr>
              <a:t>η</a:t>
            </a:r>
            <a:r>
              <a:rPr lang="el-GR" sz="1800" b="1" dirty="0">
                <a:effectLst/>
                <a:latin typeface="Calibri" panose="020F0502020204030204" pitchFamily="34" charset="0"/>
                <a:ea typeface="Calibri" panose="020F0502020204030204" pitchFamily="34" charset="0"/>
                <a:cs typeface="Times New Roman" panose="02020603050405020304" pitchFamily="18" charset="0"/>
              </a:rPr>
              <a:t> </a:t>
            </a:r>
            <a:r>
              <a:rPr lang="el-GR" sz="1800" b="0" dirty="0">
                <a:effectLst/>
                <a:latin typeface="Calibri" panose="020F0502020204030204" pitchFamily="34" charset="0"/>
                <a:ea typeface="Calibri" panose="020F0502020204030204" pitchFamily="34" charset="0"/>
                <a:cs typeface="Times New Roman" panose="02020603050405020304" pitchFamily="18" charset="0"/>
              </a:rPr>
              <a: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el-GR" b="1" dirty="0"/>
              <a:t>Δεύτερον </a:t>
            </a:r>
            <a:r>
              <a:rPr lang="el-GR" b="0" dirty="0"/>
              <a:t>η </a:t>
            </a:r>
            <a:r>
              <a:rPr lang="el-GR" dirty="0"/>
              <a:t>διάσταση του λειτουργικού υποχώρου προσδιορίζεται μέσω του Γενετικού Αλγορίθμου και με βάση την ελαχιστοποίηση του BIC . Τελικώς γίνεται επιλογή </a:t>
            </a:r>
            <a:r>
              <a:rPr lang="en-US" b="1" dirty="0"/>
              <a:t>6 </a:t>
            </a:r>
            <a:r>
              <a:rPr lang="el-GR" b="0" dirty="0"/>
              <a:t>πολυωνύμων </a:t>
            </a:r>
            <a:r>
              <a:rPr lang="en-US" b="0" dirty="0"/>
              <a:t>Legendre.</a:t>
            </a:r>
            <a:endParaRPr lang="el-GR" b="0" dirty="0"/>
          </a:p>
          <a:p>
            <a:pPr algn="just">
              <a:lnSpc>
                <a:spcPct val="107000"/>
              </a:lnSpc>
              <a:spcAft>
                <a:spcPts val="800"/>
              </a:spcAft>
            </a:pPr>
            <a:r>
              <a:rPr lang="el-GR" b="1" dirty="0"/>
              <a:t>Τρίτον</a:t>
            </a:r>
            <a:r>
              <a:rPr lang="en-US" b="1" dirty="0"/>
              <a:t> </a:t>
            </a:r>
            <a:r>
              <a:rPr lang="el-GR" b="0" dirty="0"/>
              <a:t>ορίζεται παράμετρος λειτουργίας </a:t>
            </a:r>
            <a:r>
              <a:rPr lang="en-US" b="1" dirty="0"/>
              <a:t>k</a:t>
            </a:r>
            <a:r>
              <a:rPr lang="el-GR" b="0" dirty="0"/>
              <a:t> που καλύπτει ολόκληρο το εύρος υπολειπόμενων ωρών λειτουργίας του κύκλου 1 </a:t>
            </a:r>
          </a:p>
          <a:p>
            <a:pPr algn="just">
              <a:lnSpc>
                <a:spcPct val="107000"/>
              </a:lnSpc>
              <a:spcAft>
                <a:spcPts val="800"/>
              </a:spcAft>
            </a:pPr>
            <a:endParaRPr lang="el-GR" b="0" dirty="0"/>
          </a:p>
          <a:p>
            <a:pPr marL="0" marR="0" lvl="0" indent="0" algn="just" defTabSz="914400" rtl="0" eaLnBrk="1" fontAlgn="auto" latinLnBrk="0" hangingPunct="1">
              <a:lnSpc>
                <a:spcPct val="107000"/>
              </a:lnSpc>
              <a:spcBef>
                <a:spcPts val="0"/>
              </a:spcBef>
              <a:spcAft>
                <a:spcPts val="800"/>
              </a:spcAft>
              <a:buClrTx/>
              <a:buSzTx/>
              <a:buFontTx/>
              <a:buNone/>
              <a:tabLst/>
              <a:defRPr/>
            </a:pPr>
            <a:r>
              <a:rPr lang="el-GR" b="0" dirty="0"/>
              <a:t>Στα διαγράμματα παρουσιάζονται οι εκτίμήσεις των μη παραμετρικων φασμάτων </a:t>
            </a:r>
            <a:r>
              <a:rPr lang="en-US" b="0" dirty="0"/>
              <a:t>Welch </a:t>
            </a:r>
            <a:r>
              <a:rPr lang="el-GR" b="0" dirty="0"/>
              <a:t>σε σχέση με τα παραμέτρικά φάσματα</a:t>
            </a:r>
            <a:r>
              <a:rPr lang="en-US" b="0" dirty="0"/>
              <a:t> </a:t>
            </a:r>
            <a:r>
              <a:rPr lang="el-GR" b="0" dirty="0"/>
              <a:t>για τα 82 σήματα της φάσης εκπαίδευσης.</a:t>
            </a:r>
          </a:p>
          <a:p>
            <a:pPr algn="just">
              <a:lnSpc>
                <a:spcPct val="107000"/>
              </a:lnSpc>
              <a:spcAft>
                <a:spcPts val="800"/>
              </a:spcAft>
            </a:pPr>
            <a:r>
              <a:rPr lang="el-GR" b="0" dirty="0"/>
              <a:t>Η ικανότητα μοντελοποίησης της δυναμικής του ρουλεμάν μέσω του αναγνωρισμένου μοντέλου </a:t>
            </a:r>
            <a:r>
              <a:rPr lang="en-US" b="0" dirty="0"/>
              <a:t>FP</a:t>
            </a:r>
            <a:r>
              <a:rPr lang="el-GR" b="0" dirty="0"/>
              <a:t> επιβεβαιώνεται καθώς τα παραμετρικά φάσματα καταφέρνουν να συλλάβουν όλες τις αλλαγές της δυναμικής κατα μήκος ολόκληρου του εύρους συχνοτήτων.</a:t>
            </a:r>
            <a:endParaRPr lang="el-GR" b="1" dirty="0"/>
          </a:p>
        </p:txBody>
      </p:sp>
      <p:sp>
        <p:nvSpPr>
          <p:cNvPr id="4" name="Θέση αριθμού διαφάνειας 3">
            <a:extLst>
              <a:ext uri="{FF2B5EF4-FFF2-40B4-BE49-F238E27FC236}">
                <a16:creationId xmlns:a16="http://schemas.microsoft.com/office/drawing/2014/main" id="{49AB07D8-6296-AA03-8213-433E3D78B70E}"/>
              </a:ext>
            </a:extLst>
          </p:cNvPr>
          <p:cNvSpPr>
            <a:spLocks noGrp="1"/>
          </p:cNvSpPr>
          <p:nvPr>
            <p:ph type="sldNum" sz="quarter" idx="5"/>
          </p:nvPr>
        </p:nvSpPr>
        <p:spPr/>
        <p:txBody>
          <a:bodyPr/>
          <a:lstStyle/>
          <a:p>
            <a:fld id="{BFAAB8D5-2C1C-4650-AB20-EE938313F1D1}" type="slidenum">
              <a:rPr lang="el-GR" smtClean="0"/>
              <a:t>15</a:t>
            </a:fld>
            <a:endParaRPr lang="el-GR"/>
          </a:p>
        </p:txBody>
      </p:sp>
    </p:spTree>
    <p:extLst>
      <p:ext uri="{BB962C8B-B14F-4D97-AF65-F5344CB8AC3E}">
        <p14:creationId xmlns:p14="http://schemas.microsoft.com/office/powerpoint/2010/main" val="4091025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ED6ED-A58C-646D-3AB5-E5C3F96C9089}"/>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77D45E5B-BE75-0B31-FE31-2F141A4A6320}"/>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EF3AD3C6-317A-E7BC-468A-0F741D6D206B}"/>
              </a:ext>
            </a:extLst>
          </p:cNvPr>
          <p:cNvSpPr>
            <a:spLocks noGrp="1"/>
          </p:cNvSpPr>
          <p:nvPr>
            <p:ph type="body" idx="1"/>
          </p:nvPr>
        </p:nvSpPr>
        <p:spPr/>
        <p:txBody>
          <a:bodyPr/>
          <a:lstStyle/>
          <a:p>
            <a:pPr algn="just">
              <a:lnSpc>
                <a:spcPct val="107000"/>
              </a:lnSpc>
              <a:spcAft>
                <a:spcPts val="800"/>
              </a:spcAft>
            </a:pPr>
            <a:r>
              <a:rPr lang="el-GR" dirty="0"/>
              <a:t>Η φάση ελέγχου επαναλαμβάνεται για κάθε κύκλο και κάθε σετ μετρήσεων. Ενδεικτικά παρουσιάζονται τα αποτελέσματα για τον κύκλο λειτουργίας </a:t>
            </a:r>
            <a:r>
              <a:rPr lang="en-US" dirty="0"/>
              <a:t>4</a:t>
            </a:r>
            <a:r>
              <a:rPr lang="el-GR" dirty="0"/>
              <a:t>.</a:t>
            </a:r>
          </a:p>
          <a:p>
            <a:pPr algn="just">
              <a:lnSpc>
                <a:spcPct val="107000"/>
              </a:lnSpc>
              <a:spcAft>
                <a:spcPts val="800"/>
              </a:spcAft>
            </a:pPr>
            <a:endParaRPr lang="el-GR" dirty="0"/>
          </a:p>
          <a:p>
            <a:pPr algn="just">
              <a:lnSpc>
                <a:spcPct val="107000"/>
              </a:lnSpc>
              <a:spcAft>
                <a:spcPts val="800"/>
              </a:spcAft>
            </a:pPr>
            <a:r>
              <a:rPr lang="el-GR" dirty="0"/>
              <a:t>Συγκεκριμένα σε κάθε επανάληψη επιλέγεται σήμα υπό άγνωστη κατάσταση υγείας. </a:t>
            </a:r>
          </a:p>
          <a:p>
            <a:pPr algn="just">
              <a:lnSpc>
                <a:spcPct val="107000"/>
              </a:lnSpc>
              <a:spcAft>
                <a:spcPts val="800"/>
              </a:spcAft>
            </a:pPr>
            <a:endParaRPr lang="el-GR" dirty="0"/>
          </a:p>
          <a:p>
            <a:pPr algn="just">
              <a:lnSpc>
                <a:spcPct val="107000"/>
              </a:lnSpc>
              <a:spcAft>
                <a:spcPts val="800"/>
              </a:spcAft>
            </a:pPr>
            <a:r>
              <a:rPr lang="el-GR" dirty="0"/>
              <a:t>Στην συνέχεια μέσω του στατιστικού ελέγχου ανιχνεύεται η υποβαθμισμένη κατάσταση. Για τα σήματα της υποβαθμισμένης κατάστασης, εκτιμάται η παράμετρος λειτουργίας η οποία γίνεται αποδεκτή μέσω ελέγχου λευκότητας των υπολοίπων της</a:t>
            </a:r>
            <a:r>
              <a:rPr lang="en-US" dirty="0"/>
              <a:t>.</a:t>
            </a:r>
            <a:r>
              <a:rPr lang="el-GR" dirty="0"/>
              <a:t> </a:t>
            </a:r>
          </a:p>
          <a:p>
            <a:pPr algn="just">
              <a:lnSpc>
                <a:spcPct val="107000"/>
              </a:lnSpc>
              <a:spcAft>
                <a:spcPts val="800"/>
              </a:spcAft>
            </a:pPr>
            <a:r>
              <a:rPr lang="el-GR" dirty="0"/>
              <a:t>Στη δεξια εικόνα απεικονίζεται ο στατιστικός έλεγχος λευκκότητας των υπολοίπων, όπου με μπλέ απεικονίζεται το στατιστικό μέγεθος </a:t>
            </a:r>
            <a:r>
              <a:rPr lang="en-US" dirty="0"/>
              <a:t>D </a:t>
            </a:r>
            <a:r>
              <a:rPr lang="el-GR" dirty="0"/>
              <a:t>του ελέγχου Πενα-Ροντριγκεζ για κάθε εκτιμώμενο </a:t>
            </a:r>
            <a:r>
              <a:rPr lang="en-US" dirty="0"/>
              <a:t>k</a:t>
            </a:r>
            <a:r>
              <a:rPr lang="el-GR" dirty="0"/>
              <a:t> και με κόκκινο το όριο λευκότητας με επίπεδο εμπιστοσύνης 95%. </a:t>
            </a:r>
          </a:p>
          <a:p>
            <a:pPr algn="just">
              <a:lnSpc>
                <a:spcPct val="107000"/>
              </a:lnSpc>
              <a:spcAft>
                <a:spcPts val="800"/>
              </a:spcAft>
            </a:pPr>
            <a:r>
              <a:rPr lang="el-GR" dirty="0"/>
              <a:t>Τέλος κατασκευάζονται τα διαστήματα εμπιστοσύνης της εκτιμήτριας.</a:t>
            </a:r>
          </a:p>
        </p:txBody>
      </p:sp>
      <p:sp>
        <p:nvSpPr>
          <p:cNvPr id="4" name="Θέση αριθμού διαφάνειας 3">
            <a:extLst>
              <a:ext uri="{FF2B5EF4-FFF2-40B4-BE49-F238E27FC236}">
                <a16:creationId xmlns:a16="http://schemas.microsoft.com/office/drawing/2014/main" id="{B5952263-49E3-2E16-4F04-668B924950B1}"/>
              </a:ext>
            </a:extLst>
          </p:cNvPr>
          <p:cNvSpPr>
            <a:spLocks noGrp="1"/>
          </p:cNvSpPr>
          <p:nvPr>
            <p:ph type="sldNum" sz="quarter" idx="5"/>
          </p:nvPr>
        </p:nvSpPr>
        <p:spPr/>
        <p:txBody>
          <a:bodyPr/>
          <a:lstStyle/>
          <a:p>
            <a:fld id="{BFAAB8D5-2C1C-4650-AB20-EE938313F1D1}" type="slidenum">
              <a:rPr lang="el-GR" smtClean="0"/>
              <a:t>16</a:t>
            </a:fld>
            <a:endParaRPr lang="el-GR"/>
          </a:p>
        </p:txBody>
      </p:sp>
    </p:spTree>
    <p:extLst>
      <p:ext uri="{BB962C8B-B14F-4D97-AF65-F5344CB8AC3E}">
        <p14:creationId xmlns:p14="http://schemas.microsoft.com/office/powerpoint/2010/main" val="329849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61C3-89ED-E929-DFA3-1AFBFB55620C}"/>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CCBDE966-4C00-EC2E-D728-42B6964C1A31}"/>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A53959AF-FF3F-9C00-FB3D-888BF3A5C958}"/>
              </a:ext>
            </a:extLst>
          </p:cNvPr>
          <p:cNvSpPr>
            <a:spLocks noGrp="1"/>
          </p:cNvSpPr>
          <p:nvPr>
            <p:ph type="body" idx="1"/>
          </p:nvPr>
        </p:nvSpPr>
        <p:spPr/>
        <p:txBody>
          <a:bodyPr/>
          <a:lstStyle/>
          <a:p>
            <a:pPr algn="just">
              <a:lnSpc>
                <a:spcPct val="107000"/>
              </a:lnSpc>
              <a:spcAft>
                <a:spcPts val="800"/>
              </a:spcAft>
            </a:pPr>
            <a:r>
              <a:rPr lang="el-GR" sz="2800" dirty="0"/>
              <a:t>Στην συνέχεια παρουσιάζονται ενδεικτικά για τον κύκλο </a:t>
            </a:r>
            <a:r>
              <a:rPr lang="en-US" sz="2800" dirty="0"/>
              <a:t>4, </a:t>
            </a:r>
            <a:r>
              <a:rPr lang="el-GR" sz="2800" dirty="0"/>
              <a:t>τα αποτελέσματα της εκτίμησης εναπομείνασας ωφέλιμης ζωής σε σχέση με τον πραγματικό υπολειπόμενο χρόνο για όλα τα διαφορετικά σετ μετρήσεων.</a:t>
            </a:r>
          </a:p>
          <a:p>
            <a:pPr algn="just">
              <a:lnSpc>
                <a:spcPct val="107000"/>
              </a:lnSpc>
              <a:spcAft>
                <a:spcPts val="800"/>
              </a:spcAft>
            </a:pPr>
            <a:r>
              <a:rPr lang="el-GR" sz="2800" dirty="0"/>
              <a:t>Στα διαγράμματα</a:t>
            </a:r>
            <a:r>
              <a:rPr lang="en-US" sz="2800" dirty="0"/>
              <a:t> (y </a:t>
            </a:r>
            <a:r>
              <a:rPr lang="el-GR" sz="2800" dirty="0"/>
              <a:t>άξονας υπολειπόμενος χρόνος ζωής- </a:t>
            </a:r>
            <a:r>
              <a:rPr lang="en-US" sz="2800" dirty="0"/>
              <a:t>x</a:t>
            </a:r>
            <a:r>
              <a:rPr lang="el-GR" sz="2800" dirty="0"/>
              <a:t> άξονας ώρες λειτουργίας) παρατηρείται πολύ καλή ακρίβεια των εκτιμήσεων(μπλέ γραμμή), οι οποίες </a:t>
            </a:r>
            <a:r>
              <a:rPr lang="el-GR" dirty="0"/>
              <a:t>επικυρώνεται με τον πραγματικό χρόνο </a:t>
            </a:r>
            <a:r>
              <a:rPr lang="el-GR" sz="1200" dirty="0"/>
              <a:t>(πράσινη διακεκομένη)</a:t>
            </a:r>
            <a:r>
              <a:rPr lang="el-GR" dirty="0"/>
              <a:t>να βρίσκεται επί το πλείστον ανάμεσα από τα υπολογιζόμενα διαστήματα εμπιστοσύνης( γαλάζια γραμμή). Με κόκκινο επισημαίνεται το σημείο ανίχνευσης έναρξης της υποβάθμισης.</a:t>
            </a:r>
          </a:p>
          <a:p>
            <a:pPr algn="just">
              <a:lnSpc>
                <a:spcPct val="107000"/>
              </a:lnSpc>
              <a:spcAft>
                <a:spcPts val="800"/>
              </a:spcAft>
            </a:pPr>
            <a:r>
              <a:rPr lang="el-GR" dirty="0"/>
              <a:t>~</a:t>
            </a:r>
          </a:p>
          <a:p>
            <a:pPr algn="just">
              <a:lnSpc>
                <a:spcPct val="107000"/>
              </a:lnSpc>
              <a:spcAft>
                <a:spcPts val="800"/>
              </a:spcAft>
            </a:pPr>
            <a:r>
              <a:rPr lang="el-GR" dirty="0"/>
              <a:t>Στις επόμενες διαφάνειες θα διεξαχθεί μια συγκριτική αξιολόγηση των εκτιμήσεων χρόνου ζωής μεταξύ του παρόντος μοντέλου με μοντέλο τύπου </a:t>
            </a:r>
            <a:r>
              <a:rPr lang="en-US" dirty="0"/>
              <a:t>Wiener </a:t>
            </a:r>
            <a:r>
              <a:rPr lang="el-GR" dirty="0"/>
              <a:t>που βασίστηκε σε διαφορετικές χαρακτηριστικές ποσότητες.</a:t>
            </a:r>
          </a:p>
          <a:p>
            <a:pPr algn="just">
              <a:lnSpc>
                <a:spcPct val="107000"/>
              </a:lnSpc>
              <a:spcAft>
                <a:spcPts val="800"/>
              </a:spcAft>
            </a:pPr>
            <a:r>
              <a:rPr lang="el-GR" dirty="0"/>
              <a:t>Όσο αφορά το μοντέλο </a:t>
            </a:r>
            <a:r>
              <a:rPr lang="en-US" dirty="0"/>
              <a:t>Wiener, </a:t>
            </a:r>
            <a:r>
              <a:rPr lang="el-GR" dirty="0"/>
              <a:t>οι εκτιμήσεις πραγματοποιήθηκαν για την υποβαθμισμένη κατάσταση του ρουλεμαν, η οποία ανιχνεύθηκε μέσω στατιστικού ελέγχου στην αλλαγή της κλίσης του μοντέλου.</a:t>
            </a:r>
          </a:p>
          <a:p>
            <a:pPr algn="just">
              <a:lnSpc>
                <a:spcPct val="107000"/>
              </a:lnSpc>
              <a:spcAft>
                <a:spcPts val="800"/>
              </a:spcAft>
            </a:pPr>
            <a:r>
              <a:rPr lang="el-GR" dirty="0"/>
              <a:t>Όσο αφορά τις επιλεγμένες ποσότητες, στο πεδίο του χρόνου επιλέχθηκαν η Τυπική Απόκλιση και η Κυρτότητα λόγω της συχνής τους χρήσης σε σχετικές μελέτες, και στο πεδίο συχνοτήτων επιλέχθηκαν τα μεγέθη «</a:t>
            </a:r>
            <a:r>
              <a:rPr lang="en-US" dirty="0"/>
              <a:t>Itakura-Saito</a:t>
            </a:r>
            <a:r>
              <a:rPr lang="el-GR" dirty="0"/>
              <a:t>» και Λογαριθμική απόσταση μεταξύ φασμάτων, καθώς αποτελούν απλουστευμένες </a:t>
            </a:r>
            <a:r>
              <a:rPr lang="el-GR" sz="1800" dirty="0">
                <a:effectLst/>
                <a:latin typeface="Calibri" panose="020F0502020204030204" pitchFamily="34" charset="0"/>
                <a:ea typeface="Calibri" panose="020F0502020204030204" pitchFamily="34" charset="0"/>
                <a:cs typeface="Arial" panose="020B0604020202020204" pitchFamily="34" charset="0"/>
              </a:rPr>
              <a:t>ποσοτήτες που εμπεριέχουν πληροφορία για τις αλλαγές στη δυναμική του φάσματος κατά μήκος ολόκληρου του συχνοτικού εύρους.</a:t>
            </a:r>
            <a:endParaRPr lang="el-GR" dirty="0"/>
          </a:p>
        </p:txBody>
      </p:sp>
      <p:sp>
        <p:nvSpPr>
          <p:cNvPr id="4" name="Θέση αριθμού διαφάνειας 3">
            <a:extLst>
              <a:ext uri="{FF2B5EF4-FFF2-40B4-BE49-F238E27FC236}">
                <a16:creationId xmlns:a16="http://schemas.microsoft.com/office/drawing/2014/main" id="{3CA5A534-23E8-5B94-F9A1-A855A05C51E5}"/>
              </a:ext>
            </a:extLst>
          </p:cNvPr>
          <p:cNvSpPr>
            <a:spLocks noGrp="1"/>
          </p:cNvSpPr>
          <p:nvPr>
            <p:ph type="sldNum" sz="quarter" idx="5"/>
          </p:nvPr>
        </p:nvSpPr>
        <p:spPr/>
        <p:txBody>
          <a:bodyPr/>
          <a:lstStyle/>
          <a:p>
            <a:fld id="{BFAAB8D5-2C1C-4650-AB20-EE938313F1D1}" type="slidenum">
              <a:rPr lang="el-GR" smtClean="0"/>
              <a:t>17</a:t>
            </a:fld>
            <a:endParaRPr lang="el-GR"/>
          </a:p>
        </p:txBody>
      </p:sp>
    </p:spTree>
    <p:extLst>
      <p:ext uri="{BB962C8B-B14F-4D97-AF65-F5344CB8AC3E}">
        <p14:creationId xmlns:p14="http://schemas.microsoft.com/office/powerpoint/2010/main" val="430710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B0B31-3849-219D-69F7-2809384D9B5A}"/>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77B7466D-6B50-6DD5-086D-0ACB48DDA6A5}"/>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F0690544-BE6B-C925-A872-368437374A3E}"/>
              </a:ext>
            </a:extLst>
          </p:cNvPr>
          <p:cNvSpPr>
            <a:spLocks noGrp="1"/>
          </p:cNvSpPr>
          <p:nvPr>
            <p:ph type="body" idx="1"/>
          </p:nvPr>
        </p:nvSpPr>
        <p:spPr/>
        <p:txBody>
          <a:bodyPr/>
          <a:lstStyle/>
          <a:p>
            <a:pPr algn="just">
              <a:lnSpc>
                <a:spcPct val="107000"/>
              </a:lnSpc>
              <a:spcAft>
                <a:spcPts val="800"/>
              </a:spcAft>
            </a:pPr>
            <a:r>
              <a:rPr lang="el-GR" dirty="0"/>
              <a:t>Στη παρούσα διαφάνεια γίνονται ορατά τα αποτελέσματα των εκτιμήσεων των μοντέλων που αναφέρθηκαν προηγουμένως. </a:t>
            </a:r>
          </a:p>
          <a:p>
            <a:pPr algn="just">
              <a:lnSpc>
                <a:spcPct val="107000"/>
              </a:lnSpc>
              <a:spcAft>
                <a:spcPts val="800"/>
              </a:spcAft>
            </a:pPr>
            <a:r>
              <a:rPr lang="el-GR" dirty="0"/>
              <a:t>Στην αριστερή εικόνα, παρουσιαζονται για κάθε κύκλο λειτουργίας,  τα διαγράμματα εκτιμήσεων για τις διαφορετικές προσεγγίσεις(</a:t>
            </a:r>
            <a:r>
              <a:rPr lang="en-US" dirty="0"/>
              <a:t>y</a:t>
            </a:r>
            <a:r>
              <a:rPr lang="el-GR" dirty="0"/>
              <a:t>-άξονα υπολειπόμενος χρόνος ζωής. </a:t>
            </a:r>
            <a:r>
              <a:rPr lang="en-US" dirty="0"/>
              <a:t>x</a:t>
            </a:r>
            <a:r>
              <a:rPr lang="el-GR" dirty="0"/>
              <a:t>-αξονας ώρες λειτουργίας. Μαύρη διακεκκομένη πραγματικός υπολειπόμενος χρόνος) ενώ στην δεξιά εικόνα απεικονίζεται το μέσο ποσοστιαίο σφάλμα της κάθε προσέγγισης για κάθε κύκλο.</a:t>
            </a:r>
          </a:p>
          <a:p>
            <a:pPr algn="just">
              <a:lnSpc>
                <a:spcPct val="107000"/>
              </a:lnSpc>
              <a:spcAft>
                <a:spcPts val="800"/>
              </a:spcAft>
            </a:pPr>
            <a:endParaRPr lang="el-GR" dirty="0"/>
          </a:p>
          <a:p>
            <a:pPr algn="just">
              <a:lnSpc>
                <a:spcPct val="107000"/>
              </a:lnSpc>
              <a:spcAft>
                <a:spcPts val="800"/>
              </a:spcAft>
            </a:pPr>
            <a:r>
              <a:rPr lang="el-GR" dirty="0"/>
              <a:t> Συγκεκριμένα, παρατηρειται πως το μοντέλο </a:t>
            </a:r>
            <a:r>
              <a:rPr lang="en-US" dirty="0"/>
              <a:t>Wiener </a:t>
            </a:r>
            <a:r>
              <a:rPr lang="el-GR" dirty="0"/>
              <a:t>που βασίστηκε στο χαρακτηριστικό της Κυρτότητας αδυνατεί να εντοπίσει έγκαιρα την έναρξη της υποβάθμισης ενώ δεν καταφέρνει ακριβής εκτίμηση του υπολειπόμενου χρόνου ζωής. </a:t>
            </a:r>
          </a:p>
          <a:p>
            <a:pPr algn="just">
              <a:lnSpc>
                <a:spcPct val="107000"/>
              </a:lnSpc>
              <a:spcAft>
                <a:spcPts val="800"/>
              </a:spcAft>
            </a:pPr>
            <a:r>
              <a:rPr lang="el-GR" dirty="0"/>
              <a:t>Το μοντέλο που βασίστηκε στην Τυπική Απόκλιση εντοπίζει έκγαιρα την στιγμή υποβάθμισης αλλά αποκλίνει αρκετά από τον πραγματικό χρόνο. </a:t>
            </a:r>
          </a:p>
          <a:p>
            <a:pPr algn="just">
              <a:lnSpc>
                <a:spcPct val="107000"/>
              </a:lnSpc>
              <a:spcAft>
                <a:spcPts val="800"/>
              </a:spcAft>
            </a:pPr>
            <a:r>
              <a:rPr lang="el-GR" dirty="0"/>
              <a:t>Οι πιο αξιοπιστες εκτιμήσεις υπολειπόμενου χρόνου ζωής επιτυγχάνονται μέσω μοντέλων </a:t>
            </a:r>
            <a:r>
              <a:rPr lang="en-US" dirty="0"/>
              <a:t>Wiener </a:t>
            </a:r>
            <a:r>
              <a:rPr lang="el-GR" dirty="0"/>
              <a:t>βασισμένων σε φασματικά χαρακτηριστικά και μέσω του μοντέλου </a:t>
            </a:r>
            <a:r>
              <a:rPr lang="en-US" dirty="0"/>
              <a:t>FP</a:t>
            </a:r>
            <a:r>
              <a:rPr lang="el-GR" dirty="0"/>
              <a:t>,</a:t>
            </a:r>
            <a:r>
              <a:rPr lang="en-US" dirty="0"/>
              <a:t> </a:t>
            </a:r>
            <a:r>
              <a:rPr lang="el-GR" dirty="0"/>
              <a:t>το οποίο υπερισχυεί λόγω της εξαιρετικής ακρίβειας των εκτιμήσεων με σφάλμα μόλις 0.5% που παρέμεινε σταθερό για κάθε κύκλο λειτουργίας</a:t>
            </a:r>
          </a:p>
        </p:txBody>
      </p:sp>
      <p:sp>
        <p:nvSpPr>
          <p:cNvPr id="4" name="Θέση αριθμού διαφάνειας 3">
            <a:extLst>
              <a:ext uri="{FF2B5EF4-FFF2-40B4-BE49-F238E27FC236}">
                <a16:creationId xmlns:a16="http://schemas.microsoft.com/office/drawing/2014/main" id="{A2072FB3-3B1D-1604-368B-E0E70C7BEC69}"/>
              </a:ext>
            </a:extLst>
          </p:cNvPr>
          <p:cNvSpPr>
            <a:spLocks noGrp="1"/>
          </p:cNvSpPr>
          <p:nvPr>
            <p:ph type="sldNum" sz="quarter" idx="5"/>
          </p:nvPr>
        </p:nvSpPr>
        <p:spPr/>
        <p:txBody>
          <a:bodyPr/>
          <a:lstStyle/>
          <a:p>
            <a:fld id="{BFAAB8D5-2C1C-4650-AB20-EE938313F1D1}" type="slidenum">
              <a:rPr lang="el-GR" smtClean="0"/>
              <a:t>18</a:t>
            </a:fld>
            <a:endParaRPr lang="el-GR"/>
          </a:p>
        </p:txBody>
      </p:sp>
    </p:spTree>
    <p:extLst>
      <p:ext uri="{BB962C8B-B14F-4D97-AF65-F5344CB8AC3E}">
        <p14:creationId xmlns:p14="http://schemas.microsoft.com/office/powerpoint/2010/main" val="1894738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20A2A-FBE9-2B6A-2F1D-C4A74E75DC93}"/>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843D4975-9334-8738-D752-8FC40817F0C9}"/>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A963BCDB-CD98-CA8C-3D49-016C41AFAFAB}"/>
              </a:ext>
            </a:extLst>
          </p:cNvPr>
          <p:cNvSpPr>
            <a:spLocks noGrp="1"/>
          </p:cNvSpPr>
          <p:nvPr>
            <p:ph type="body" idx="1"/>
          </p:nvPr>
        </p:nvSpPr>
        <p:spPr/>
        <p:txBody>
          <a:bodyPr/>
          <a:lstStyle/>
          <a:p>
            <a:pPr algn="just">
              <a:lnSpc>
                <a:spcPct val="107000"/>
              </a:lnSpc>
              <a:spcAft>
                <a:spcPts val="800"/>
              </a:spcAft>
            </a:pPr>
            <a:r>
              <a:rPr lang="el-GR" dirty="0"/>
              <a:t>Η τελική επικύρωση των αποτελεσμάτων, ανέρχεται με την εκτίμηση του υπολειπόμενου χρόνου ζωής, κάνοντας χρήση όλων των σημάτων του πειράματος δηλαδή μην χωρίζοντας τά, σε διαφορετικούς κύκλους.</a:t>
            </a:r>
          </a:p>
          <a:p>
            <a:pPr algn="just">
              <a:lnSpc>
                <a:spcPct val="107000"/>
              </a:lnSpc>
              <a:spcAft>
                <a:spcPts val="800"/>
              </a:spcAft>
            </a:pPr>
            <a:r>
              <a:rPr lang="el-GR" dirty="0"/>
              <a:t>Στις παρακάτω εικόνες φαίνεται πως βελτιώθηκαν οι εκτιμήσεις των μοντέλων τύπου </a:t>
            </a:r>
            <a:r>
              <a:rPr lang="en-US" dirty="0"/>
              <a:t>Wiener</a:t>
            </a:r>
            <a:r>
              <a:rPr lang="el-GR" dirty="0"/>
              <a:t>, κάτι που οφείλεται στο μεγαλύτερο όγκο δεδομένων που χρησιμοποιήθηκε στο κομμάτι της εκπαίδευσης τους.</a:t>
            </a:r>
          </a:p>
          <a:p>
            <a:pPr algn="just">
              <a:lnSpc>
                <a:spcPct val="107000"/>
              </a:lnSpc>
              <a:spcAft>
                <a:spcPts val="800"/>
              </a:spcAft>
            </a:pPr>
            <a:endParaRPr lang="el-GR" dirty="0"/>
          </a:p>
          <a:p>
            <a:pPr algn="just">
              <a:lnSpc>
                <a:spcPct val="107000"/>
              </a:lnSpc>
              <a:spcAft>
                <a:spcPts val="800"/>
              </a:spcAft>
            </a:pPr>
            <a:r>
              <a:rPr lang="el-GR" dirty="0"/>
              <a:t>Από την άλλη πλευρά, η μέθοδος βασισμένη στο μοντέλο </a:t>
            </a:r>
            <a:r>
              <a:rPr lang="en-US" dirty="0"/>
              <a:t>FP</a:t>
            </a:r>
            <a:r>
              <a:rPr lang="el-GR" dirty="0"/>
              <a:t> ( για την οποία η φάση εκπαίδευσης ΔΕΝ άλλαξε) φαίνεται να πετυχαίνει πάλι τις πιο ακριβής εκτιμήσεις. </a:t>
            </a:r>
          </a:p>
          <a:p>
            <a:pPr algn="just">
              <a:lnSpc>
                <a:spcPct val="107000"/>
              </a:lnSpc>
              <a:spcAft>
                <a:spcPts val="800"/>
              </a:spcAft>
            </a:pPr>
            <a:r>
              <a:rPr lang="el-GR" dirty="0"/>
              <a:t>Τα αποτελέσματα αυτά αναδεικνύουν το μοντέλο </a:t>
            </a:r>
            <a:r>
              <a:rPr lang="en-US" dirty="0"/>
              <a:t>FP</a:t>
            </a:r>
            <a:r>
              <a:rPr lang="el-GR" dirty="0"/>
              <a:t> </a:t>
            </a:r>
            <a:r>
              <a:rPr lang="el-GR" sz="1800" b="1" dirty="0">
                <a:effectLst/>
                <a:latin typeface="Calibri" panose="020F0502020204030204" pitchFamily="34" charset="0"/>
                <a:ea typeface="Calibri" panose="020F0502020204030204" pitchFamily="34" charset="0"/>
              </a:rPr>
              <a:t>ως την πιο αποτελεσματική και αξιόπιστη μέθοδο εκτίμησης εναπομείναντα </a:t>
            </a:r>
            <a:r>
              <a:rPr lang="el-GR" sz="1800" b="1">
                <a:effectLst/>
                <a:latin typeface="Calibri" panose="020F0502020204030204" pitchFamily="34" charset="0"/>
                <a:ea typeface="Calibri" panose="020F0502020204030204" pitchFamily="34" charset="0"/>
              </a:rPr>
              <a:t>χρόνου ζωής για το μελετώμενο ρουλεμάν.</a:t>
            </a:r>
            <a:endParaRPr lang="el-GR" dirty="0"/>
          </a:p>
        </p:txBody>
      </p:sp>
      <p:sp>
        <p:nvSpPr>
          <p:cNvPr id="4" name="Θέση αριθμού διαφάνειας 3">
            <a:extLst>
              <a:ext uri="{FF2B5EF4-FFF2-40B4-BE49-F238E27FC236}">
                <a16:creationId xmlns:a16="http://schemas.microsoft.com/office/drawing/2014/main" id="{1BECF373-8912-2A34-D512-0205A7016C9A}"/>
              </a:ext>
            </a:extLst>
          </p:cNvPr>
          <p:cNvSpPr>
            <a:spLocks noGrp="1"/>
          </p:cNvSpPr>
          <p:nvPr>
            <p:ph type="sldNum" sz="quarter" idx="5"/>
          </p:nvPr>
        </p:nvSpPr>
        <p:spPr/>
        <p:txBody>
          <a:bodyPr/>
          <a:lstStyle/>
          <a:p>
            <a:fld id="{BFAAB8D5-2C1C-4650-AB20-EE938313F1D1}" type="slidenum">
              <a:rPr lang="el-GR" smtClean="0"/>
              <a:t>19</a:t>
            </a:fld>
            <a:endParaRPr lang="el-GR"/>
          </a:p>
        </p:txBody>
      </p:sp>
    </p:spTree>
    <p:extLst>
      <p:ext uri="{BB962C8B-B14F-4D97-AF65-F5344CB8AC3E}">
        <p14:creationId xmlns:p14="http://schemas.microsoft.com/office/powerpoint/2010/main" val="265895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Η Παρουσίαση αποτελείται από 6 μέρη Την Εισαγωγή όπου θα οριστεί το πρόβλημα της εκτίμησης ωφέλιμου χρόνου ζωής και θα παρουσιαστούν οι διαφορετικοί τρόποι προσέγγισης, την Πειραματική Διαδικασία, την Ακριβή περιγραφή του Προβήματος, τη Μεθοδολογία που ακολουθήθηκε καθώς</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και τα Πειραματικά της Αποτελέσματα και</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τέλος τα τελικά Συμπεράσματα.</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sp>
        <p:nvSpPr>
          <p:cNvPr id="4" name="Θέση αριθμού διαφάνειας 3"/>
          <p:cNvSpPr>
            <a:spLocks noGrp="1"/>
          </p:cNvSpPr>
          <p:nvPr>
            <p:ph type="sldNum" sz="quarter" idx="5"/>
          </p:nvPr>
        </p:nvSpPr>
        <p:spPr/>
        <p:txBody>
          <a:bodyPr/>
          <a:lstStyle/>
          <a:p>
            <a:fld id="{BFAAB8D5-2C1C-4650-AB20-EE938313F1D1}" type="slidenum">
              <a:rPr lang="el-GR" smtClean="0"/>
              <a:t>2</a:t>
            </a:fld>
            <a:endParaRPr lang="el-GR"/>
          </a:p>
        </p:txBody>
      </p:sp>
    </p:spTree>
    <p:extLst>
      <p:ext uri="{BB962C8B-B14F-4D97-AF65-F5344CB8AC3E}">
        <p14:creationId xmlns:p14="http://schemas.microsoft.com/office/powerpoint/2010/main" val="1916404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nSpc>
                <a:spcPct val="107000"/>
              </a:lnSpc>
              <a:spcAft>
                <a:spcPts val="800"/>
              </a:spcAft>
            </a:pPr>
            <a:r>
              <a:rPr lang="el-GR" sz="1800" b="1" dirty="0">
                <a:effectLst/>
                <a:latin typeface="Calibri" panose="020F0502020204030204" pitchFamily="34" charset="0"/>
                <a:ea typeface="Calibri" panose="020F0502020204030204" pitchFamily="34" charset="0"/>
                <a:cs typeface="Times New Roman" panose="02020603050405020304" pitchFamily="18" charset="0"/>
              </a:rPr>
              <a:t>Τα τελικά συμπεράσματα της διπλωματικής εργασίας συνοψίζονται ως εξής:</a:t>
            </a:r>
          </a:p>
          <a:p>
            <a:r>
              <a:rPr lang="en-US" dirty="0"/>
              <a:t>-</a:t>
            </a:r>
            <a:r>
              <a:rPr lang="el-GR" dirty="0"/>
              <a:t>Επιτυχή αναγνώριση μοντέλου </a:t>
            </a:r>
            <a:r>
              <a:rPr lang="en-US" dirty="0"/>
              <a:t>FP</a:t>
            </a:r>
            <a:r>
              <a:rPr lang="el-GR" dirty="0"/>
              <a:t>, ικανού να αναπαραστήσει τη δυναμική του ρουλεμαν για διαφορετικά χρονικά εύρη λειτουργίας</a:t>
            </a:r>
          </a:p>
          <a:p>
            <a:r>
              <a:rPr lang="el-GR" dirty="0"/>
              <a:t>-Εγκαιρη</a:t>
            </a:r>
            <a:r>
              <a:rPr lang="en-US" dirty="0"/>
              <a:t>,</a:t>
            </a:r>
            <a:r>
              <a:rPr lang="el-GR" dirty="0"/>
              <a:t> σύμφωνα με αντίστοιχες μελέτρς, Ανίχνευση έναρξης της υποβάθμισης, περίπου στις 90 ώρες λειτουργίας</a:t>
            </a:r>
          </a:p>
          <a:p>
            <a:r>
              <a:rPr lang="el-GR" dirty="0"/>
              <a:t>-Ακριβής εκτίμηση Υπολειπόμενου Χρόνου Ζωής του ρουλεμαν, με </a:t>
            </a:r>
            <a:r>
              <a:rPr lang="el-GR" b="1" dirty="0"/>
              <a:t>μόλις 0.5 % ποσοστό σφάλματος κάνοντας χρήση μόλις του 2% των διαθέσιμων δεδομένων.</a:t>
            </a:r>
            <a:endParaRPr lang="en-US" b="1" dirty="0"/>
          </a:p>
          <a:p>
            <a:endParaRPr lang="en-US" b="1" dirty="0"/>
          </a:p>
          <a:p>
            <a:r>
              <a:rPr lang="el-GR" b="1" dirty="0"/>
              <a:t>Περαιτέρω έρευνες μπορούν να διεξαχθούν για:</a:t>
            </a:r>
            <a:endParaRPr lang="en-US" b="1" dirty="0"/>
          </a:p>
          <a:p>
            <a:r>
              <a:rPr lang="en-US" b="0" dirty="0"/>
              <a:t>-</a:t>
            </a:r>
            <a:r>
              <a:rPr lang="el-GR" b="0" dirty="0"/>
              <a:t>Χρήση της μεθόδου βασισμένης σε μοντέλα </a:t>
            </a:r>
            <a:r>
              <a:rPr lang="en-US" b="0" dirty="0"/>
              <a:t>VFP-AR</a:t>
            </a:r>
            <a:r>
              <a:rPr lang="el-GR" b="0" dirty="0"/>
              <a:t> για εκτίμηση ζωής του ρουλεμαν υπό μεταβαλλόμενες συνθήκες</a:t>
            </a:r>
          </a:p>
          <a:p>
            <a:r>
              <a:rPr lang="el-GR" b="0" dirty="0"/>
              <a:t>-Περαιτέρω αξιολόγηση της επίδοσης των μοντέλων FP για την εκτίμηση χρόνου λειτουργίας σε άλλες κατασκευές/εξαρτήματα</a:t>
            </a:r>
          </a:p>
          <a:p>
            <a:endParaRPr lang="el-GR" b="0" dirty="0"/>
          </a:p>
        </p:txBody>
      </p:sp>
      <p:sp>
        <p:nvSpPr>
          <p:cNvPr id="4" name="Θέση αριθμού διαφάνειας 3"/>
          <p:cNvSpPr>
            <a:spLocks noGrp="1"/>
          </p:cNvSpPr>
          <p:nvPr>
            <p:ph type="sldNum" sz="quarter" idx="5"/>
          </p:nvPr>
        </p:nvSpPr>
        <p:spPr/>
        <p:txBody>
          <a:bodyPr/>
          <a:lstStyle/>
          <a:p>
            <a:fld id="{BFAAB8D5-2C1C-4650-AB20-EE938313F1D1}" type="slidenum">
              <a:rPr lang="el-GR" smtClean="0"/>
              <a:t>20</a:t>
            </a:fld>
            <a:endParaRPr lang="el-GR"/>
          </a:p>
        </p:txBody>
      </p:sp>
    </p:spTree>
    <p:extLst>
      <p:ext uri="{BB962C8B-B14F-4D97-AF65-F5344CB8AC3E}">
        <p14:creationId xmlns:p14="http://schemas.microsoft.com/office/powerpoint/2010/main" val="2845162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Ευχαριστώ θερμά για την προσοχή σας, είμαι στην διάθεσή σας για οποιεσδήποτε ερωτήσεις προέκυψαν κατά την παρουσίαση.</a:t>
            </a:r>
          </a:p>
        </p:txBody>
      </p:sp>
      <p:sp>
        <p:nvSpPr>
          <p:cNvPr id="4" name="Θέση αριθμού διαφάνειας 3"/>
          <p:cNvSpPr>
            <a:spLocks noGrp="1"/>
          </p:cNvSpPr>
          <p:nvPr>
            <p:ph type="sldNum" sz="quarter" idx="5"/>
          </p:nvPr>
        </p:nvSpPr>
        <p:spPr/>
        <p:txBody>
          <a:bodyPr/>
          <a:lstStyle/>
          <a:p>
            <a:fld id="{BFAAB8D5-2C1C-4650-AB20-EE938313F1D1}" type="slidenum">
              <a:rPr lang="el-GR" smtClean="0"/>
              <a:t>21</a:t>
            </a:fld>
            <a:endParaRPr lang="el-GR"/>
          </a:p>
        </p:txBody>
      </p:sp>
    </p:spTree>
    <p:extLst>
      <p:ext uri="{BB962C8B-B14F-4D97-AF65-F5344CB8AC3E}">
        <p14:creationId xmlns:p14="http://schemas.microsoft.com/office/powerpoint/2010/main" val="2038735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Calibri" panose="020F0502020204030204" pitchFamily="34" charset="0"/>
              </a:rPr>
              <a:t>Το γενικό πρόβλημα είναι η  Εκτίμηση Εναπομείναντα Χρόνου Ζωής</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l-GR" sz="1800" dirty="0">
                <a:effectLst/>
                <a:latin typeface="Calibri" panose="020F0502020204030204" pitchFamily="34" charset="0"/>
                <a:ea typeface="Calibri" panose="020F0502020204030204" pitchFamily="34" charset="0"/>
                <a:cs typeface="Calibri" panose="020F0502020204030204" pitchFamily="34" charset="0"/>
              </a:rPr>
              <a:t>μιας Μηχανολογικής Κατασκευής ή Εξαρτήματος μέσω στοχαστικών σημάτων ταλάντωσης. </a:t>
            </a:r>
          </a:p>
          <a:p>
            <a:pPr algn="just">
              <a:lnSpc>
                <a:spcPct val="107000"/>
              </a:lnSpc>
              <a:spcAft>
                <a:spcPts val="800"/>
              </a:spcAft>
            </a:pPr>
            <a:endParaRPr lang="el-GR"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l-GR" sz="2800" dirty="0"/>
              <a:t>Με την ανάπτυξη της τεχνολογίας τα σύγχρονα μηχανολογικά συστήματα γίνονται ολοένα και πιο πολύπλοκα με αποτέλεσμα να αυξάνεται το κόστος για την παροχή υψηλής αξιοπιστίας στο κομμάτι της συντήρησης, </a:t>
            </a:r>
            <a:endParaRPr lang="el-GR"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l-GR" sz="2800" dirty="0"/>
              <a:t>Με ενσωμάτωση τεχνικών εκτίμησης εναπομείναντα χρόνου ζωής, οι επιχειρήσεις μπορούν να ενισχύσουν την αξιοπιστία &amp; την ασφάλεια, να παρατείνουν τη διάρκεια ζωής των μηχανημάτων και να βελτιώσουν τη συνολική λειτουργική αποδοτικότητα</a:t>
            </a:r>
          </a:p>
          <a:p>
            <a:pPr algn="just">
              <a:lnSpc>
                <a:spcPct val="107000"/>
              </a:lnSpc>
              <a:spcAft>
                <a:spcPts val="800"/>
              </a:spcAft>
            </a:pPr>
            <a:endParaRPr lang="el-GR"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Calibri" panose="020F0502020204030204" pitchFamily="34" charset="0"/>
              </a:rPr>
              <a:t>Ωστόσο, σημειώνονται πολλές προκλήσεις όπως στο κομμάτι της απόκτησης δεδομένων (πχ στην ποιότητα λόγω επιρροής εξωτρερικών παραγόντων , στην διαθεσιμότητα λόγω απόρρητου δεδομένων των βιομηχανιών)</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Calibri" panose="020F0502020204030204" pitchFamily="34" charset="0"/>
              </a:rPr>
              <a:t>Επιπλεόν τα πειράματα χαρακτηρίζοναι από μεγάλη χρονική διάρκεια και με τις περισσότερες φορές να διεξάγονται σε προσομοιώσεις εργαστηρίων (οχι σε πραγματικές συνθήκες βιομηχανίας).</a:t>
            </a:r>
          </a:p>
          <a:p>
            <a:pPr algn="just">
              <a:lnSpc>
                <a:spcPct val="107000"/>
              </a:lnSpc>
              <a:spcAft>
                <a:spcPts val="800"/>
              </a:spcAft>
            </a:pPr>
            <a:endParaRPr lang="el-GR"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Calibri" panose="020F0502020204030204" pitchFamily="34" charset="0"/>
              </a:rPr>
              <a:t>Η χρήση μεθόδων στοχαστικών σημάτων ταλάντωσης κρίνεται ιδανική, αφού χαρακτηρίζονται από εύκολη και οικονομική εφαρμογή, δεν απαιτείται μεγάλο πλήθος αισθητηρίων και η εκτίμηση πραγματοποιείται εν ώρα λειτουργίας του συστηματος.</a:t>
            </a:r>
            <a:endParaRPr lang="el-GR" dirty="0"/>
          </a:p>
        </p:txBody>
      </p:sp>
      <p:sp>
        <p:nvSpPr>
          <p:cNvPr id="4" name="Θέση αριθμού διαφάνειας 3"/>
          <p:cNvSpPr>
            <a:spLocks noGrp="1"/>
          </p:cNvSpPr>
          <p:nvPr>
            <p:ph type="sldNum" sz="quarter" idx="5"/>
          </p:nvPr>
        </p:nvSpPr>
        <p:spPr/>
        <p:txBody>
          <a:bodyPr/>
          <a:lstStyle/>
          <a:p>
            <a:fld id="{BFAAB8D5-2C1C-4650-AB20-EE938313F1D1}" type="slidenum">
              <a:rPr lang="el-GR" smtClean="0"/>
              <a:t>3</a:t>
            </a:fld>
            <a:endParaRPr lang="el-GR"/>
          </a:p>
        </p:txBody>
      </p:sp>
    </p:spTree>
    <p:extLst>
      <p:ext uri="{BB962C8B-B14F-4D97-AF65-F5344CB8AC3E}">
        <p14:creationId xmlns:p14="http://schemas.microsoft.com/office/powerpoint/2010/main" val="1290775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Calibri" panose="020F0502020204030204" pitchFamily="34" charset="0"/>
              </a:rPr>
              <a:t>Τα τελευταία χρόνια, όπως φαίνεται και στο δεξια διάγραμμα, το πλήθος των ερευνών όπου πραγματοποιείται προσπάθεια εκτίμησης χρόνου ζωής αυξάνεται όλο και περισσότερο.</a:t>
            </a:r>
          </a:p>
          <a:p>
            <a:pPr algn="just">
              <a:lnSpc>
                <a:spcPct val="107000"/>
              </a:lnSpc>
              <a:spcAft>
                <a:spcPts val="800"/>
              </a:spcAft>
            </a:pPr>
            <a:endParaRPr lang="el-GR" sz="1800" b="0" u="none"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l-GR" sz="1800" b="0" u="none" dirty="0">
                <a:effectLst/>
                <a:latin typeface="Calibri" panose="020F0502020204030204" pitchFamily="34" charset="0"/>
                <a:ea typeface="Calibri" panose="020F0502020204030204" pitchFamily="34" charset="0"/>
                <a:cs typeface="Calibri" panose="020F0502020204030204" pitchFamily="34" charset="0"/>
              </a:rPr>
              <a:t>Ο διαχωρισμός των μεθοδολογιών στις υπάρχουσες μελέτες γίνεται με βάση την αντιμετώπιση του προβλήματος ως πρόβλημα πρόβλεψης και ως πρόβλημα ταξινόμησης καταστάσεων.</a:t>
            </a:r>
            <a:endParaRPr lang="en-US" sz="1800" b="0" u="none"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US" sz="1800" b="0" u="none"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l-GR" sz="2800" dirty="0"/>
              <a:t>Οι μέθοδοι του πρώτου τύπου επιχειρούν να επιτύχουν εκτίμηση ωφέλιμης ζωής κυρίως μέσω στατιστικών μοντέλων τα οποία προσπαθούν να αναπαραστήσουν την </a:t>
            </a:r>
            <a:r>
              <a:rPr lang="el-GR" sz="4000" dirty="0"/>
              <a:t>εξελικτικη τάση εξαχθήσων χαρακτηριστικών στο πεδίο του χρόνου και συχνότητων</a:t>
            </a:r>
          </a:p>
          <a:p>
            <a:pPr algn="just">
              <a:lnSpc>
                <a:spcPct val="107000"/>
              </a:lnSpc>
              <a:spcAft>
                <a:spcPts val="800"/>
              </a:spcAft>
            </a:pPr>
            <a:endParaRPr lang="en-US" sz="2800" dirty="0"/>
          </a:p>
          <a:p>
            <a:pPr algn="just">
              <a:lnSpc>
                <a:spcPct val="107000"/>
              </a:lnSpc>
              <a:spcAft>
                <a:spcPts val="800"/>
              </a:spcAft>
            </a:pPr>
            <a:r>
              <a:rPr lang="el-GR" sz="2800" dirty="0"/>
              <a:t>Η προσέγγιση μέσω μοντέλων Τεχνητής Νοημοσύνης/Μηχανικής Μάθησης (AI/ML) χρησιμοποιεί ένα μεγάλο αριθμό πειραμάτων εκτέλεσης μέχρι αποτυχίας για τη "φάση εκπαίδευσής" τους, προκειμένου να αποτυπωθεί η εξέλιξη της υποβάθμισης και να ληφθούν υπόψη οι αβεβαιότητες.</a:t>
            </a:r>
            <a:endParaRPr lang="el-GR" sz="1800" b="0" u="none"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l-GR" sz="1800" b="0" u="none"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l-GR" sz="2800" dirty="0"/>
              <a:t>Ένας διαφορετικός τρόπος αντιμετώπισης του προβλήματος αποτελεί η ταξινόμηση της άγνωστης κατάστασης υγείας του συστήματος σε μία από τις προκαθορισμένες, οι οποίες αντιστοιχούν σε ένα συγκεκριμένο χρονικό εύρος υπολειπόμενης διάρκειας ζωής.</a:t>
            </a:r>
            <a:endParaRPr lang="el-GR" dirty="0"/>
          </a:p>
        </p:txBody>
      </p:sp>
      <p:sp>
        <p:nvSpPr>
          <p:cNvPr id="4" name="Θέση αριθμού διαφάνειας 3"/>
          <p:cNvSpPr>
            <a:spLocks noGrp="1"/>
          </p:cNvSpPr>
          <p:nvPr>
            <p:ph type="sldNum" sz="quarter" idx="5"/>
          </p:nvPr>
        </p:nvSpPr>
        <p:spPr/>
        <p:txBody>
          <a:bodyPr/>
          <a:lstStyle/>
          <a:p>
            <a:fld id="{BFAAB8D5-2C1C-4650-AB20-EE938313F1D1}" type="slidenum">
              <a:rPr lang="el-GR" smtClean="0"/>
              <a:t>4</a:t>
            </a:fld>
            <a:endParaRPr lang="el-GR"/>
          </a:p>
        </p:txBody>
      </p:sp>
    </p:spTree>
    <p:extLst>
      <p:ext uri="{BB962C8B-B14F-4D97-AF65-F5344CB8AC3E}">
        <p14:creationId xmlns:p14="http://schemas.microsoft.com/office/powerpoint/2010/main" val="3991453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D5910-8925-BDEC-97D1-EDAE58FD1834}"/>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85326312-B345-F908-C332-A2CF0AD87ED3}"/>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00ED94FC-70F1-3EAB-CB78-01E683404107}"/>
              </a:ext>
            </a:extLst>
          </p:cNvPr>
          <p:cNvSpPr>
            <a:spLocks noGrp="1"/>
          </p:cNvSpPr>
          <p:nvPr>
            <p:ph type="body" idx="1"/>
          </p:nvPr>
        </p:nvSpPr>
        <p:spPr/>
        <p:txBody>
          <a:bodyPr/>
          <a:lstStyle/>
          <a:p>
            <a:r>
              <a:rPr lang="el-GR" dirty="0"/>
              <a:t>Αναφορικά με τα στατιστικά μοντέλα</a:t>
            </a:r>
          </a:p>
          <a:p>
            <a:r>
              <a:rPr lang="el-GR" dirty="0"/>
              <a:t>Όπως φαίνεται και στο διάγραμμα (άξονας Υ τιμές χαρακτηριστικής ποσότητας-άξονας Χ χρόνος λειτουργίας),τα μοντέλα (πράσινη γραμμή) πραγματοποιούν μια </a:t>
            </a:r>
            <a:r>
              <a:rPr lang="en-US" dirty="0"/>
              <a:t>on-line </a:t>
            </a:r>
            <a:r>
              <a:rPr lang="el-GR" dirty="0"/>
              <a:t>εκπαίδευση με την είσοδο νέων σημείων δεδομένων (λευκές κουκιδες) </a:t>
            </a:r>
            <a:r>
              <a:rPr lang="el-GR" sz="1800" dirty="0">
                <a:effectLst/>
                <a:latin typeface="Calibri" panose="020F0502020204030204" pitchFamily="34" charset="0"/>
                <a:ea typeface="Calibri" panose="020F0502020204030204" pitchFamily="34" charset="0"/>
                <a:cs typeface="Arial" panose="020B0604020202020204" pitchFamily="34" charset="0"/>
              </a:rPr>
              <a:t>με σκοπό την ορθή μοντελοποίηση της σταδιακής υποβάθμισης . Για συγκεκριμένη χρονική στιγμή (μωβ κουκιδα), το μοντέλο κάνει μια απόπειρα πρόβλεψης της εξελικτικής τάσης του χαρακτηριστικού (κόκκινη γραμμή), και μόλις αυτό ξεπεράσει ένα προκαθορισμένο όριο (αστερίσκος), θεωρείται ότι το σύστημα έφτασε στο τέλος ζωής του.</a:t>
            </a:r>
          </a:p>
          <a:p>
            <a:endParaRPr lang="el-GR" sz="1800" dirty="0">
              <a:effectLst/>
              <a:latin typeface="Calibri" panose="020F0502020204030204" pitchFamily="34" charset="0"/>
              <a:ea typeface="Calibri" panose="020F0502020204030204" pitchFamily="34" charset="0"/>
              <a:cs typeface="Arial" panose="020B0604020202020204" pitchFamily="34" charset="0"/>
            </a:endParaRPr>
          </a:p>
          <a:p>
            <a:r>
              <a:rPr lang="el-GR" sz="1800" dirty="0">
                <a:effectLst/>
                <a:latin typeface="Calibri" panose="020F0502020204030204" pitchFamily="34" charset="0"/>
                <a:cs typeface="Arial" panose="020B0604020202020204" pitchFamily="34" charset="0"/>
              </a:rPr>
              <a:t>Προβληματισμούς δημιουργεί το γεγονός ότι το όριο αυτό επιλέγεται από τον χρήστη και δεν εξαρτάται άμεσα από την υποβαθμισμένη τάση.</a:t>
            </a:r>
          </a:p>
          <a:p>
            <a:r>
              <a:rPr lang="el-GR" sz="1800" dirty="0">
                <a:effectLst/>
                <a:latin typeface="Calibri" panose="020F0502020204030204" pitchFamily="34" charset="0"/>
                <a:cs typeface="Arial" panose="020B0604020202020204" pitchFamily="34" charset="0"/>
              </a:rPr>
              <a:t> Ένα άλλο πρόβλημα είναι ότι η εκτίμηση του χρόνου ζωής γίνεται στα τελικά στάδια, ενώ η εξελικτίκή τάση των χαρακτηριστκών επηρεάζεται άμεσα από τις συνθήκες λειτουργίας.</a:t>
            </a:r>
            <a:endParaRPr lang="en-US" dirty="0"/>
          </a:p>
        </p:txBody>
      </p:sp>
      <p:sp>
        <p:nvSpPr>
          <p:cNvPr id="4" name="Θέση αριθμού διαφάνειας 3">
            <a:extLst>
              <a:ext uri="{FF2B5EF4-FFF2-40B4-BE49-F238E27FC236}">
                <a16:creationId xmlns:a16="http://schemas.microsoft.com/office/drawing/2014/main" id="{04D0D4AC-5136-59D0-E4C7-1C978BC60573}"/>
              </a:ext>
            </a:extLst>
          </p:cNvPr>
          <p:cNvSpPr>
            <a:spLocks noGrp="1"/>
          </p:cNvSpPr>
          <p:nvPr>
            <p:ph type="sldNum" sz="quarter" idx="5"/>
          </p:nvPr>
        </p:nvSpPr>
        <p:spPr/>
        <p:txBody>
          <a:bodyPr/>
          <a:lstStyle/>
          <a:p>
            <a:fld id="{BFAAB8D5-2C1C-4650-AB20-EE938313F1D1}" type="slidenum">
              <a:rPr lang="el-GR" smtClean="0"/>
              <a:t>5</a:t>
            </a:fld>
            <a:endParaRPr lang="el-GR"/>
          </a:p>
        </p:txBody>
      </p:sp>
    </p:spTree>
    <p:extLst>
      <p:ext uri="{BB962C8B-B14F-4D97-AF65-F5344CB8AC3E}">
        <p14:creationId xmlns:p14="http://schemas.microsoft.com/office/powerpoint/2010/main" val="1949929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F02A9-8CC6-EB25-2881-BC3D90E3FC9C}"/>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CF93A08B-5BE7-3843-E60A-B2DD209F90A3}"/>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CD4A471B-B9B9-0840-5512-772F300CCE85}"/>
              </a:ext>
            </a:extLst>
          </p:cNvPr>
          <p:cNvSpPr>
            <a:spLocks noGrp="1"/>
          </p:cNvSpPr>
          <p:nvPr>
            <p:ph type="body" idx="1"/>
          </p:nvPr>
        </p:nvSpPr>
        <p:spPr/>
        <p:txBody>
          <a:bodyPr/>
          <a:lstStyle/>
          <a:p>
            <a:r>
              <a:rPr lang="el-GR" dirty="0"/>
              <a:t>Όσο αφορά τις προσεγγίσεις μέσω μοντέλων Τεχνητής Νοημοσύνης, η μεθοδολογία που ακολουθείται είναι η εξής. </a:t>
            </a:r>
          </a:p>
          <a:p>
            <a:endParaRPr lang="el-GR" dirty="0"/>
          </a:p>
          <a:p>
            <a:r>
              <a:rPr lang="el-GR" dirty="0"/>
              <a:t>Δωσμένων πολλαπλών πειραμάτων μέχρι την αστοχία(στο διάγραμμα λευκές γραμμές-αστερίσκος αντιπροσωπεύει αστοχία)-&gt;  Πραγματοποιείται εκπαίδευση των μοντέλων ώστε να εκτιμούν την υποβαθμισμένη τάση των χαρακτηριστικών.</a:t>
            </a:r>
          </a:p>
          <a:p>
            <a:r>
              <a:rPr lang="el-GR" dirty="0"/>
              <a:t>Έχοντας τα εκπαιδευμένα μοντέλα -&gt;  Γίνεται η τροφοδοσία νέων δεδομέων(κίτρινη γραμμή) + επιλογή του μοντέλου που δύναται να περιγράψει με μεγαλύτερη ακρίβεια τα ΄νέα δεδομένα </a:t>
            </a:r>
          </a:p>
          <a:p>
            <a:r>
              <a:rPr lang="el-GR" dirty="0"/>
              <a:t>Έχοντας το επιλεγμένο μοντέλο -&gt; πραγματοποιείται πρόβλεψη της υπολειπόμενης εξελικτικής τάσης του χαρακτηριστικού </a:t>
            </a:r>
            <a:r>
              <a:rPr lang="en-US" dirty="0"/>
              <a:t>(</a:t>
            </a:r>
            <a:r>
              <a:rPr lang="el-GR" dirty="0"/>
              <a:t>μπλε γραμμή)+ εκτιμάται ο υπολοιπόμενος χρόνος ζωής</a:t>
            </a:r>
          </a:p>
          <a:p>
            <a:endParaRPr lang="el-GR" dirty="0"/>
          </a:p>
          <a:p>
            <a:r>
              <a:rPr lang="el-GR" dirty="0"/>
              <a:t>Το μείζον πρόβλημα της μεθόδου αυτής είναι η απαίτηση μεγάλου όγκου δεδομένων από πειράματα που φτάνουν έως την αστοχία για την εκπαίδευση των μοντέλων.</a:t>
            </a:r>
          </a:p>
        </p:txBody>
      </p:sp>
      <p:sp>
        <p:nvSpPr>
          <p:cNvPr id="4" name="Θέση αριθμού διαφάνειας 3">
            <a:extLst>
              <a:ext uri="{FF2B5EF4-FFF2-40B4-BE49-F238E27FC236}">
                <a16:creationId xmlns:a16="http://schemas.microsoft.com/office/drawing/2014/main" id="{4C0FE539-6308-EC06-4E11-769EF2F98791}"/>
              </a:ext>
            </a:extLst>
          </p:cNvPr>
          <p:cNvSpPr>
            <a:spLocks noGrp="1"/>
          </p:cNvSpPr>
          <p:nvPr>
            <p:ph type="sldNum" sz="quarter" idx="5"/>
          </p:nvPr>
        </p:nvSpPr>
        <p:spPr/>
        <p:txBody>
          <a:bodyPr/>
          <a:lstStyle/>
          <a:p>
            <a:fld id="{BFAAB8D5-2C1C-4650-AB20-EE938313F1D1}" type="slidenum">
              <a:rPr lang="el-GR" smtClean="0"/>
              <a:t>6</a:t>
            </a:fld>
            <a:endParaRPr lang="el-GR"/>
          </a:p>
        </p:txBody>
      </p:sp>
    </p:spTree>
    <p:extLst>
      <p:ext uri="{BB962C8B-B14F-4D97-AF65-F5344CB8AC3E}">
        <p14:creationId xmlns:p14="http://schemas.microsoft.com/office/powerpoint/2010/main" val="2889156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Calibri" panose="020F0502020204030204" pitchFamily="34" charset="0"/>
              </a:rPr>
              <a:t>Στόχος της συγκεκριμένης εργασίας είναι η αποτελεσματική εκτίμηση της εναπομείνασας ωφέλιμης ζωής ρουλεμαν  σε άξονα υπό σταθερές συνθήκες λειτουργίας, χρησιμοποιώντας αποκλειστικά ταλντωτικά στοχαστικά σήματα απόκρισης και μεσω </a:t>
            </a:r>
            <a:r>
              <a:rPr lang="el-GR" sz="1800" dirty="0">
                <a:effectLst/>
                <a:highlight>
                  <a:srgbClr val="00FF00"/>
                </a:highlight>
                <a:latin typeface="Calibri" panose="020F0502020204030204" pitchFamily="34" charset="0"/>
                <a:ea typeface="Calibri" panose="020F0502020204030204" pitchFamily="34" charset="0"/>
                <a:cs typeface="Calibri" panose="020F0502020204030204" pitchFamily="34" charset="0"/>
              </a:rPr>
              <a:t>μεθόδου Συναρτησιακών Σωρευμένων μοντέλων </a:t>
            </a:r>
            <a:r>
              <a:rPr lang="el-GR" sz="1800" dirty="0">
                <a:effectLst/>
                <a:latin typeface="Calibri" panose="020F0502020204030204" pitchFamily="34" charset="0"/>
                <a:ea typeface="Calibri" panose="020F0502020204030204" pitchFamily="34" charset="0"/>
                <a:cs typeface="Calibri" panose="020F0502020204030204" pitchFamily="34" charset="0"/>
              </a:rPr>
              <a:t>Αυτοπαλινδρόμησης.</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Calibri" panose="020F0502020204030204" pitchFamily="34" charset="0"/>
              </a:rPr>
              <a:t>Η επιλογή της μεθόδου αυτή βασίζεται στο γεγόνός ότι τα μοντέλα εξαρτώνται άμεσα από την υποβαθμισμένη συμπεριφορά του ρουλεμάν και όχι από εξαχθέντα χαρακτηριστικά. </a:t>
            </a:r>
          </a:p>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Calibri" panose="020F0502020204030204" pitchFamily="34" charset="0"/>
              </a:rPr>
              <a:t>Επίσης χρειάζονται ελάχιστο όγκο δεδομένων για την αναγνώριση των παραμέτρων τους ενώ δεν βασίζονται σε κάποια προκαθορισμένη από τον χρήση παράμετρο.</a:t>
            </a:r>
          </a:p>
          <a:p>
            <a:pPr algn="just">
              <a:lnSpc>
                <a:spcPct val="107000"/>
              </a:lnSpc>
              <a:spcAft>
                <a:spcPts val="800"/>
              </a:spcAft>
            </a:pPr>
            <a:r>
              <a:rPr lang="el-GR" sz="1800" dirty="0">
                <a:effectLst/>
                <a:latin typeface="Calibri" panose="020F0502020204030204" pitchFamily="34" charset="0"/>
                <a:ea typeface="Calibri" panose="020F0502020204030204" pitchFamily="34" charset="0"/>
                <a:cs typeface="Calibri" panose="020F0502020204030204" pitchFamily="34" charset="0"/>
              </a:rPr>
              <a:t>Τέλος δύναται να ξεκινήσουν την εκτίμηση υπολειπόμενου χρόνου ζωής σε προωρα στάδια του συνολικού χρόνου λειτουργίας.</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Θέση αριθμού διαφάνειας 3"/>
          <p:cNvSpPr>
            <a:spLocks noGrp="1"/>
          </p:cNvSpPr>
          <p:nvPr>
            <p:ph type="sldNum" sz="quarter" idx="5"/>
          </p:nvPr>
        </p:nvSpPr>
        <p:spPr/>
        <p:txBody>
          <a:bodyPr/>
          <a:lstStyle/>
          <a:p>
            <a:fld id="{BFAAB8D5-2C1C-4650-AB20-EE938313F1D1}" type="slidenum">
              <a:rPr lang="el-GR" smtClean="0"/>
              <a:t>7</a:t>
            </a:fld>
            <a:endParaRPr lang="el-GR"/>
          </a:p>
        </p:txBody>
      </p:sp>
    </p:spTree>
    <p:extLst>
      <p:ext uri="{BB962C8B-B14F-4D97-AF65-F5344CB8AC3E}">
        <p14:creationId xmlns:p14="http://schemas.microsoft.com/office/powerpoint/2010/main" val="1445476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algn="just">
              <a:lnSpc>
                <a:spcPct val="107000"/>
              </a:lnSpc>
              <a:spcAft>
                <a:spcPts val="800"/>
              </a:spcAft>
            </a:pPr>
            <a:r>
              <a:rPr lang="el-GR" sz="2800" dirty="0"/>
              <a:t>Όσο αφορά το πείραμα ,διεξήχθη στο Κέντρο Έξυπνων Συστημάτων Συντήρησης στο πανεπηστήμιο  του Cincinnati με τα πραγματικά δεδομένα να έχουν χρησιμοποιηθεί επανειλημμένα για τη διαγνωστική και προγνωστική ρουλεμάν.</a:t>
            </a:r>
            <a:endParaRPr lang="en-US" sz="2800" dirty="0"/>
          </a:p>
          <a:p>
            <a:pPr algn="just">
              <a:lnSpc>
                <a:spcPct val="107000"/>
              </a:lnSpc>
              <a:spcAft>
                <a:spcPts val="800"/>
              </a:spcAft>
            </a:pPr>
            <a:r>
              <a:rPr lang="el-GR" sz="2800" dirty="0"/>
              <a:t>Την πειραματική διάταξη αποτέλεσαν 4 ρουλεμάν πάνω σε άξονα. </a:t>
            </a:r>
            <a:endParaRPr lang="en-US" sz="2800" dirty="0"/>
          </a:p>
          <a:p>
            <a:pPr algn="just">
              <a:lnSpc>
                <a:spcPct val="107000"/>
              </a:lnSpc>
              <a:spcAft>
                <a:spcPts val="800"/>
              </a:spcAft>
            </a:pPr>
            <a:r>
              <a:rPr lang="el-GR" sz="2800" dirty="0"/>
              <a:t>Η ταχύτητα περιστροφής του άξονα διατηρήθηκε σταθερή στις 2000 στροφές το λεπτό ενώ τη φόρτιση αποτέλεσε ένα ακτινικό φορτίο μέτρου</a:t>
            </a:r>
            <a:r>
              <a:rPr lang="en-US" sz="2800" dirty="0"/>
              <a:t> 27kN</a:t>
            </a:r>
            <a:r>
              <a:rPr lang="el-GR" sz="2800" dirty="0"/>
              <a:t>, το οποίο εφαρμόστηκε στον άξονα και στα ρουλεμάν μέσω μηχανισμού ελατηρίου. </a:t>
            </a:r>
            <a:endParaRPr lang="en-US" sz="2800" dirty="0"/>
          </a:p>
          <a:p>
            <a:pPr algn="just">
              <a:lnSpc>
                <a:spcPct val="107000"/>
              </a:lnSpc>
              <a:spcAft>
                <a:spcPts val="800"/>
              </a:spcAft>
            </a:pPr>
            <a:r>
              <a:rPr lang="el-GR" dirty="0"/>
              <a:t>Ένα επιταχυνσιόμετρο εγκαταστάθηκε σε κάθε περίβλημα ρουλεμάν</a:t>
            </a:r>
            <a:r>
              <a:rPr lang="en-US" dirty="0"/>
              <a:t> (</a:t>
            </a:r>
            <a:r>
              <a:rPr lang="el-GR" dirty="0"/>
              <a:t>στον </a:t>
            </a:r>
            <a:r>
              <a:rPr lang="en-US" dirty="0"/>
              <a:t>z-</a:t>
            </a:r>
            <a:r>
              <a:rPr lang="el-GR" dirty="0"/>
              <a:t>αξονα) με τα δεδομένα των δονήσεων να συλλέγονταν κάθε 10 λεπτά</a:t>
            </a:r>
          </a:p>
          <a:p>
            <a:pPr algn="just">
              <a:lnSpc>
                <a:spcPct val="107000"/>
              </a:lnSpc>
              <a:spcAft>
                <a:spcPts val="800"/>
              </a:spcAft>
            </a:pPr>
            <a:r>
              <a:rPr lang="el-GR" dirty="0"/>
              <a:t>Επιπλέον, για τη λίπανσή κατά τη διάρκεια της περιστροφής, εγκαταστάθηκε ένα σύστημα κυκλοφορίας λαδιού, ενώ για τη συλλογή των υπολειμμάτων εγκαταστάθηκε ένα μαγνητικό βύσμα. </a:t>
            </a:r>
            <a:endParaRPr lang="en-US" dirty="0"/>
          </a:p>
          <a:p>
            <a:pPr algn="just">
              <a:lnSpc>
                <a:spcPct val="107000"/>
              </a:lnSpc>
              <a:spcAft>
                <a:spcPts val="800"/>
              </a:spcAft>
            </a:pPr>
            <a:endParaRPr lang="el-GR" dirty="0"/>
          </a:p>
          <a:p>
            <a:pPr algn="just">
              <a:lnSpc>
                <a:spcPct val="107000"/>
              </a:lnSpc>
              <a:spcAft>
                <a:spcPts val="800"/>
              </a:spcAft>
            </a:pPr>
            <a:r>
              <a:rPr lang="el-GR" dirty="0"/>
              <a:t>Το πείραμα διήρκησε συνολικά 7 ημέρες με το κάθε σήμα αποτελείται από 20 480 δειγματα με το ρυθμό δειγματοληψίας 20 𝑘𝐻</a:t>
            </a:r>
            <a:r>
              <a:rPr lang="en-US" dirty="0"/>
              <a:t>z</a:t>
            </a:r>
            <a:endParaRPr lang="el-GR" dirty="0"/>
          </a:p>
          <a:p>
            <a:pPr algn="just">
              <a:lnSpc>
                <a:spcPct val="107000"/>
              </a:lnSpc>
              <a:spcAft>
                <a:spcPts val="800"/>
              </a:spcAft>
            </a:pPr>
            <a:endParaRPr lang="el-GR" dirty="0"/>
          </a:p>
          <a:p>
            <a:pPr algn="just">
              <a:lnSpc>
                <a:spcPct val="107000"/>
              </a:lnSpc>
              <a:spcAft>
                <a:spcPts val="800"/>
              </a:spcAft>
            </a:pPr>
            <a:r>
              <a:rPr lang="el-GR" dirty="0"/>
              <a:t>Η δοκιμή έλαβε τέλος τη χρονική στιγμή όπου βρέθηκε σημαντική ποσότητα μεταλλικών υπολειμμάτων στο μαγνητικό πώμα, με την κατάληξη σε ελάττωμα του εξωτερικού δακτυλίου στο ρουλεμάν Νο 1</a:t>
            </a:r>
          </a:p>
        </p:txBody>
      </p:sp>
      <p:sp>
        <p:nvSpPr>
          <p:cNvPr id="4" name="Θέση αριθμού διαφάνειας 3"/>
          <p:cNvSpPr>
            <a:spLocks noGrp="1"/>
          </p:cNvSpPr>
          <p:nvPr>
            <p:ph type="sldNum" sz="quarter" idx="5"/>
          </p:nvPr>
        </p:nvSpPr>
        <p:spPr/>
        <p:txBody>
          <a:bodyPr/>
          <a:lstStyle/>
          <a:p>
            <a:fld id="{BFAAB8D5-2C1C-4650-AB20-EE938313F1D1}" type="slidenum">
              <a:rPr lang="el-GR" smtClean="0"/>
              <a:t>8</a:t>
            </a:fld>
            <a:endParaRPr lang="el-GR"/>
          </a:p>
        </p:txBody>
      </p:sp>
    </p:spTree>
    <p:extLst>
      <p:ext uri="{BB962C8B-B14F-4D97-AF65-F5344CB8AC3E}">
        <p14:creationId xmlns:p14="http://schemas.microsoft.com/office/powerpoint/2010/main" val="3942074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DF007-758F-AE8F-4911-5B3863D7C0A8}"/>
            </a:ext>
          </a:extLst>
        </p:cNvPr>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DFCB1581-EE95-68F7-3AA0-FAD70DB46977}"/>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5D927245-D049-A982-13BA-1FF87ADB5E3B}"/>
              </a:ext>
            </a:extLst>
          </p:cNvPr>
          <p:cNvSpPr>
            <a:spLocks noGrp="1"/>
          </p:cNvSpPr>
          <p:nvPr>
            <p:ph type="body" idx="1"/>
          </p:nvPr>
        </p:nvSpPr>
        <p:spPr/>
        <p:txBody>
          <a:bodyPr/>
          <a:lstStyle/>
          <a:p>
            <a:pPr algn="just">
              <a:lnSpc>
                <a:spcPct val="107000"/>
              </a:lnSpc>
              <a:spcAft>
                <a:spcPts val="800"/>
              </a:spcAft>
            </a:pPr>
            <a:r>
              <a:rPr lang="el-GR" sz="2800" dirty="0"/>
              <a:t>Στο επόμενο βήμα, λήφθηκαν υπόψην ΜΟΝΟ τα 984 σήματα του ρουλεμαν Νο 1. Στη συνέχεια χωρίστηκαν </a:t>
            </a:r>
            <a:r>
              <a:rPr lang="el-GR" sz="1200" dirty="0"/>
              <a:t>σε 4 παρτίδες δεδομένων βάσει βιβλιογραφίας, οι οποίες αντιστοιχούν σε 4 κύκλους ζωής, με διαφορετικό χρόνο λειτουργίας.</a:t>
            </a:r>
          </a:p>
          <a:p>
            <a:pPr algn="just">
              <a:lnSpc>
                <a:spcPct val="107000"/>
              </a:lnSpc>
              <a:spcAft>
                <a:spcPts val="800"/>
              </a:spcAft>
            </a:pPr>
            <a:r>
              <a:rPr lang="el-GR" sz="1200" dirty="0"/>
              <a:t>Όπως φαίνεται και στο γράφημα (Χ-άξονας ώρες λειτουργίας του ρουλεμαν Υ-άξονας έστω μια υποβαθμισμένη τάση του ρουλεμαν), τα σήματα χωρίστηκαν με τέτοιον τρόπο ώστε οι διαφορετικοι κύκλοι να παρουσιάζουν παρόμοια δυναμική συμπεριφορά.</a:t>
            </a:r>
            <a:endParaRPr lang="en-US" sz="1200" dirty="0"/>
          </a:p>
          <a:p>
            <a:pPr algn="just">
              <a:lnSpc>
                <a:spcPct val="107000"/>
              </a:lnSpc>
              <a:spcAft>
                <a:spcPts val="800"/>
              </a:spcAft>
            </a:pPr>
            <a:r>
              <a:rPr lang="el-GR" sz="1200" dirty="0"/>
              <a:t>Ο διαχωρισμός αποσκοπεί στο να μελετηθεί η αποτελεσματικότητα της μεθοδολογίας για ποίκιλα εύρη λειτουργίας του εξαρτήματος. </a:t>
            </a:r>
            <a:endParaRPr lang="en-US" sz="1200" dirty="0"/>
          </a:p>
          <a:p>
            <a:pPr algn="just">
              <a:lnSpc>
                <a:spcPct val="107000"/>
              </a:lnSpc>
              <a:spcAft>
                <a:spcPts val="800"/>
              </a:spcAft>
            </a:pPr>
            <a:r>
              <a:rPr lang="el-GR" sz="1200" dirty="0"/>
              <a:t>Η μελέτη αυτή είναι ιδιαίτερα σημαντική σε περιπτώσεις αντικατάστασης ή επιδιόρθωσης του εξαρτήματος, όταν αυτό προσεγγίζει ταχύτερα το τέλος της ωφέλιμης ζωής του.</a:t>
            </a:r>
          </a:p>
          <a:p>
            <a:pPr algn="just">
              <a:lnSpc>
                <a:spcPct val="107000"/>
              </a:lnSpc>
              <a:spcAft>
                <a:spcPts val="800"/>
              </a:spcAft>
            </a:pPr>
            <a:endParaRPr lang="el-GR" dirty="0"/>
          </a:p>
        </p:txBody>
      </p:sp>
      <p:sp>
        <p:nvSpPr>
          <p:cNvPr id="4" name="Θέση αριθμού διαφάνειας 3">
            <a:extLst>
              <a:ext uri="{FF2B5EF4-FFF2-40B4-BE49-F238E27FC236}">
                <a16:creationId xmlns:a16="http://schemas.microsoft.com/office/drawing/2014/main" id="{3F41BA34-5490-5F35-C8F5-8F5C27F2D2C4}"/>
              </a:ext>
            </a:extLst>
          </p:cNvPr>
          <p:cNvSpPr>
            <a:spLocks noGrp="1"/>
          </p:cNvSpPr>
          <p:nvPr>
            <p:ph type="sldNum" sz="quarter" idx="5"/>
          </p:nvPr>
        </p:nvSpPr>
        <p:spPr/>
        <p:txBody>
          <a:bodyPr/>
          <a:lstStyle/>
          <a:p>
            <a:fld id="{BFAAB8D5-2C1C-4650-AB20-EE938313F1D1}" type="slidenum">
              <a:rPr lang="el-GR" smtClean="0"/>
              <a:t>9</a:t>
            </a:fld>
            <a:endParaRPr lang="el-GR"/>
          </a:p>
        </p:txBody>
      </p:sp>
    </p:spTree>
    <p:extLst>
      <p:ext uri="{BB962C8B-B14F-4D97-AF65-F5344CB8AC3E}">
        <p14:creationId xmlns:p14="http://schemas.microsoft.com/office/powerpoint/2010/main" val="868837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95D370ED-1709-4239-8CE6-B609CCDA8F08}" type="datetimeFigureOut">
              <a:rPr lang="el-GR" smtClean="0"/>
              <a:t>5/3/2024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2323725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95D370ED-1709-4239-8CE6-B609CCDA8F08}" type="datetimeFigureOut">
              <a:rPr lang="el-GR" smtClean="0"/>
              <a:t>5/3/2024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3541480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95D370ED-1709-4239-8CE6-B609CCDA8F08}" type="datetimeFigureOut">
              <a:rPr lang="el-GR" smtClean="0"/>
              <a:t>5/3/2024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2500367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l-GR"/>
              <a:t>Κάντε κλικ για να επεξεργαστείτε τον τίτλο υποδείγματος</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l-GR"/>
              <a:t>Στυλ κειμένου υποδείγματος</a:t>
            </a:r>
          </a:p>
        </p:txBody>
      </p:sp>
      <p:sp>
        <p:nvSpPr>
          <p:cNvPr id="4" name="Date Placeholder 3"/>
          <p:cNvSpPr>
            <a:spLocks noGrp="1"/>
          </p:cNvSpPr>
          <p:nvPr>
            <p:ph type="dt" sz="half" idx="10"/>
          </p:nvPr>
        </p:nvSpPr>
        <p:spPr/>
        <p:txBody>
          <a:bodyPr/>
          <a:lstStyle/>
          <a:p>
            <a:fld id="{95D370ED-1709-4239-8CE6-B609CCDA8F08}" type="datetimeFigureOut">
              <a:rPr lang="el-GR" smtClean="0"/>
              <a:t>5/3/2024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1599105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l-GR"/>
              <a:t>Στυλ κειμένου υποδείγματος</a:t>
            </a:r>
          </a:p>
        </p:txBody>
      </p:sp>
      <p:sp>
        <p:nvSpPr>
          <p:cNvPr id="4" name="Date Placeholder 3"/>
          <p:cNvSpPr>
            <a:spLocks noGrp="1"/>
          </p:cNvSpPr>
          <p:nvPr>
            <p:ph type="dt" sz="half" idx="10"/>
          </p:nvPr>
        </p:nvSpPr>
        <p:spPr/>
        <p:txBody>
          <a:bodyPr/>
          <a:lstStyle/>
          <a:p>
            <a:fld id="{95D370ED-1709-4239-8CE6-B609CCDA8F08}" type="datetimeFigureOut">
              <a:rPr lang="el-GR" smtClean="0"/>
              <a:t>5/3/2024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2351933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l-GR"/>
              <a:t>Κάντε κλικ για να επεξεργαστείτε τον τίτλο υποδείγματος</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l-GR"/>
              <a:t>Στυλ κειμένου υποδείγματος</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95D370ED-1709-4239-8CE6-B609CCDA8F08}" type="datetimeFigureOut">
              <a:rPr lang="el-GR" smtClean="0"/>
              <a:t>5/3/2024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2126662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l-GR"/>
              <a:t>Κάντε κλικ για να επεξεργαστείτε τον τίτλο υποδείγματος</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l-GR"/>
              <a:t>Στυλ κειμένου υποδείγματος</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95D370ED-1709-4239-8CE6-B609CCDA8F08}" type="datetimeFigureOut">
              <a:rPr lang="el-GR" smtClean="0"/>
              <a:t>5/3/2024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3998070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95D370ED-1709-4239-8CE6-B609CCDA8F08}" type="datetimeFigureOut">
              <a:rPr lang="el-GR" smtClean="0"/>
              <a:t>5/3/2024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436344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95D370ED-1709-4239-8CE6-B609CCDA8F08}" type="datetimeFigureOut">
              <a:rPr lang="el-GR" smtClean="0"/>
              <a:t>5/3/2024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93083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nchor="ct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95D370ED-1709-4239-8CE6-B609CCDA8F08}" type="datetimeFigureOut">
              <a:rPr lang="el-GR" smtClean="0"/>
              <a:t>5/3/2024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332005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95D370ED-1709-4239-8CE6-B609CCDA8F08}" type="datetimeFigureOut">
              <a:rPr lang="el-GR" smtClean="0"/>
              <a:t>5/3/2024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360496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95D370ED-1709-4239-8CE6-B609CCDA8F08}" type="datetimeFigureOut">
              <a:rPr lang="el-GR" smtClean="0"/>
              <a:t>5/3/2024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548706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95D370ED-1709-4239-8CE6-B609CCDA8F08}" type="datetimeFigureOut">
              <a:rPr lang="el-GR" smtClean="0"/>
              <a:t>5/3/2024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4008431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95D370ED-1709-4239-8CE6-B609CCDA8F08}" type="datetimeFigureOut">
              <a:rPr lang="el-GR" smtClean="0"/>
              <a:t>5/3/2024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3303080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370ED-1709-4239-8CE6-B609CCDA8F08}" type="datetimeFigureOut">
              <a:rPr lang="el-GR" smtClean="0"/>
              <a:t>5/3/2024</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45150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95D370ED-1709-4239-8CE6-B609CCDA8F08}" type="datetimeFigureOut">
              <a:rPr lang="el-GR" smtClean="0"/>
              <a:t>5/3/2024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2329382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l-GR"/>
              <a:t>Κάντε κλικ για να επεξεργαστείτε τον τίτλο υποδείγματος</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a:xfrm>
            <a:off x="6399212" y="5883275"/>
            <a:ext cx="914400" cy="365125"/>
          </a:xfrm>
        </p:spPr>
        <p:txBody>
          <a:bodyPr/>
          <a:lstStyle/>
          <a:p>
            <a:fld id="{95D370ED-1709-4239-8CE6-B609CCDA8F08}" type="datetimeFigureOut">
              <a:rPr lang="el-GR" smtClean="0"/>
              <a:t>5/3/2024</a:t>
            </a:fld>
            <a:endParaRPr lang="el-GR"/>
          </a:p>
        </p:txBody>
      </p:sp>
      <p:sp>
        <p:nvSpPr>
          <p:cNvPr id="6" name="Footer Placeholder 5"/>
          <p:cNvSpPr>
            <a:spLocks noGrp="1"/>
          </p:cNvSpPr>
          <p:nvPr>
            <p:ph type="ftr" sz="quarter" idx="11"/>
          </p:nvPr>
        </p:nvSpPr>
        <p:spPr>
          <a:xfrm>
            <a:off x="1141412" y="5883275"/>
            <a:ext cx="5105400" cy="365125"/>
          </a:xfrm>
        </p:spPr>
        <p:txBody>
          <a:bodyPr/>
          <a:lstStyle/>
          <a:p>
            <a:endParaRPr lang="el-GR"/>
          </a:p>
        </p:txBody>
      </p:sp>
      <p:sp>
        <p:nvSpPr>
          <p:cNvPr id="7" name="Slide Number Placeholder 6"/>
          <p:cNvSpPr>
            <a:spLocks noGrp="1"/>
          </p:cNvSpPr>
          <p:nvPr>
            <p:ph type="sldNum" sz="quarter" idx="12"/>
          </p:nvPr>
        </p:nvSpPr>
        <p:spPr>
          <a:xfrm>
            <a:off x="10742612" y="5883275"/>
            <a:ext cx="322567" cy="365125"/>
          </a:xfrm>
        </p:spPr>
        <p:txBody>
          <a:bodyPr/>
          <a:lstStyle/>
          <a:p>
            <a:fld id="{A2A8249E-60B1-4679-BC85-8AC839952755}" type="slidenum">
              <a:rPr lang="el-GR" smtClean="0"/>
              <a:t>‹#›</a:t>
            </a:fld>
            <a:endParaRPr lang="el-GR"/>
          </a:p>
        </p:txBody>
      </p:sp>
    </p:spTree>
    <p:extLst>
      <p:ext uri="{BB962C8B-B14F-4D97-AF65-F5344CB8AC3E}">
        <p14:creationId xmlns:p14="http://schemas.microsoft.com/office/powerpoint/2010/main" val="1916783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5D370ED-1709-4239-8CE6-B609CCDA8F08}" type="datetimeFigureOut">
              <a:rPr lang="el-GR" smtClean="0"/>
              <a:t>5/3/2024</a:t>
            </a:fld>
            <a:endParaRPr lang="el-GR"/>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l-G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2A8249E-60B1-4679-BC85-8AC839952755}" type="slidenum">
              <a:rPr lang="el-GR" smtClean="0"/>
              <a:t>‹#›</a:t>
            </a:fld>
            <a:endParaRPr lang="el-GR"/>
          </a:p>
        </p:txBody>
      </p:sp>
    </p:spTree>
    <p:extLst>
      <p:ext uri="{BB962C8B-B14F-4D97-AF65-F5344CB8AC3E}">
        <p14:creationId xmlns:p14="http://schemas.microsoft.com/office/powerpoint/2010/main" val="3660341270"/>
      </p:ext>
    </p:extLst>
  </p:cSld>
  <p:clrMap bg1="dk1" tx1="lt1" bg2="dk2" tx2="lt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2.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2.png"/><Relationship Id="rId21" Type="http://schemas.openxmlformats.org/officeDocument/2006/relationships/image" Target="../media/image58.png"/><Relationship Id="rId7" Type="http://schemas.microsoft.com/office/2007/relationships/hdphoto" Target="../media/hdphoto3.wdp"/><Relationship Id="rId12" Type="http://schemas.openxmlformats.org/officeDocument/2006/relationships/image" Target="../media/image51.png"/><Relationship Id="rId17" Type="http://schemas.openxmlformats.org/officeDocument/2006/relationships/image" Target="../media/image54.png"/><Relationship Id="rId25" Type="http://schemas.openxmlformats.org/officeDocument/2006/relationships/image" Target="../media/image62.png"/><Relationship Id="rId2" Type="http://schemas.openxmlformats.org/officeDocument/2006/relationships/notesSlide" Target="../notesSlides/notesSlide10.xml"/><Relationship Id="rId16" Type="http://schemas.openxmlformats.org/officeDocument/2006/relationships/image" Target="../media/image47.png"/><Relationship Id="rId20" Type="http://schemas.openxmlformats.org/officeDocument/2006/relationships/image" Target="../media/image57.png"/><Relationship Id="rId29"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50.png"/><Relationship Id="rId24" Type="http://schemas.openxmlformats.org/officeDocument/2006/relationships/image" Target="../media/image41.png"/><Relationship Id="rId5" Type="http://schemas.openxmlformats.org/officeDocument/2006/relationships/image" Target="../media/image45.png"/><Relationship Id="rId15" Type="http://schemas.openxmlformats.org/officeDocument/2006/relationships/image" Target="../media/image46.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9.png"/><Relationship Id="rId19" Type="http://schemas.openxmlformats.org/officeDocument/2006/relationships/image" Target="../media/image56.png"/><Relationship Id="rId4" Type="http://schemas.microsoft.com/office/2007/relationships/hdphoto" Target="../media/hdphoto1.wdp"/><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59.png"/><Relationship Id="rId27" Type="http://schemas.openxmlformats.org/officeDocument/2006/relationships/image" Target="../media/image64.png"/></Relationships>
</file>

<file path=ppt/slides/_rels/slide11.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3.png"/><Relationship Id="rId26" Type="http://schemas.openxmlformats.org/officeDocument/2006/relationships/image" Target="../media/image87.png"/><Relationship Id="rId39" Type="http://schemas.openxmlformats.org/officeDocument/2006/relationships/image" Target="../media/image90.png"/><Relationship Id="rId34" Type="http://schemas.openxmlformats.org/officeDocument/2006/relationships/image" Target="../media/image82.png"/><Relationship Id="rId42" Type="http://schemas.openxmlformats.org/officeDocument/2006/relationships/image" Target="../media/image93.png"/><Relationship Id="rId47" Type="http://schemas.openxmlformats.org/officeDocument/2006/relationships/image" Target="../media/image30.svg"/><Relationship Id="rId7" Type="http://schemas.openxmlformats.org/officeDocument/2006/relationships/image" Target="../media/image38.png"/><Relationship Id="rId2" Type="http://schemas.openxmlformats.org/officeDocument/2006/relationships/notesSlide" Target="../notesSlides/notesSlide11.xml"/><Relationship Id="rId16" Type="http://schemas.openxmlformats.org/officeDocument/2006/relationships/image" Target="../media/image72.png"/><Relationship Id="rId29" Type="http://schemas.openxmlformats.org/officeDocument/2006/relationships/image" Target="../media/image77.png"/><Relationship Id="rId41"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67.png"/><Relationship Id="rId32" Type="http://schemas.openxmlformats.org/officeDocument/2006/relationships/image" Target="../media/image80.png"/><Relationship Id="rId37" Type="http://schemas.openxmlformats.org/officeDocument/2006/relationships/image" Target="../media/image88.png"/><Relationship Id="rId40" Type="http://schemas.openxmlformats.org/officeDocument/2006/relationships/image" Target="../media/image91.png"/><Relationship Id="rId45" Type="http://schemas.openxmlformats.org/officeDocument/2006/relationships/image" Target="../media/image96.png"/><Relationship Id="rId5" Type="http://schemas.openxmlformats.org/officeDocument/2006/relationships/image" Target="../media/image43.png"/><Relationship Id="rId15" Type="http://schemas.openxmlformats.org/officeDocument/2006/relationships/image" Target="../media/image71.png"/><Relationship Id="rId23" Type="http://schemas.openxmlformats.org/officeDocument/2006/relationships/image" Target="../media/image84.png"/><Relationship Id="rId28" Type="http://schemas.openxmlformats.org/officeDocument/2006/relationships/image" Target="../media/image76.png"/><Relationship Id="rId36" Type="http://schemas.openxmlformats.org/officeDocument/2006/relationships/image" Target="../media/image85.png"/><Relationship Id="rId10" Type="http://schemas.openxmlformats.org/officeDocument/2006/relationships/image" Target="../media/image66.png"/><Relationship Id="rId31" Type="http://schemas.openxmlformats.org/officeDocument/2006/relationships/image" Target="../media/image79.png"/><Relationship Id="rId44" Type="http://schemas.openxmlformats.org/officeDocument/2006/relationships/image" Target="../media/image95.png"/><Relationship Id="rId4" Type="http://schemas.microsoft.com/office/2007/relationships/hdphoto" Target="../media/hdphoto1.wdp"/><Relationship Id="rId9" Type="http://schemas.openxmlformats.org/officeDocument/2006/relationships/image" Target="../media/image61.png"/><Relationship Id="rId14"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3.png"/><Relationship Id="rId43" Type="http://schemas.openxmlformats.org/officeDocument/2006/relationships/image" Target="../media/image94.png"/><Relationship Id="rId8" Type="http://schemas.openxmlformats.org/officeDocument/2006/relationships/image" Target="../media/image430.png"/><Relationship Id="rId3" Type="http://schemas.openxmlformats.org/officeDocument/2006/relationships/image" Target="../media/image2.png"/><Relationship Id="rId12" Type="http://schemas.openxmlformats.org/officeDocument/2006/relationships/image" Target="../media/image68.png"/><Relationship Id="rId17" Type="http://schemas.openxmlformats.org/officeDocument/2006/relationships/image" Target="../media/image69.png"/><Relationship Id="rId25" Type="http://schemas.openxmlformats.org/officeDocument/2006/relationships/image" Target="../media/image86.png"/><Relationship Id="rId33" Type="http://schemas.openxmlformats.org/officeDocument/2006/relationships/image" Target="../media/image81.png"/><Relationship Id="rId38" Type="http://schemas.openxmlformats.org/officeDocument/2006/relationships/image" Target="../media/image89.png"/><Relationship Id="rId46"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910.png"/><Relationship Id="rId13" Type="http://schemas.openxmlformats.org/officeDocument/2006/relationships/image" Target="../media/image960.png"/><Relationship Id="rId18" Type="http://schemas.openxmlformats.org/officeDocument/2006/relationships/image" Target="../media/image101.png"/><Relationship Id="rId3" Type="http://schemas.openxmlformats.org/officeDocument/2006/relationships/image" Target="../media/image2.png"/><Relationship Id="rId21" Type="http://schemas.openxmlformats.org/officeDocument/2006/relationships/image" Target="../media/image104.png"/><Relationship Id="rId7" Type="http://schemas.openxmlformats.org/officeDocument/2006/relationships/image" Target="../media/image38.png"/><Relationship Id="rId12" Type="http://schemas.openxmlformats.org/officeDocument/2006/relationships/image" Target="../media/image950.png"/><Relationship Id="rId17" Type="http://schemas.openxmlformats.org/officeDocument/2006/relationships/image" Target="../media/image100.png"/><Relationship Id="rId2" Type="http://schemas.openxmlformats.org/officeDocument/2006/relationships/notesSlide" Target="../notesSlides/notesSlide12.xml"/><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940.png"/><Relationship Id="rId5" Type="http://schemas.openxmlformats.org/officeDocument/2006/relationships/image" Target="../media/image900.png"/><Relationship Id="rId15" Type="http://schemas.openxmlformats.org/officeDocument/2006/relationships/image" Target="../media/image98.png"/><Relationship Id="rId23" Type="http://schemas.openxmlformats.org/officeDocument/2006/relationships/image" Target="../media/image105.png"/><Relationship Id="rId10" Type="http://schemas.openxmlformats.org/officeDocument/2006/relationships/image" Target="../media/image930.png"/><Relationship Id="rId4" Type="http://schemas.microsoft.com/office/2007/relationships/hdphoto" Target="../media/hdphoto1.wdp"/><Relationship Id="rId9" Type="http://schemas.openxmlformats.org/officeDocument/2006/relationships/image" Target="../media/image920.png"/><Relationship Id="rId14" Type="http://schemas.openxmlformats.org/officeDocument/2006/relationships/image" Target="../media/image97.png"/><Relationship Id="rId22" Type="http://schemas.openxmlformats.org/officeDocument/2006/relationships/image" Target="../media/image102.png"/></Relationships>
</file>

<file path=ppt/slides/_rels/slide1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2.png"/><Relationship Id="rId7"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7.svg"/><Relationship Id="rId5" Type="http://schemas.openxmlformats.org/officeDocument/2006/relationships/image" Target="../media/image106.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1100.png"/><Relationship Id="rId3" Type="http://schemas.openxmlformats.org/officeDocument/2006/relationships/image" Target="../media/image2.png"/><Relationship Id="rId7"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7.svg"/><Relationship Id="rId11" Type="http://schemas.openxmlformats.org/officeDocument/2006/relationships/image" Target="../media/image113.png"/><Relationship Id="rId5" Type="http://schemas.openxmlformats.org/officeDocument/2006/relationships/image" Target="../media/image106.png"/><Relationship Id="rId10" Type="http://schemas.openxmlformats.org/officeDocument/2006/relationships/image" Target="../media/image112.png"/><Relationship Id="rId4" Type="http://schemas.microsoft.com/office/2007/relationships/hdphoto" Target="../media/hdphoto1.wdp"/><Relationship Id="rId9" Type="http://schemas.openxmlformats.org/officeDocument/2006/relationships/image" Target="../media/image111.png"/></Relationships>
</file>

<file path=ppt/slides/_rels/slide1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7.svg"/><Relationship Id="rId11" Type="http://schemas.openxmlformats.org/officeDocument/2006/relationships/image" Target="../media/image114.png"/><Relationship Id="rId5" Type="http://schemas.openxmlformats.org/officeDocument/2006/relationships/image" Target="../media/image106.png"/><Relationship Id="rId10" Type="http://schemas.openxmlformats.org/officeDocument/2006/relationships/image" Target="../media/image117.png"/><Relationship Id="rId4" Type="http://schemas.microsoft.com/office/2007/relationships/hdphoto" Target="../media/hdphoto1.wdp"/><Relationship Id="rId9" Type="http://schemas.openxmlformats.org/officeDocument/2006/relationships/image" Target="../media/image116.png"/></Relationships>
</file>

<file path=ppt/slides/_rels/slide1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3.png"/><Relationship Id="rId3" Type="http://schemas.openxmlformats.org/officeDocument/2006/relationships/image" Target="../media/image2.png"/><Relationship Id="rId7" Type="http://schemas.openxmlformats.org/officeDocument/2006/relationships/image" Target="../media/image118.png"/><Relationship Id="rId12"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7.svg"/><Relationship Id="rId11" Type="http://schemas.openxmlformats.org/officeDocument/2006/relationships/image" Target="../media/image122.png"/><Relationship Id="rId5" Type="http://schemas.openxmlformats.org/officeDocument/2006/relationships/image" Target="../media/image106.png"/><Relationship Id="rId10" Type="http://schemas.openxmlformats.org/officeDocument/2006/relationships/image" Target="../media/image121.png"/><Relationship Id="rId4" Type="http://schemas.microsoft.com/office/2007/relationships/hdphoto" Target="../media/hdphoto1.wdp"/><Relationship Id="rId9" Type="http://schemas.openxmlformats.org/officeDocument/2006/relationships/image" Target="../media/image120.png"/></Relationships>
</file>

<file path=ppt/slides/_rels/slide17.xml.rels><?xml version="1.0" encoding="UTF-8" standalone="yes"?>
<Relationships xmlns="http://schemas.openxmlformats.org/package/2006/relationships"><Relationship Id="rId8" Type="http://schemas.openxmlformats.org/officeDocument/2006/relationships/hyperlink" Target="#Jayawant"/><Relationship Id="rId3" Type="http://schemas.openxmlformats.org/officeDocument/2006/relationships/image" Target="../media/image2.png"/><Relationship Id="rId7" Type="http://schemas.openxmlformats.org/officeDocument/2006/relationships/image" Target="../media/image107.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hyperlink" Target="#Li"/><Relationship Id="rId5" Type="http://schemas.openxmlformats.org/officeDocument/2006/relationships/image" Target="../media/image124.png"/><Relationship Id="rId10" Type="http://schemas.openxmlformats.org/officeDocument/2006/relationships/hyperlink" Target="#lei18"/><Relationship Id="rId4" Type="http://schemas.microsoft.com/office/2007/relationships/hdphoto" Target="../media/hdphoto1.wdp"/><Relationship Id="rId9" Type="http://schemas.openxmlformats.org/officeDocument/2006/relationships/hyperlink" Target="#Laha"/></Relationships>
</file>

<file path=ppt/slides/_rels/slide18.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2.png"/><Relationship Id="rId7"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126.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png"/><Relationship Id="rId7"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7.svg"/><Relationship Id="rId5" Type="http://schemas.openxmlformats.org/officeDocument/2006/relationships/image" Target="../media/image106.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lei18"/><Relationship Id="rId5" Type="http://schemas.openxmlformats.org/officeDocument/2006/relationships/image" Target="../media/image114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6"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microsoft.com/office/2007/relationships/hdphoto" Target="../media/hdphoto1.wdp"/><Relationship Id="rId9" Type="http://schemas.openxmlformats.org/officeDocument/2006/relationships/image" Target="../media/image10.png"/><Relationship Id="rId1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hyperlink" Target="#Hu"/><Relationship Id="rId13" Type="http://schemas.openxmlformats.org/officeDocument/2006/relationships/hyperlink" Target="#Lei"/><Relationship Id="rId3" Type="http://schemas.openxmlformats.org/officeDocument/2006/relationships/image" Target="../media/image2.png"/><Relationship Id="rId7" Type="http://schemas.openxmlformats.org/officeDocument/2006/relationships/hyperlink" Target="#Mahamad"/><Relationship Id="rId12" Type="http://schemas.openxmlformats.org/officeDocument/2006/relationships/hyperlink" Target="#Sugumaran"/><Relationship Id="rId17" Type="http://schemas.openxmlformats.org/officeDocument/2006/relationships/chart" Target="../charts/chart1.xml"/><Relationship Id="rId2" Type="http://schemas.openxmlformats.org/officeDocument/2006/relationships/notesSlide" Target="../notesSlides/notesSlide4.xml"/><Relationship Id="rId16" Type="http://schemas.openxmlformats.org/officeDocument/2006/relationships/hyperlink" Target="#Louen"/><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hyperlink" Target="#lei18"/><Relationship Id="rId5" Type="http://schemas.openxmlformats.org/officeDocument/2006/relationships/image" Target="../media/image18.png"/><Relationship Id="rId15" Type="http://schemas.openxmlformats.org/officeDocument/2006/relationships/hyperlink" Target="#Wu"/><Relationship Id="rId10" Type="http://schemas.openxmlformats.org/officeDocument/2006/relationships/hyperlink" Target="#Chen"/><Relationship Id="rId4" Type="http://schemas.microsoft.com/office/2007/relationships/hdphoto" Target="../media/hdphoto1.wdp"/><Relationship Id="rId9" Type="http://schemas.openxmlformats.org/officeDocument/2006/relationships/hyperlink" Target="#Mao"/><Relationship Id="rId14" Type="http://schemas.openxmlformats.org/officeDocument/2006/relationships/hyperlink" Target="#Chelmiah"/></Relationships>
</file>

<file path=ppt/slides/_rels/slide5.xml.rels><?xml version="1.0" encoding="UTF-8" standalone="yes"?>
<Relationships xmlns="http://schemas.openxmlformats.org/package/2006/relationships"><Relationship Id="rId8" Type="http://schemas.openxmlformats.org/officeDocument/2006/relationships/hyperlink" Target="#lei18"/><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hyperlink" Target="#Lei"/><Relationship Id="rId4" Type="http://schemas.microsoft.com/office/2007/relationships/hdphoto" Target="../media/hdphoto1.wdp"/><Relationship Id="rId9" Type="http://schemas.openxmlformats.org/officeDocument/2006/relationships/hyperlink" Target="#Sugumaran"/></Relationships>
</file>

<file path=ppt/slides/_rels/slide6.xml.rels><?xml version="1.0" encoding="UTF-8" standalone="yes"?>
<Relationships xmlns="http://schemas.openxmlformats.org/package/2006/relationships"><Relationship Id="rId8" Type="http://schemas.openxmlformats.org/officeDocument/2006/relationships/hyperlink" Target="#Hu"/><Relationship Id="rId3" Type="http://schemas.openxmlformats.org/officeDocument/2006/relationships/image" Target="../media/image2.png"/><Relationship Id="rId7" Type="http://schemas.openxmlformats.org/officeDocument/2006/relationships/hyperlink" Target="#Mahamad"/><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hyperlink" Target="#Chen"/><Relationship Id="rId4" Type="http://schemas.microsoft.com/office/2007/relationships/hdphoto" Target="../media/hdphoto1.wdp"/><Relationship Id="rId9" Type="http://schemas.openxmlformats.org/officeDocument/2006/relationships/hyperlink" Target="#Mao"/></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svg"/><Relationship Id="rId11" Type="http://schemas.openxmlformats.org/officeDocument/2006/relationships/image" Target="../media/image31.png"/><Relationship Id="rId5" Type="http://schemas.openxmlformats.org/officeDocument/2006/relationships/image" Target="../media/image24.png"/><Relationship Id="rId10" Type="http://schemas.openxmlformats.org/officeDocument/2006/relationships/image" Target="../media/image30.svg"/><Relationship Id="rId4" Type="http://schemas.microsoft.com/office/2007/relationships/hdphoto" Target="../media/hdphoto1.wdp"/><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8.png"/><Relationship Id="rId11" Type="http://schemas.microsoft.com/office/2007/relationships/hdphoto" Target="../media/hdphoto2.wdp"/><Relationship Id="rId5" Type="http://schemas.openxmlformats.org/officeDocument/2006/relationships/hyperlink" Target="#lei18"/><Relationship Id="rId10"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p:cNvGrpSpPr/>
        <p:nvPr/>
      </p:nvGrpSpPr>
      <p:grpSpPr>
        <a:xfrm>
          <a:off x="0" y="0"/>
          <a:ext cx="0" cy="0"/>
          <a:chOff x="0" y="0"/>
          <a:chExt cx="0" cy="0"/>
        </a:xfrm>
      </p:grpSpPr>
      <p:sp>
        <p:nvSpPr>
          <p:cNvPr id="24" name="Ορθογώνιο 23">
            <a:extLst>
              <a:ext uri="{FF2B5EF4-FFF2-40B4-BE49-F238E27FC236}">
                <a16:creationId xmlns:a16="http://schemas.microsoft.com/office/drawing/2014/main" id="{04662B76-1A32-42A4-9258-122E65D6ECD0}"/>
              </a:ext>
            </a:extLst>
          </p:cNvPr>
          <p:cNvSpPr/>
          <p:nvPr/>
        </p:nvSpPr>
        <p:spPr>
          <a:xfrm>
            <a:off x="0" y="0"/>
            <a:ext cx="12192000" cy="1173244"/>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CAD7F149-2916-4B91-917F-5A735A30B51D}"/>
              </a:ext>
            </a:extLst>
          </p:cNvPr>
          <p:cNvSpPr txBox="1"/>
          <p:nvPr/>
        </p:nvSpPr>
        <p:spPr>
          <a:xfrm>
            <a:off x="0" y="38163"/>
            <a:ext cx="12192000" cy="1231106"/>
          </a:xfrm>
          <a:prstGeom prst="rect">
            <a:avLst/>
          </a:prstGeom>
          <a:noFill/>
        </p:spPr>
        <p:txBody>
          <a:bodyPr wrap="square" rtlCol="0">
            <a:spAutoFit/>
          </a:bodyPr>
          <a:lstStyle/>
          <a:p>
            <a:pPr algn="ctr"/>
            <a:r>
              <a:rPr lang="en-US" sz="2800" b="1" dirty="0">
                <a:solidFill>
                  <a:schemeClr val="accent4">
                    <a:lumMod val="40000"/>
                    <a:lumOff val="60000"/>
                  </a:schemeClr>
                </a:solidFill>
              </a:rPr>
              <a:t>Remaining Useful Life Estimation (RULE) for Bearings via Random Vibration Signals and Functional Model based Method</a:t>
            </a:r>
            <a:endParaRPr lang="el-GR" sz="2800" b="1" dirty="0">
              <a:solidFill>
                <a:schemeClr val="accent4">
                  <a:lumMod val="40000"/>
                  <a:lumOff val="60000"/>
                </a:schemeClr>
              </a:solidFill>
            </a:endParaRPr>
          </a:p>
          <a:p>
            <a:endParaRPr lang="el-GR" dirty="0"/>
          </a:p>
        </p:txBody>
      </p:sp>
      <p:sp>
        <p:nvSpPr>
          <p:cNvPr id="17" name="TextBox 16">
            <a:extLst>
              <a:ext uri="{FF2B5EF4-FFF2-40B4-BE49-F238E27FC236}">
                <a16:creationId xmlns:a16="http://schemas.microsoft.com/office/drawing/2014/main" id="{70034F5A-5228-430C-9492-3D96D3006B43}"/>
              </a:ext>
            </a:extLst>
          </p:cNvPr>
          <p:cNvSpPr txBox="1"/>
          <p:nvPr/>
        </p:nvSpPr>
        <p:spPr>
          <a:xfrm>
            <a:off x="3186544" y="1352527"/>
            <a:ext cx="5818909" cy="830997"/>
          </a:xfrm>
          <a:prstGeom prst="rect">
            <a:avLst/>
          </a:prstGeom>
          <a:noFill/>
        </p:spPr>
        <p:txBody>
          <a:bodyPr wrap="square" rtlCol="0">
            <a:spAutoFit/>
          </a:bodyPr>
          <a:lstStyle/>
          <a:p>
            <a:pPr algn="ctr"/>
            <a:r>
              <a:rPr lang="en-US" sz="2400" dirty="0"/>
              <a:t>Skaltsas Athanasios</a:t>
            </a:r>
            <a:endParaRPr lang="el-GR" sz="2400" dirty="0"/>
          </a:p>
          <a:p>
            <a:pPr algn="ctr"/>
            <a:r>
              <a:rPr lang="en-US" sz="2400" dirty="0"/>
              <a:t>Supervisor</a:t>
            </a:r>
            <a:r>
              <a:rPr lang="el-GR" sz="2400" dirty="0"/>
              <a:t>:</a:t>
            </a:r>
            <a:r>
              <a:rPr lang="en-US" sz="2400" dirty="0"/>
              <a:t> Professor S.D.Fassois </a:t>
            </a:r>
            <a:endParaRPr lang="el-GR" sz="2400" dirty="0"/>
          </a:p>
        </p:txBody>
      </p:sp>
      <p:pic>
        <p:nvPicPr>
          <p:cNvPr id="20" name="Εικόνα 19">
            <a:extLst>
              <a:ext uri="{FF2B5EF4-FFF2-40B4-BE49-F238E27FC236}">
                <a16:creationId xmlns:a16="http://schemas.microsoft.com/office/drawing/2014/main" id="{80F1CFEF-B2F0-4943-9B7D-43870E6CC9FB}"/>
              </a:ext>
            </a:extLst>
          </p:cNvPr>
          <p:cNvPicPr>
            <a:picLocks noChangeAspect="1"/>
          </p:cNvPicPr>
          <p:nvPr/>
        </p:nvPicPr>
        <p:blipFill>
          <a:blip r:embed="rId5">
            <a:extLst>
              <a:ext uri="{28A0092B-C50C-407E-A947-70E740481C1C}">
                <a14:useLocalDpi xmlns:a14="http://schemas.microsoft.com/office/drawing/2010/main" val="0"/>
              </a:ext>
            </a:extLst>
          </a:blip>
          <a:srcRect l="2248" r="2248"/>
          <a:stretch/>
        </p:blipFill>
        <p:spPr>
          <a:xfrm>
            <a:off x="9539932" y="5619453"/>
            <a:ext cx="2551400" cy="896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4" descr="smsa-logo.png">
            <a:extLst>
              <a:ext uri="{FF2B5EF4-FFF2-40B4-BE49-F238E27FC236}">
                <a16:creationId xmlns:a16="http://schemas.microsoft.com/office/drawing/2014/main" id="{6CAF9D62-A7FF-4547-9503-20EC4B2CC1BA}"/>
              </a:ext>
            </a:extLst>
          </p:cNvPr>
          <p:cNvPicPr>
            <a:picLocks noChangeAspect="1"/>
          </p:cNvPicPr>
          <p:nvPr/>
        </p:nvPicPr>
        <p:blipFill>
          <a:blip r:embed="rId6" cstate="print"/>
          <a:stretch>
            <a:fillRect/>
          </a:stretch>
        </p:blipFill>
        <p:spPr>
          <a:xfrm>
            <a:off x="100668" y="5619453"/>
            <a:ext cx="2551400" cy="896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A21D3B3C-820F-4E58-95AE-27500075A398}"/>
              </a:ext>
            </a:extLst>
          </p:cNvPr>
          <p:cNvSpPr txBox="1"/>
          <p:nvPr/>
        </p:nvSpPr>
        <p:spPr>
          <a:xfrm>
            <a:off x="3051782" y="5734256"/>
            <a:ext cx="6143852" cy="902811"/>
          </a:xfrm>
          <a:prstGeom prst="rect">
            <a:avLst/>
          </a:prstGeom>
          <a:noFill/>
        </p:spPr>
        <p:txBody>
          <a:bodyPr wrap="square" rtlCol="0">
            <a:spAutoFit/>
          </a:bodyPr>
          <a:lstStyle/>
          <a:p>
            <a:pPr algn="ctr" defTabSz="914400">
              <a:spcBef>
                <a:spcPts val="1000"/>
              </a:spcBef>
              <a:buClr>
                <a:srgbClr val="415588"/>
              </a:buClr>
              <a:buSzPct val="100000"/>
              <a:defRPr/>
            </a:pPr>
            <a:r>
              <a:rPr kumimoji="0" lang="en-US" sz="1200" b="1" i="0" u="none" strike="noStrike" kern="1200" cap="none" spc="0" normalizeH="0" baseline="0" noProof="0" dirty="0">
                <a:ln>
                  <a:noFill/>
                </a:ln>
                <a:effectLst/>
                <a:uLnTx/>
                <a:uFillTx/>
                <a:latin typeface="Century Gothic" panose="020B0502020202020204"/>
                <a:ea typeface="+mn-ea"/>
                <a:cs typeface="+mn-cs"/>
              </a:rPr>
              <a:t>Stochastic Mechanical Systems &amp; Automation (SMSA) Laboratory</a:t>
            </a:r>
          </a:p>
          <a:p>
            <a:pPr algn="ctr" defTabSz="914400">
              <a:spcBef>
                <a:spcPts val="1000"/>
              </a:spcBef>
              <a:buClr>
                <a:srgbClr val="415588"/>
              </a:buClr>
              <a:buSzPct val="100000"/>
              <a:defRPr/>
            </a:pPr>
            <a:r>
              <a:rPr kumimoji="0" lang="en-US" sz="1200" b="1" i="0" u="none" strike="noStrike" kern="1200" cap="none" spc="0" normalizeH="0" baseline="0" noProof="0" dirty="0">
                <a:ln>
                  <a:noFill/>
                </a:ln>
                <a:effectLst/>
                <a:uLnTx/>
                <a:uFillTx/>
                <a:latin typeface="Century Gothic" panose="020B0502020202020204"/>
                <a:ea typeface="+mn-ea"/>
                <a:cs typeface="+mn-cs"/>
              </a:rPr>
              <a:t>Dept. of Mechanical Engineering &amp; Aeronautics </a:t>
            </a:r>
          </a:p>
          <a:p>
            <a:pPr algn="ctr" defTabSz="914400">
              <a:spcBef>
                <a:spcPts val="1000"/>
              </a:spcBef>
              <a:buClr>
                <a:srgbClr val="415588"/>
              </a:buClr>
              <a:buSzPct val="100000"/>
              <a:defRPr/>
            </a:pPr>
            <a:r>
              <a:rPr kumimoji="0" lang="en-US" sz="1200" b="1" i="0" u="none" strike="noStrike" kern="1200" cap="none" spc="0" normalizeH="0" baseline="0" noProof="0" dirty="0">
                <a:ln>
                  <a:noFill/>
                </a:ln>
                <a:effectLst/>
                <a:uLnTx/>
                <a:uFillTx/>
                <a:latin typeface="Century Gothic" panose="020B0502020202020204"/>
                <a:ea typeface="+mn-ea"/>
                <a:cs typeface="+mn-cs"/>
              </a:rPr>
              <a:t>University of Patras, 26504 Patras, Greece</a:t>
            </a:r>
          </a:p>
        </p:txBody>
      </p:sp>
      <p:pic>
        <p:nvPicPr>
          <p:cNvPr id="3" name="Picture 2" descr="A black metal bearing with a round center&#10;&#10;Description automatically generated">
            <a:extLst>
              <a:ext uri="{FF2B5EF4-FFF2-40B4-BE49-F238E27FC236}">
                <a16:creationId xmlns:a16="http://schemas.microsoft.com/office/drawing/2014/main" id="{496A6373-BD44-B363-6652-B5B235F4876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553" b="92886" l="7222" r="93333">
                        <a14:foregroundMark x1="32500" y1="44106" x2="25833" y2="66463"/>
                        <a14:foregroundMark x1="25833" y1="66463" x2="39722" y2="85569"/>
                        <a14:foregroundMark x1="39722" y1="85569" x2="19167" y2="82724"/>
                        <a14:foregroundMark x1="19167" y1="82724" x2="38611" y2="84553"/>
                        <a14:foregroundMark x1="38611" y1="84553" x2="61806" y2="84146"/>
                        <a14:foregroundMark x1="61806" y1="84146" x2="45972" y2="92683"/>
                        <a14:foregroundMark x1="45972" y1="92683" x2="25417" y2="90244"/>
                        <a14:foregroundMark x1="25417" y1="90244" x2="8333" y2="98984"/>
                        <a14:foregroundMark x1="8333" y1="98984" x2="49444" y2="93699"/>
                        <a14:foregroundMark x1="49444" y1="93699" x2="55205" y2="94296"/>
                        <a14:foregroundMark x1="74785" y1="94238" x2="85278" y2="92480"/>
                        <a14:foregroundMark x1="72684" y1="94590" x2="74588" y2="94271"/>
                        <a14:foregroundMark x1="85278" y1="92480" x2="91111" y2="69715"/>
                        <a14:foregroundMark x1="76377" y1="60474" x2="75556" y2="59959"/>
                        <a14:foregroundMark x1="91111" y1="69715" x2="85603" y2="66260"/>
                        <a14:foregroundMark x1="75556" y1="59959" x2="66111" y2="81301"/>
                        <a14:foregroundMark x1="66111" y1="81301" x2="60278" y2="88618"/>
                        <a14:foregroundMark x1="87778" y1="80488" x2="88333" y2="80081"/>
                        <a14:foregroundMark x1="88056" y1="80488" x2="76829" y2="94238"/>
                        <a14:foregroundMark x1="56484" y1="97298" x2="15972" y2="99797"/>
                        <a14:foregroundMark x1="15972" y1="99797" x2="32917" y2="89634"/>
                        <a14:foregroundMark x1="32917" y1="89634" x2="51944" y2="91667"/>
                        <a14:foregroundMark x1="51944" y1="91667" x2="74167" y2="89837"/>
                        <a14:foregroundMark x1="74167" y1="89837" x2="88333" y2="80488"/>
                        <a14:foregroundMark x1="16250" y1="87195" x2="36250" y2="95528"/>
                        <a14:foregroundMark x1="36250" y1="95528" x2="55197" y2="94277"/>
                        <a14:foregroundMark x1="72640" y1="94487" x2="73611" y2="94512"/>
                        <a14:foregroundMark x1="67184" y1="94347" x2="70881" y2="94442"/>
                        <a14:foregroundMark x1="57778" y1="94106" x2="66733" y2="94336"/>
                        <a14:foregroundMark x1="73611" y1="94512" x2="91667" y2="93089"/>
                        <a14:foregroundMark x1="91667" y1="93089" x2="93472" y2="89837"/>
                        <a14:foregroundMark x1="10417" y1="85772" x2="7222" y2="82520"/>
                        <a14:backgroundMark x1="76806" y1="59756" x2="85694" y2="65650"/>
                        <a14:backgroundMark x1="85556" y1="66260" x2="85556" y2="65244"/>
                        <a14:backgroundMark x1="85556" y1="65041" x2="85556" y2="66260"/>
                        <a14:backgroundMark x1="73889" y1="97358" x2="60694" y2="97358"/>
                        <a14:backgroundMark x1="73889" y1="96748" x2="72639" y2="97154"/>
                        <a14:backgroundMark x1="73333" y1="97154" x2="76389" y2="97154"/>
                        <a14:backgroundMark x1="68194" y1="97358" x2="64028" y2="97358"/>
                        <a14:backgroundMark x1="68472" y1="97154" x2="60000" y2="98171"/>
                        <a14:backgroundMark x1="64722" y1="97154" x2="56250" y2="96748"/>
                      </a14:backgroundRemoval>
                    </a14:imgEffect>
                  </a14:imgLayer>
                </a14:imgProps>
              </a:ext>
            </a:extLst>
          </a:blip>
          <a:stretch>
            <a:fillRect/>
          </a:stretch>
        </p:blipFill>
        <p:spPr>
          <a:xfrm>
            <a:off x="3921497" y="2015676"/>
            <a:ext cx="4349002" cy="2972173"/>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spTree>
    <p:extLst>
      <p:ext uri="{BB962C8B-B14F-4D97-AF65-F5344CB8AC3E}">
        <p14:creationId xmlns:p14="http://schemas.microsoft.com/office/powerpoint/2010/main" val="438877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a:extLst>
            <a:ext uri="{FF2B5EF4-FFF2-40B4-BE49-F238E27FC236}">
              <a16:creationId xmlns:a16="http://schemas.microsoft.com/office/drawing/2014/main" id="{0451DE93-ACE1-98EB-C336-8737B4EA48AF}"/>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447A0163-F812-E67B-1FBF-322CE452577A}"/>
              </a:ext>
            </a:extLst>
          </p:cNvPr>
          <p:cNvSpPr txBox="1"/>
          <p:nvPr/>
        </p:nvSpPr>
        <p:spPr>
          <a:xfrm>
            <a:off x="3772150" y="-9924"/>
            <a:ext cx="3935530" cy="523220"/>
          </a:xfrm>
          <a:prstGeom prst="rect">
            <a:avLst/>
          </a:prstGeom>
          <a:solidFill>
            <a:schemeClr val="bg2">
              <a:lumMod val="60000"/>
              <a:lumOff val="4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5" name="Ορθογώνιο 4">
            <a:extLst>
              <a:ext uri="{FF2B5EF4-FFF2-40B4-BE49-F238E27FC236}">
                <a16:creationId xmlns:a16="http://schemas.microsoft.com/office/drawing/2014/main" id="{9882EE50-A877-8DF2-2C36-57B23AB99399}"/>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Ορθογώνιο 9">
            <a:extLst>
              <a:ext uri="{FF2B5EF4-FFF2-40B4-BE49-F238E27FC236}">
                <a16:creationId xmlns:a16="http://schemas.microsoft.com/office/drawing/2014/main" id="{BE15B3DD-84C5-C43A-06E0-4FAD7B4A53E2}"/>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TextBox 10">
            <a:extLst>
              <a:ext uri="{FF2B5EF4-FFF2-40B4-BE49-F238E27FC236}">
                <a16:creationId xmlns:a16="http://schemas.microsoft.com/office/drawing/2014/main" id="{7A95CB3E-F70E-0096-1E9A-A4C79A15F71C}"/>
              </a:ext>
            </a:extLst>
          </p:cNvPr>
          <p:cNvSpPr txBox="1"/>
          <p:nvPr/>
        </p:nvSpPr>
        <p:spPr>
          <a:xfrm>
            <a:off x="-2" y="6559849"/>
            <a:ext cx="246799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a:ea typeface="+mn-ea"/>
                <a:cs typeface="+mn-cs"/>
              </a:rPr>
              <a:t>SMSA</a:t>
            </a:r>
            <a:r>
              <a:rPr kumimoji="0" lang="en-US" sz="1400" b="0" i="0" u="none" strike="noStrike" kern="1200" cap="none" spc="0" normalizeH="0" baseline="0" noProof="0" dirty="0">
                <a:ln>
                  <a:noFill/>
                </a:ln>
                <a:solidFill>
                  <a:prstClr val="black"/>
                </a:solidFill>
                <a:effectLst/>
                <a:uLnTx/>
                <a:uFillTx/>
                <a:latin typeface="Century Gothic" panose="020B0502020202020204"/>
                <a:ea typeface="+mn-ea"/>
                <a:cs typeface="+mn-cs"/>
              </a:rPr>
              <a:t> – University of Patras</a:t>
            </a:r>
            <a:endParaRPr kumimoji="0" lang="el-GR" sz="1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Ορθογώνιο 11">
            <a:extLst>
              <a:ext uri="{FF2B5EF4-FFF2-40B4-BE49-F238E27FC236}">
                <a16:creationId xmlns:a16="http://schemas.microsoft.com/office/drawing/2014/main" id="{F1265FD7-298D-2241-2EF6-32DC51067AFD}"/>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3" name="TextBox 12">
            <a:extLst>
              <a:ext uri="{FF2B5EF4-FFF2-40B4-BE49-F238E27FC236}">
                <a16:creationId xmlns:a16="http://schemas.microsoft.com/office/drawing/2014/main" id="{3EDDF6E0-0C2D-65D8-B42D-C4733229A80D}"/>
              </a:ext>
            </a:extLst>
          </p:cNvPr>
          <p:cNvSpPr txBox="1"/>
          <p:nvPr/>
        </p:nvSpPr>
        <p:spPr>
          <a:xfrm>
            <a:off x="0" y="1839"/>
            <a:ext cx="3802118" cy="523220"/>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4" name="TextBox 13">
            <a:extLst>
              <a:ext uri="{FF2B5EF4-FFF2-40B4-BE49-F238E27FC236}">
                <a16:creationId xmlns:a16="http://schemas.microsoft.com/office/drawing/2014/main" id="{136438DD-3BB4-2886-A2D6-44064A54DA5B}"/>
              </a:ext>
            </a:extLst>
          </p:cNvPr>
          <p:cNvSpPr txBox="1"/>
          <p:nvPr/>
        </p:nvSpPr>
        <p:spPr>
          <a:xfrm>
            <a:off x="3877619" y="44922"/>
            <a:ext cx="380211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white"/>
                </a:solidFill>
                <a:effectLst/>
                <a:uLnTx/>
                <a:uFillTx/>
                <a:latin typeface="Century Gothic" panose="020B0502020202020204"/>
                <a:ea typeface="+mn-ea"/>
                <a:cs typeface="+mn-cs"/>
              </a:rPr>
              <a:t>3. Precise Problem Statement</a:t>
            </a:r>
            <a:endParaRPr kumimoji="0" lang="el-GR" sz="140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5" name="TextBox 14">
            <a:extLst>
              <a:ext uri="{FF2B5EF4-FFF2-40B4-BE49-F238E27FC236}">
                <a16:creationId xmlns:a16="http://schemas.microsoft.com/office/drawing/2014/main" id="{74CC06CC-5E6D-1D92-2E57-BA2FE05A0D0D}"/>
              </a:ext>
            </a:extLst>
          </p:cNvPr>
          <p:cNvSpPr txBox="1"/>
          <p:nvPr/>
        </p:nvSpPr>
        <p:spPr>
          <a:xfrm>
            <a:off x="7694854" y="0"/>
            <a:ext cx="4499043" cy="523220"/>
          </a:xfrm>
          <a:prstGeom prst="rect">
            <a:avLst/>
          </a:prstGeom>
          <a:solidFill>
            <a:schemeClr val="accent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51" name="TextBox 50">
            <a:extLst>
              <a:ext uri="{FF2B5EF4-FFF2-40B4-BE49-F238E27FC236}">
                <a16:creationId xmlns:a16="http://schemas.microsoft.com/office/drawing/2014/main" id="{C58F4351-E7C6-68FD-D66B-7D220620B3EE}"/>
              </a:ext>
            </a:extLst>
          </p:cNvPr>
          <p:cNvSpPr txBox="1"/>
          <p:nvPr/>
        </p:nvSpPr>
        <p:spPr>
          <a:xfrm>
            <a:off x="11463191" y="6529071"/>
            <a:ext cx="81770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B0502020202020204"/>
              </a:rPr>
              <a:t>10</a:t>
            </a:r>
            <a:r>
              <a:rPr kumimoji="0" lang="el-GR" sz="1800" b="0" i="0" u="none" strike="noStrike" kern="1200" cap="none" spc="0" normalizeH="0" baseline="0" noProof="0" dirty="0">
                <a:ln>
                  <a:noFill/>
                </a:ln>
                <a:solidFill>
                  <a:prstClr val="black"/>
                </a:solidFill>
                <a:effectLst/>
                <a:uLnTx/>
                <a:uFillTx/>
                <a:latin typeface="Century Gothic" panose="020B0502020202020204"/>
                <a:ea typeface="+mn-ea"/>
                <a:cs typeface="+mn-cs"/>
              </a:rPr>
              <a:t>/</a:t>
            </a: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21</a:t>
            </a:r>
            <a:endParaRPr kumimoji="0" lang="el-G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57" name="Ορθογώνιο 83">
            <a:extLst>
              <a:ext uri="{FF2B5EF4-FFF2-40B4-BE49-F238E27FC236}">
                <a16:creationId xmlns:a16="http://schemas.microsoft.com/office/drawing/2014/main" id="{19608471-B787-8AC9-BE40-B41C96345031}"/>
              </a:ext>
            </a:extLst>
          </p:cNvPr>
          <p:cNvSpPr/>
          <p:nvPr/>
        </p:nvSpPr>
        <p:spPr>
          <a:xfrm>
            <a:off x="438150" y="657515"/>
            <a:ext cx="11563350" cy="2550453"/>
          </a:xfrm>
          <a:prstGeom prst="rect">
            <a:avLst/>
          </a:prstGeom>
          <a:noFill/>
          <a:ln w="28575">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9" name="TextBox 58">
            <a:extLst>
              <a:ext uri="{FF2B5EF4-FFF2-40B4-BE49-F238E27FC236}">
                <a16:creationId xmlns:a16="http://schemas.microsoft.com/office/drawing/2014/main" id="{44B291A0-F0CD-9A17-7970-D3032E89FA0C}"/>
              </a:ext>
            </a:extLst>
          </p:cNvPr>
          <p:cNvSpPr txBox="1"/>
          <p:nvPr/>
        </p:nvSpPr>
        <p:spPr>
          <a:xfrm>
            <a:off x="4591384" y="752470"/>
            <a:ext cx="2761623" cy="369332"/>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chemeClr val="accent3">
                    <a:lumMod val="50000"/>
                  </a:schemeClr>
                </a:solidFill>
              </a:rPr>
              <a:t>Training Phase</a:t>
            </a:r>
            <a:endParaRPr lang="el-GR" b="1"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9AF4BEC-9E1B-E3B5-949A-757FB2F9F821}"/>
                  </a:ext>
                </a:extLst>
              </p:cNvPr>
              <p:cNvSpPr txBox="1"/>
              <p:nvPr/>
            </p:nvSpPr>
            <p:spPr>
              <a:xfrm>
                <a:off x="3265066" y="913336"/>
                <a:ext cx="42206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D966"/>
                              </a:solidFill>
                              <a:latin typeface="Cambria Math" panose="02040503050406030204" pitchFamily="18" charset="0"/>
                            </a:rPr>
                          </m:ctrlPr>
                        </m:sSubPr>
                        <m:e>
                          <m:r>
                            <a:rPr lang="en-US" sz="1400" b="0" i="1" smtClean="0">
                              <a:solidFill>
                                <a:srgbClr val="FFD966"/>
                              </a:solidFill>
                              <a:latin typeface="Cambria Math" panose="02040503050406030204" pitchFamily="18" charset="0"/>
                            </a:rPr>
                            <m:t>𝑦</m:t>
                          </m:r>
                        </m:e>
                        <m:sub>
                          <m:r>
                            <a:rPr lang="el-GR" sz="1400" b="0" i="1" smtClean="0">
                              <a:solidFill>
                                <a:srgbClr val="FFD966"/>
                              </a:solidFill>
                              <a:latin typeface="Cambria Math" panose="02040503050406030204" pitchFamily="18" charset="0"/>
                            </a:rPr>
                            <m:t>1</m:t>
                          </m:r>
                        </m:sub>
                      </m:sSub>
                      <m:r>
                        <a:rPr lang="en-US" sz="1400" b="0" i="1" smtClean="0">
                          <a:solidFill>
                            <a:srgbClr val="FFD966"/>
                          </a:solidFill>
                          <a:latin typeface="Cambria Math" panose="02040503050406030204" pitchFamily="18" charset="0"/>
                        </a:rPr>
                        <m:t>[</m:t>
                      </m:r>
                      <m:r>
                        <a:rPr lang="en-US" sz="1400" b="0" i="1" smtClean="0">
                          <a:solidFill>
                            <a:srgbClr val="FFD966"/>
                          </a:solidFill>
                          <a:latin typeface="Cambria Math" panose="02040503050406030204" pitchFamily="18" charset="0"/>
                        </a:rPr>
                        <m:t>𝑡</m:t>
                      </m:r>
                      <m:r>
                        <a:rPr lang="en-US" sz="1400" b="0" i="1" smtClean="0">
                          <a:solidFill>
                            <a:srgbClr val="FFD966"/>
                          </a:solidFill>
                          <a:latin typeface="Cambria Math" panose="02040503050406030204" pitchFamily="18" charset="0"/>
                        </a:rPr>
                        <m:t>]</m:t>
                      </m:r>
                    </m:oMath>
                  </m:oMathPara>
                </a14:m>
                <a:endParaRPr lang="en-US" dirty="0"/>
              </a:p>
            </p:txBody>
          </p:sp>
        </mc:Choice>
        <mc:Fallback xmlns="">
          <p:sp>
            <p:nvSpPr>
              <p:cNvPr id="61" name="TextBox 60">
                <a:extLst>
                  <a:ext uri="{FF2B5EF4-FFF2-40B4-BE49-F238E27FC236}">
                    <a16:creationId xmlns:a16="http://schemas.microsoft.com/office/drawing/2014/main" id="{79AF4BEC-9E1B-E3B5-949A-757FB2F9F821}"/>
                  </a:ext>
                </a:extLst>
              </p:cNvPr>
              <p:cNvSpPr txBox="1">
                <a:spLocks noRot="1" noChangeAspect="1" noMove="1" noResize="1" noEditPoints="1" noAdjustHandles="1" noChangeArrowheads="1" noChangeShapeType="1" noTextEdit="1"/>
              </p:cNvSpPr>
              <p:nvPr/>
            </p:nvSpPr>
            <p:spPr>
              <a:xfrm>
                <a:off x="3265066" y="913336"/>
                <a:ext cx="422068" cy="307777"/>
              </a:xfrm>
              <a:prstGeom prst="rect">
                <a:avLst/>
              </a:prstGeom>
              <a:blipFill>
                <a:blip r:embed="rId5"/>
                <a:stretch>
                  <a:fillRect r="-30435" b="-10000"/>
                </a:stretch>
              </a:blipFill>
            </p:spPr>
            <p:txBody>
              <a:bodyPr/>
              <a:lstStyle/>
              <a:p>
                <a:r>
                  <a:rPr lang="en-US">
                    <a:noFill/>
                  </a:rPr>
                  <a:t> </a:t>
                </a:r>
              </a:p>
            </p:txBody>
          </p:sp>
        </mc:Fallback>
      </mc:AlternateContent>
      <p:pic>
        <p:nvPicPr>
          <p:cNvPr id="62" name="Εικόνα 90" descr="Εικόνα που περιέχει κείμενο&#10;&#10;Περιγραφή που δημιουργήθηκε αυτόματα">
            <a:extLst>
              <a:ext uri="{FF2B5EF4-FFF2-40B4-BE49-F238E27FC236}">
                <a16:creationId xmlns:a16="http://schemas.microsoft.com/office/drawing/2014/main" id="{52EA73C1-9715-A33E-CF19-C7CE1EF7C6CC}"/>
              </a:ext>
            </a:extLst>
          </p:cNvPr>
          <p:cNvPicPr>
            <a:picLocks noChangeAspect="1"/>
          </p:cNvPicPr>
          <p:nvPr/>
        </p:nvPicPr>
        <p:blipFill rotWithShape="1">
          <a:blip r:embed="rId6">
            <a:biLevel thresh="25000"/>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val="0"/>
              </a:ext>
            </a:extLst>
          </a:blip>
          <a:srcRect l="9968" t="7651" r="60335" b="35254"/>
          <a:stretch/>
        </p:blipFill>
        <p:spPr>
          <a:xfrm>
            <a:off x="3656574" y="1145755"/>
            <a:ext cx="1156205" cy="640596"/>
          </a:xfrm>
          <a:prstGeom prst="rect">
            <a:avLst/>
          </a:prstGeom>
        </p:spPr>
      </p:pic>
      <p:cxnSp>
        <p:nvCxnSpPr>
          <p:cNvPr id="63" name="Ευθύγραμμο βέλος σύνδεσης 91">
            <a:extLst>
              <a:ext uri="{FF2B5EF4-FFF2-40B4-BE49-F238E27FC236}">
                <a16:creationId xmlns:a16="http://schemas.microsoft.com/office/drawing/2014/main" id="{812F8A53-0F84-9A7B-17DC-85C415B72859}"/>
              </a:ext>
            </a:extLst>
          </p:cNvPr>
          <p:cNvCxnSpPr>
            <a:cxnSpLocks/>
          </p:cNvCxnSpPr>
          <p:nvPr/>
        </p:nvCxnSpPr>
        <p:spPr>
          <a:xfrm>
            <a:off x="3772150" y="1774166"/>
            <a:ext cx="1157936" cy="0"/>
          </a:xfrm>
          <a:prstGeom prst="straightConnector1">
            <a:avLst/>
          </a:prstGeom>
          <a:ln w="222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Ευθύγραμμο βέλος σύνδεσης 92">
            <a:extLst>
              <a:ext uri="{FF2B5EF4-FFF2-40B4-BE49-F238E27FC236}">
                <a16:creationId xmlns:a16="http://schemas.microsoft.com/office/drawing/2014/main" id="{792005BD-1A4B-F5B5-2EC5-80FECE2EE4FA}"/>
              </a:ext>
            </a:extLst>
          </p:cNvPr>
          <p:cNvCxnSpPr>
            <a:cxnSpLocks/>
          </p:cNvCxnSpPr>
          <p:nvPr/>
        </p:nvCxnSpPr>
        <p:spPr>
          <a:xfrm flipV="1">
            <a:off x="3772150" y="958238"/>
            <a:ext cx="0" cy="815932"/>
          </a:xfrm>
          <a:prstGeom prst="straightConnector1">
            <a:avLst/>
          </a:prstGeom>
          <a:ln w="222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65" name="Εικόνα 93" descr="Εικόνα που περιέχει κείμενο&#10;&#10;Περιγραφή που δημιουργήθηκε αυτόματα">
            <a:extLst>
              <a:ext uri="{FF2B5EF4-FFF2-40B4-BE49-F238E27FC236}">
                <a16:creationId xmlns:a16="http://schemas.microsoft.com/office/drawing/2014/main" id="{D75AB463-0FDC-879A-536A-DAB5FC0C869B}"/>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l="64871" t="31923" r="6816" b="18674"/>
          <a:stretch/>
        </p:blipFill>
        <p:spPr>
          <a:xfrm>
            <a:off x="3682705" y="2325412"/>
            <a:ext cx="1236933" cy="621985"/>
          </a:xfrm>
          <a:prstGeom prst="rect">
            <a:avLst/>
          </a:prstGeom>
        </p:spPr>
      </p:pic>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F522AF3-C458-574C-B3BF-B8818382B5B4}"/>
                  </a:ext>
                </a:extLst>
              </p:cNvPr>
              <p:cNvSpPr txBox="1"/>
              <p:nvPr/>
            </p:nvSpPr>
            <p:spPr>
              <a:xfrm rot="5400000">
                <a:off x="4063752" y="2028771"/>
                <a:ext cx="598448" cy="369332"/>
              </a:xfrm>
              <a:prstGeom prst="rect">
                <a:avLst/>
              </a:prstGeom>
              <a:noFill/>
            </p:spPr>
            <p:txBody>
              <a:bodyPr wrap="square">
                <a:spAutoFit/>
              </a:bodyPr>
              <a:lstStyle/>
              <a:p>
                <a14:m>
                  <m:oMath xmlns:m="http://schemas.openxmlformats.org/officeDocument/2006/math">
                    <m:r>
                      <a:rPr lang="en-US" sz="1800" i="1" smtClean="0">
                        <a:latin typeface="Cambria Math" panose="02040503050406030204" pitchFamily="18" charset="0"/>
                      </a:rPr>
                      <m:t>…</m:t>
                    </m:r>
                  </m:oMath>
                </a14:m>
                <a:r>
                  <a:rPr lang="en-US" dirty="0"/>
                  <a:t>.</a:t>
                </a:r>
              </a:p>
            </p:txBody>
          </p:sp>
        </mc:Choice>
        <mc:Fallback xmlns="">
          <p:sp>
            <p:nvSpPr>
              <p:cNvPr id="66" name="TextBox 65">
                <a:extLst>
                  <a:ext uri="{FF2B5EF4-FFF2-40B4-BE49-F238E27FC236}">
                    <a16:creationId xmlns:a16="http://schemas.microsoft.com/office/drawing/2014/main" id="{FF522AF3-C458-574C-B3BF-B8818382B5B4}"/>
                  </a:ext>
                </a:extLst>
              </p:cNvPr>
              <p:cNvSpPr txBox="1">
                <a:spLocks noRot="1" noChangeAspect="1" noMove="1" noResize="1" noEditPoints="1" noAdjustHandles="1" noChangeArrowheads="1" noChangeShapeType="1" noTextEdit="1"/>
              </p:cNvSpPr>
              <p:nvPr/>
            </p:nvSpPr>
            <p:spPr>
              <a:xfrm rot="5400000">
                <a:off x="4063752" y="2028771"/>
                <a:ext cx="598448" cy="369332"/>
              </a:xfrm>
              <a:prstGeom prst="rect">
                <a:avLst/>
              </a:prstGeom>
              <a:blipFill>
                <a:blip r:embed="rId9"/>
                <a:stretch>
                  <a:fillRect l="-24590" r="-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80C6E34-A9DF-0917-B409-51E5B4722BEF}"/>
                  </a:ext>
                </a:extLst>
              </p:cNvPr>
              <p:cNvSpPr txBox="1"/>
              <p:nvPr/>
            </p:nvSpPr>
            <p:spPr>
              <a:xfrm>
                <a:off x="3212371" y="2048547"/>
                <a:ext cx="42206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D966"/>
                              </a:solidFill>
                              <a:latin typeface="Cambria Math" panose="02040503050406030204" pitchFamily="18" charset="0"/>
                            </a:rPr>
                          </m:ctrlPr>
                        </m:sSubPr>
                        <m:e>
                          <m:r>
                            <a:rPr lang="en-US" sz="1400" b="0" i="1" smtClean="0">
                              <a:solidFill>
                                <a:srgbClr val="FFD966"/>
                              </a:solidFill>
                              <a:latin typeface="Cambria Math" panose="02040503050406030204" pitchFamily="18" charset="0"/>
                            </a:rPr>
                            <m:t>𝑦</m:t>
                          </m:r>
                        </m:e>
                        <m:sub>
                          <m:r>
                            <m:rPr>
                              <m:sty m:val="p"/>
                            </m:rPr>
                            <a:rPr lang="en-US" sz="1400" b="0" i="0" smtClean="0">
                              <a:solidFill>
                                <a:srgbClr val="FFD966"/>
                              </a:solidFill>
                              <a:latin typeface="Cambria Math" panose="02040503050406030204" pitchFamily="18" charset="0"/>
                            </a:rPr>
                            <m:t>M</m:t>
                          </m:r>
                        </m:sub>
                      </m:sSub>
                      <m:r>
                        <a:rPr lang="en-US" sz="1400" b="0" i="1" smtClean="0">
                          <a:solidFill>
                            <a:srgbClr val="FFD966"/>
                          </a:solidFill>
                          <a:latin typeface="Cambria Math" panose="02040503050406030204" pitchFamily="18" charset="0"/>
                        </a:rPr>
                        <m:t>[</m:t>
                      </m:r>
                      <m:r>
                        <a:rPr lang="en-US" sz="1400" b="0" i="1" smtClean="0">
                          <a:solidFill>
                            <a:srgbClr val="FFD966"/>
                          </a:solidFill>
                          <a:latin typeface="Cambria Math" panose="02040503050406030204" pitchFamily="18" charset="0"/>
                        </a:rPr>
                        <m:t>𝑡</m:t>
                      </m:r>
                      <m:r>
                        <a:rPr lang="en-US" sz="1400" b="0" i="1" smtClean="0">
                          <a:solidFill>
                            <a:srgbClr val="FFD966"/>
                          </a:solidFill>
                          <a:latin typeface="Cambria Math" panose="02040503050406030204" pitchFamily="18" charset="0"/>
                        </a:rPr>
                        <m:t>]</m:t>
                      </m:r>
                    </m:oMath>
                  </m:oMathPara>
                </a14:m>
                <a:endParaRPr lang="en-US" dirty="0">
                  <a:solidFill>
                    <a:srgbClr val="FFD966"/>
                  </a:solidFill>
                </a:endParaRPr>
              </a:p>
            </p:txBody>
          </p:sp>
        </mc:Choice>
        <mc:Fallback xmlns="">
          <p:sp>
            <p:nvSpPr>
              <p:cNvPr id="67" name="TextBox 66">
                <a:extLst>
                  <a:ext uri="{FF2B5EF4-FFF2-40B4-BE49-F238E27FC236}">
                    <a16:creationId xmlns:a16="http://schemas.microsoft.com/office/drawing/2014/main" id="{980C6E34-A9DF-0917-B409-51E5B4722BEF}"/>
                  </a:ext>
                </a:extLst>
              </p:cNvPr>
              <p:cNvSpPr txBox="1">
                <a:spLocks noRot="1" noChangeAspect="1" noMove="1" noResize="1" noEditPoints="1" noAdjustHandles="1" noChangeArrowheads="1" noChangeShapeType="1" noTextEdit="1"/>
              </p:cNvSpPr>
              <p:nvPr/>
            </p:nvSpPr>
            <p:spPr>
              <a:xfrm>
                <a:off x="3212371" y="2048547"/>
                <a:ext cx="422068" cy="307777"/>
              </a:xfrm>
              <a:prstGeom prst="rect">
                <a:avLst/>
              </a:prstGeom>
              <a:blipFill>
                <a:blip r:embed="rId10"/>
                <a:stretch>
                  <a:fillRect r="-40580" b="-9804"/>
                </a:stretch>
              </a:blipFill>
            </p:spPr>
            <p:txBody>
              <a:bodyPr/>
              <a:lstStyle/>
              <a:p>
                <a:r>
                  <a:rPr lang="en-US">
                    <a:noFill/>
                  </a:rPr>
                  <a:t> </a:t>
                </a:r>
              </a:p>
            </p:txBody>
          </p:sp>
        </mc:Fallback>
      </mc:AlternateContent>
      <p:cxnSp>
        <p:nvCxnSpPr>
          <p:cNvPr id="68" name="Ευθύγραμμο βέλος σύνδεσης 96">
            <a:extLst>
              <a:ext uri="{FF2B5EF4-FFF2-40B4-BE49-F238E27FC236}">
                <a16:creationId xmlns:a16="http://schemas.microsoft.com/office/drawing/2014/main" id="{8623E295-C345-86B6-0895-DB5A9B67F631}"/>
              </a:ext>
            </a:extLst>
          </p:cNvPr>
          <p:cNvCxnSpPr>
            <a:cxnSpLocks/>
          </p:cNvCxnSpPr>
          <p:nvPr/>
        </p:nvCxnSpPr>
        <p:spPr>
          <a:xfrm flipH="1" flipV="1">
            <a:off x="3769067" y="2081010"/>
            <a:ext cx="3338" cy="850662"/>
          </a:xfrm>
          <a:prstGeom prst="straightConnector1">
            <a:avLst/>
          </a:prstGeom>
          <a:ln w="222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Ευθύγραμμο βέλος σύνδεσης 97">
            <a:extLst>
              <a:ext uri="{FF2B5EF4-FFF2-40B4-BE49-F238E27FC236}">
                <a16:creationId xmlns:a16="http://schemas.microsoft.com/office/drawing/2014/main" id="{FC00ECC8-45D2-9B20-ADC6-97D53B171BB6}"/>
              </a:ext>
            </a:extLst>
          </p:cNvPr>
          <p:cNvCxnSpPr>
            <a:cxnSpLocks/>
          </p:cNvCxnSpPr>
          <p:nvPr/>
        </p:nvCxnSpPr>
        <p:spPr>
          <a:xfrm>
            <a:off x="3772405" y="2931672"/>
            <a:ext cx="1157936" cy="0"/>
          </a:xfrm>
          <a:prstGeom prst="straightConnector1">
            <a:avLst/>
          </a:prstGeom>
          <a:ln w="222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94F35DF-F48E-5733-8D16-72326EAB4FEA}"/>
                  </a:ext>
                </a:extLst>
              </p:cNvPr>
              <p:cNvSpPr txBox="1"/>
              <p:nvPr/>
            </p:nvSpPr>
            <p:spPr>
              <a:xfrm>
                <a:off x="4828381" y="2912167"/>
                <a:ext cx="21669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FFD966"/>
                          </a:solidFill>
                          <a:latin typeface="Cambria Math" panose="02040503050406030204" pitchFamily="18" charset="0"/>
                        </a:rPr>
                        <m:t>𝑡</m:t>
                      </m:r>
                    </m:oMath>
                  </m:oMathPara>
                </a14:m>
                <a:endParaRPr lang="en-US" sz="1400" dirty="0">
                  <a:solidFill>
                    <a:schemeClr val="accent1">
                      <a:lumMod val="60000"/>
                      <a:lumOff val="40000"/>
                    </a:schemeClr>
                  </a:solidFill>
                </a:endParaRPr>
              </a:p>
            </p:txBody>
          </p:sp>
        </mc:Choice>
        <mc:Fallback xmlns="">
          <p:sp>
            <p:nvSpPr>
              <p:cNvPr id="75" name="TextBox 74">
                <a:extLst>
                  <a:ext uri="{FF2B5EF4-FFF2-40B4-BE49-F238E27FC236}">
                    <a16:creationId xmlns:a16="http://schemas.microsoft.com/office/drawing/2014/main" id="{D94F35DF-F48E-5733-8D16-72326EAB4FEA}"/>
                  </a:ext>
                </a:extLst>
              </p:cNvPr>
              <p:cNvSpPr txBox="1">
                <a:spLocks noRot="1" noChangeAspect="1" noMove="1" noResize="1" noEditPoints="1" noAdjustHandles="1" noChangeArrowheads="1" noChangeShapeType="1" noTextEdit="1"/>
              </p:cNvSpPr>
              <p:nvPr/>
            </p:nvSpPr>
            <p:spPr>
              <a:xfrm>
                <a:off x="4828381" y="2912167"/>
                <a:ext cx="216694"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54FCBA8-E5E2-1171-F753-FD8798879263}"/>
                  </a:ext>
                </a:extLst>
              </p:cNvPr>
              <p:cNvSpPr txBox="1"/>
              <p:nvPr/>
            </p:nvSpPr>
            <p:spPr>
              <a:xfrm>
                <a:off x="4828968" y="1725215"/>
                <a:ext cx="21669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FFD966"/>
                          </a:solidFill>
                          <a:latin typeface="Cambria Math" panose="02040503050406030204" pitchFamily="18" charset="0"/>
                        </a:rPr>
                        <m:t>𝑡</m:t>
                      </m:r>
                    </m:oMath>
                  </m:oMathPara>
                </a14:m>
                <a:endParaRPr lang="en-US" sz="1400" dirty="0">
                  <a:solidFill>
                    <a:schemeClr val="accent1">
                      <a:lumMod val="60000"/>
                      <a:lumOff val="40000"/>
                    </a:schemeClr>
                  </a:solidFill>
                </a:endParaRPr>
              </a:p>
            </p:txBody>
          </p:sp>
        </mc:Choice>
        <mc:Fallback xmlns="">
          <p:sp>
            <p:nvSpPr>
              <p:cNvPr id="76" name="TextBox 75">
                <a:extLst>
                  <a:ext uri="{FF2B5EF4-FFF2-40B4-BE49-F238E27FC236}">
                    <a16:creationId xmlns:a16="http://schemas.microsoft.com/office/drawing/2014/main" id="{554FCBA8-E5E2-1171-F753-FD8798879263}"/>
                  </a:ext>
                </a:extLst>
              </p:cNvPr>
              <p:cNvSpPr txBox="1">
                <a:spLocks noRot="1" noChangeAspect="1" noMove="1" noResize="1" noEditPoints="1" noAdjustHandles="1" noChangeArrowheads="1" noChangeShapeType="1" noTextEdit="1"/>
              </p:cNvSpPr>
              <p:nvPr/>
            </p:nvSpPr>
            <p:spPr>
              <a:xfrm>
                <a:off x="4828968" y="1725215"/>
                <a:ext cx="216694" cy="307777"/>
              </a:xfrm>
              <a:prstGeom prst="rect">
                <a:avLst/>
              </a:prstGeom>
              <a:blipFill>
                <a:blip r:embed="rId12"/>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62A3AC1D-6D61-14BF-3F9A-88E2B04EF4C7}"/>
              </a:ext>
            </a:extLst>
          </p:cNvPr>
          <p:cNvSpPr txBox="1"/>
          <p:nvPr/>
        </p:nvSpPr>
        <p:spPr>
          <a:xfrm>
            <a:off x="3525073" y="4732672"/>
            <a:ext cx="1522176" cy="307777"/>
          </a:xfrm>
          <a:prstGeom prst="rect">
            <a:avLst/>
          </a:prstGeom>
          <a:noFill/>
        </p:spPr>
        <p:txBody>
          <a:bodyPr wrap="square">
            <a:spAutoFit/>
          </a:bodyPr>
          <a:lstStyle/>
          <a:p>
            <a:pPr algn="ctr"/>
            <a:r>
              <a:rPr lang="en-US" sz="1400" b="1" i="1" dirty="0">
                <a:latin typeface="Cambria Math" panose="02040503050406030204" pitchFamily="18" charset="0"/>
              </a:rPr>
              <a:t>Hypothesis Test</a:t>
            </a:r>
          </a:p>
        </p:txBody>
      </p:sp>
      <p:sp>
        <p:nvSpPr>
          <p:cNvPr id="86" name="TextBox 85">
            <a:extLst>
              <a:ext uri="{FF2B5EF4-FFF2-40B4-BE49-F238E27FC236}">
                <a16:creationId xmlns:a16="http://schemas.microsoft.com/office/drawing/2014/main" id="{FB303106-170B-9CFA-A600-5826662A8358}"/>
              </a:ext>
            </a:extLst>
          </p:cNvPr>
          <p:cNvSpPr txBox="1"/>
          <p:nvPr/>
        </p:nvSpPr>
        <p:spPr>
          <a:xfrm>
            <a:off x="5561412" y="4276019"/>
            <a:ext cx="1387016" cy="584775"/>
          </a:xfrm>
          <a:prstGeom prst="rect">
            <a:avLst/>
          </a:prstGeom>
          <a:solidFill>
            <a:schemeClr val="accent1">
              <a:lumMod val="40000"/>
              <a:lumOff val="60000"/>
            </a:schemeClr>
          </a:solidFill>
          <a:ln w="28575">
            <a:solidFill>
              <a:schemeClr val="bg1"/>
            </a:solidFill>
          </a:ln>
          <a:effectLst>
            <a:glow rad="63500">
              <a:schemeClr val="accent1">
                <a:satMod val="175000"/>
                <a:alpha val="40000"/>
              </a:schemeClr>
            </a:glow>
          </a:effectLst>
        </p:spPr>
        <p:txBody>
          <a:bodyPr wrap="square" rtlCol="0">
            <a:spAutoFit/>
          </a:bodyPr>
          <a:lstStyle/>
          <a:p>
            <a:pPr algn="ctr"/>
            <a:r>
              <a:rPr lang="en-US" sz="1600" b="1" dirty="0">
                <a:solidFill>
                  <a:schemeClr val="bg1"/>
                </a:solidFill>
                <a:effectLst>
                  <a:outerShdw blurRad="38100" dist="38100" dir="2700000" algn="tl">
                    <a:srgbClr val="000000">
                      <a:alpha val="43137"/>
                    </a:srgbClr>
                  </a:outerShdw>
                </a:effectLst>
              </a:rPr>
              <a:t>Healthy State</a:t>
            </a:r>
          </a:p>
        </p:txBody>
      </p:sp>
      <p:sp>
        <p:nvSpPr>
          <p:cNvPr id="87" name="TextBox 86">
            <a:extLst>
              <a:ext uri="{FF2B5EF4-FFF2-40B4-BE49-F238E27FC236}">
                <a16:creationId xmlns:a16="http://schemas.microsoft.com/office/drawing/2014/main" id="{C066CD27-E524-15ED-56DE-2B08C8F76909}"/>
              </a:ext>
            </a:extLst>
          </p:cNvPr>
          <p:cNvSpPr txBox="1"/>
          <p:nvPr/>
        </p:nvSpPr>
        <p:spPr>
          <a:xfrm>
            <a:off x="5566485" y="5050005"/>
            <a:ext cx="1387020" cy="584775"/>
          </a:xfrm>
          <a:prstGeom prst="rect">
            <a:avLst/>
          </a:prstGeom>
          <a:solidFill>
            <a:srgbClr val="FF0000"/>
          </a:solidFill>
          <a:ln w="28575">
            <a:solidFill>
              <a:schemeClr val="bg1"/>
            </a:solidFill>
          </a:ln>
          <a:effectLst>
            <a:glow rad="63500">
              <a:schemeClr val="accent1">
                <a:satMod val="175000"/>
                <a:alpha val="40000"/>
              </a:schemeClr>
            </a:glow>
          </a:effectLst>
        </p:spPr>
        <p:txBody>
          <a:bodyPr wrap="square" rtlCol="0">
            <a:spAutoFit/>
          </a:bodyPr>
          <a:lstStyle/>
          <a:p>
            <a:pPr algn="ctr"/>
            <a:r>
              <a:rPr lang="en-US" sz="1600" b="1" dirty="0">
                <a:solidFill>
                  <a:schemeClr val="bg1"/>
                </a:solidFill>
                <a:effectLst>
                  <a:outerShdw blurRad="38100" dist="38100" dir="2700000" algn="tl">
                    <a:srgbClr val="000000">
                      <a:alpha val="43137"/>
                    </a:srgbClr>
                  </a:outerShdw>
                </a:effectLst>
              </a:rPr>
              <a:t>Degraded State</a:t>
            </a: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B2550F9C-DA9B-DB41-BBEC-BFCF4D078F5B}"/>
                  </a:ext>
                </a:extLst>
              </p:cNvPr>
              <p:cNvSpPr txBox="1"/>
              <p:nvPr/>
            </p:nvSpPr>
            <p:spPr>
              <a:xfrm>
                <a:off x="966870" y="1512207"/>
                <a:ext cx="1956092"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n-US" sz="1800" i="1" dirty="0">
                    <a:solidFill>
                      <a:schemeClr val="tx1"/>
                    </a:solidFill>
                  </a:rPr>
                  <a:t>M</a:t>
                </a:r>
                <a:r>
                  <a:rPr lang="en-US" sz="1800" dirty="0">
                    <a:solidFill>
                      <a:schemeClr val="tx1"/>
                    </a:solidFill>
                  </a:rPr>
                  <a:t> set of signals</a:t>
                </a:r>
                <a:r>
                  <a:rPr lang="el-GR" sz="1800" dirty="0">
                    <a:solidFill>
                      <a:schemeClr val="tx1"/>
                    </a:solidFill>
                  </a:rPr>
                  <a:t>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𝑦</m:t>
                        </m:r>
                      </m:e>
                      <m:sub>
                        <m:r>
                          <a:rPr lang="en-US" sz="1800" b="0" i="1" smtClean="0">
                            <a:solidFill>
                              <a:schemeClr val="tx1"/>
                            </a:solidFill>
                            <a:latin typeface="Cambria Math" panose="02040503050406030204" pitchFamily="18" charset="0"/>
                          </a:rPr>
                          <m:t>𝑖</m:t>
                        </m:r>
                      </m:sub>
                    </m:sSub>
                    <m:r>
                      <a:rPr lang="el-GR" sz="1800" b="0" i="1" smtClean="0">
                        <a:solidFill>
                          <a:schemeClr val="tx1"/>
                        </a:solidFill>
                        <a:latin typeface="Cambria Math" panose="02040503050406030204" pitchFamily="18" charset="0"/>
                      </a:rPr>
                      <m:t> </m:t>
                    </m:r>
                  </m:oMath>
                </a14:m>
                <a:r>
                  <a:rPr lang="el-GR" sz="1800" dirty="0">
                    <a:solidFill>
                      <a:schemeClr val="tx1"/>
                    </a:solidFill>
                  </a:rPr>
                  <a:t>(</a:t>
                </a:r>
                <a:r>
                  <a:rPr lang="en-US" sz="1800" dirty="0">
                    <a:solidFill>
                      <a:schemeClr val="tx1"/>
                    </a:solidFill>
                  </a:rPr>
                  <a:t>i= 1, 2, …, M</a:t>
                </a:r>
                <a:r>
                  <a:rPr lang="el-GR" sz="1800" dirty="0">
                    <a:solidFill>
                      <a:schemeClr val="tx1"/>
                    </a:solidFill>
                  </a:rPr>
                  <a:t>)</a:t>
                </a:r>
                <a:r>
                  <a:rPr lang="en-US" sz="1800" dirty="0">
                    <a:solidFill>
                      <a:schemeClr val="tx1"/>
                    </a:solidFill>
                  </a:rPr>
                  <a:t> </a:t>
                </a:r>
                <a:endParaRPr lang="en-US" dirty="0">
                  <a:solidFill>
                    <a:schemeClr val="tx1"/>
                  </a:solidFill>
                </a:endParaRPr>
              </a:p>
            </p:txBody>
          </p:sp>
        </mc:Choice>
        <mc:Fallback xmlns="">
          <p:sp>
            <p:nvSpPr>
              <p:cNvPr id="93" name="TextBox 92">
                <a:extLst>
                  <a:ext uri="{FF2B5EF4-FFF2-40B4-BE49-F238E27FC236}">
                    <a16:creationId xmlns:a16="http://schemas.microsoft.com/office/drawing/2014/main" id="{B2550F9C-DA9B-DB41-BBEC-BFCF4D078F5B}"/>
                  </a:ext>
                </a:extLst>
              </p:cNvPr>
              <p:cNvSpPr txBox="1">
                <a:spLocks noRot="1" noChangeAspect="1" noMove="1" noResize="1" noEditPoints="1" noAdjustHandles="1" noChangeArrowheads="1" noChangeShapeType="1" noTextEdit="1"/>
              </p:cNvSpPr>
              <p:nvPr/>
            </p:nvSpPr>
            <p:spPr>
              <a:xfrm>
                <a:off x="966870" y="1512207"/>
                <a:ext cx="1956092" cy="646331"/>
              </a:xfrm>
              <a:prstGeom prst="rect">
                <a:avLst/>
              </a:prstGeom>
              <a:blipFill>
                <a:blip r:embed="rId13"/>
                <a:stretch>
                  <a:fillRect l="-2477" t="-3670" r="-310"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C23DD98-C340-6A4A-9A76-2AFFF5952557}"/>
                  </a:ext>
                </a:extLst>
              </p:cNvPr>
              <p:cNvSpPr txBox="1"/>
              <p:nvPr/>
            </p:nvSpPr>
            <p:spPr>
              <a:xfrm>
                <a:off x="1052564" y="2398218"/>
                <a:ext cx="1784704"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dirty="0">
                    <a:solidFill>
                      <a:schemeClr val="tx1"/>
                    </a:solidFill>
                  </a:rPr>
                  <a:t>For operating time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l-GR" b="0" i="1" smtClean="0">
                            <a:solidFill>
                              <a:schemeClr val="tx1"/>
                            </a:solidFill>
                            <a:latin typeface="Cambria Math" panose="02040503050406030204" pitchFamily="18" charset="0"/>
                          </a:rPr>
                          <m:t>𝜏</m:t>
                        </m:r>
                      </m:e>
                      <m:sub>
                        <m:r>
                          <a:rPr lang="en-US" b="0" i="1" smtClean="0">
                            <a:solidFill>
                              <a:schemeClr val="tx1"/>
                            </a:solidFill>
                            <a:latin typeface="Cambria Math" panose="02040503050406030204" pitchFamily="18" charset="0"/>
                          </a:rPr>
                          <m:t>𝑖</m:t>
                        </m:r>
                      </m:sub>
                    </m:sSub>
                    <m:r>
                      <a:rPr lang="el-GR" b="0" i="1" smtClean="0">
                        <a:solidFill>
                          <a:schemeClr val="tx1"/>
                        </a:solidFill>
                        <a:latin typeface="Cambria Math" panose="02040503050406030204" pitchFamily="18" charset="0"/>
                      </a:rPr>
                      <m:t> </m:t>
                    </m:r>
                  </m:oMath>
                </a14:m>
                <a:endParaRPr lang="en-US" dirty="0">
                  <a:solidFill>
                    <a:schemeClr val="tx1"/>
                  </a:solidFill>
                </a:endParaRPr>
              </a:p>
            </p:txBody>
          </p:sp>
        </mc:Choice>
        <mc:Fallback xmlns="">
          <p:sp>
            <p:nvSpPr>
              <p:cNvPr id="97" name="TextBox 96">
                <a:extLst>
                  <a:ext uri="{FF2B5EF4-FFF2-40B4-BE49-F238E27FC236}">
                    <a16:creationId xmlns:a16="http://schemas.microsoft.com/office/drawing/2014/main" id="{EC23DD98-C340-6A4A-9A76-2AFFF5952557}"/>
                  </a:ext>
                </a:extLst>
              </p:cNvPr>
              <p:cNvSpPr txBox="1">
                <a:spLocks noRot="1" noChangeAspect="1" noMove="1" noResize="1" noEditPoints="1" noAdjustHandles="1" noChangeArrowheads="1" noChangeShapeType="1" noTextEdit="1"/>
              </p:cNvSpPr>
              <p:nvPr/>
            </p:nvSpPr>
            <p:spPr>
              <a:xfrm>
                <a:off x="1052564" y="2398218"/>
                <a:ext cx="1784704" cy="646331"/>
              </a:xfrm>
              <a:prstGeom prst="rect">
                <a:avLst/>
              </a:prstGeom>
              <a:blipFill>
                <a:blip r:embed="rId14"/>
                <a:stretch>
                  <a:fillRect t="-3670" r="-2034" b="-11927"/>
                </a:stretch>
              </a:blipFill>
            </p:spPr>
            <p:txBody>
              <a:bodyPr/>
              <a:lstStyle/>
              <a:p>
                <a:r>
                  <a:rPr lang="en-US">
                    <a:noFill/>
                  </a:rPr>
                  <a:t> </a:t>
                </a:r>
              </a:p>
            </p:txBody>
          </p:sp>
        </mc:Fallback>
      </mc:AlternateContent>
      <p:sp>
        <p:nvSpPr>
          <p:cNvPr id="101" name="Left Brace 100">
            <a:extLst>
              <a:ext uri="{FF2B5EF4-FFF2-40B4-BE49-F238E27FC236}">
                <a16:creationId xmlns:a16="http://schemas.microsoft.com/office/drawing/2014/main" id="{1D80F694-7CD3-E9BB-5257-961065F30D66}"/>
              </a:ext>
            </a:extLst>
          </p:cNvPr>
          <p:cNvSpPr/>
          <p:nvPr/>
        </p:nvSpPr>
        <p:spPr>
          <a:xfrm>
            <a:off x="3000212" y="903195"/>
            <a:ext cx="348960" cy="2081542"/>
          </a:xfrm>
          <a:prstGeom prst="leftBrace">
            <a:avLst>
              <a:gd name="adj1" fmla="val 6551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row: Right 101">
            <a:extLst>
              <a:ext uri="{FF2B5EF4-FFF2-40B4-BE49-F238E27FC236}">
                <a16:creationId xmlns:a16="http://schemas.microsoft.com/office/drawing/2014/main" id="{D44F8B4C-B93C-265E-716E-A01BA2B6ACBF}"/>
              </a:ext>
            </a:extLst>
          </p:cNvPr>
          <p:cNvSpPr/>
          <p:nvPr/>
        </p:nvSpPr>
        <p:spPr>
          <a:xfrm>
            <a:off x="5098104" y="1679348"/>
            <a:ext cx="503354" cy="598448"/>
          </a:xfrm>
          <a:prstGeom prst="rightArrow">
            <a:avLst>
              <a:gd name="adj1" fmla="val 43634"/>
              <a:gd name="adj2" fmla="val 5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7041F77-DF9A-2C3E-511E-976A6FCE57B0}"/>
                  </a:ext>
                </a:extLst>
              </p:cNvPr>
              <p:cNvSpPr txBox="1"/>
              <p:nvPr/>
            </p:nvSpPr>
            <p:spPr>
              <a:xfrm>
                <a:off x="6255023" y="1281169"/>
                <a:ext cx="42206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D966"/>
                              </a:solidFill>
                              <a:latin typeface="Cambria Math" panose="02040503050406030204" pitchFamily="18" charset="0"/>
                            </a:rPr>
                          </m:ctrlPr>
                        </m:sSubPr>
                        <m:e>
                          <m:r>
                            <a:rPr lang="en-US" sz="1400" b="0" i="1" smtClean="0">
                              <a:solidFill>
                                <a:srgbClr val="FFD966"/>
                              </a:solidFill>
                              <a:latin typeface="Cambria Math" panose="02040503050406030204" pitchFamily="18" charset="0"/>
                            </a:rPr>
                            <m:t>𝑦</m:t>
                          </m:r>
                        </m:e>
                        <m:sub>
                          <m:r>
                            <a:rPr lang="el-GR" sz="1400" b="0" i="1" smtClean="0">
                              <a:solidFill>
                                <a:srgbClr val="FFD966"/>
                              </a:solidFill>
                              <a:latin typeface="Cambria Math" panose="02040503050406030204" pitchFamily="18" charset="0"/>
                            </a:rPr>
                            <m:t>1</m:t>
                          </m:r>
                        </m:sub>
                      </m:sSub>
                      <m:r>
                        <a:rPr lang="en-US" sz="1400" b="0" i="1" smtClean="0">
                          <a:solidFill>
                            <a:srgbClr val="FFD966"/>
                          </a:solidFill>
                          <a:latin typeface="Cambria Math" panose="02040503050406030204" pitchFamily="18" charset="0"/>
                        </a:rPr>
                        <m:t>[</m:t>
                      </m:r>
                      <m:r>
                        <a:rPr lang="en-US" sz="1400" b="0" i="1" smtClean="0">
                          <a:solidFill>
                            <a:srgbClr val="FFD966"/>
                          </a:solidFill>
                          <a:latin typeface="Cambria Math" panose="02040503050406030204" pitchFamily="18" charset="0"/>
                        </a:rPr>
                        <m:t>𝑡</m:t>
                      </m:r>
                      <m:r>
                        <a:rPr lang="en-US" sz="1400" b="0" i="1" smtClean="0">
                          <a:solidFill>
                            <a:srgbClr val="FFD966"/>
                          </a:solidFill>
                          <a:latin typeface="Cambria Math" panose="02040503050406030204" pitchFamily="18" charset="0"/>
                        </a:rPr>
                        <m:t>]</m:t>
                      </m:r>
                    </m:oMath>
                  </m:oMathPara>
                </a14:m>
                <a:endParaRPr lang="en-US" dirty="0"/>
              </a:p>
            </p:txBody>
          </p:sp>
        </mc:Choice>
        <mc:Fallback xmlns="">
          <p:sp>
            <p:nvSpPr>
              <p:cNvPr id="105" name="TextBox 104">
                <a:extLst>
                  <a:ext uri="{FF2B5EF4-FFF2-40B4-BE49-F238E27FC236}">
                    <a16:creationId xmlns:a16="http://schemas.microsoft.com/office/drawing/2014/main" id="{27041F77-DF9A-2C3E-511E-976A6FCE57B0}"/>
                  </a:ext>
                </a:extLst>
              </p:cNvPr>
              <p:cNvSpPr txBox="1">
                <a:spLocks noRot="1" noChangeAspect="1" noMove="1" noResize="1" noEditPoints="1" noAdjustHandles="1" noChangeArrowheads="1" noChangeShapeType="1" noTextEdit="1"/>
              </p:cNvSpPr>
              <p:nvPr/>
            </p:nvSpPr>
            <p:spPr>
              <a:xfrm>
                <a:off x="6255023" y="1281169"/>
                <a:ext cx="422068" cy="307777"/>
              </a:xfrm>
              <a:prstGeom prst="rect">
                <a:avLst/>
              </a:prstGeom>
              <a:blipFill>
                <a:blip r:embed="rId15"/>
                <a:stretch>
                  <a:fillRect r="-30435"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0884496-E34B-8753-9D63-42B5B4F8A296}"/>
                  </a:ext>
                </a:extLst>
              </p:cNvPr>
              <p:cNvSpPr txBox="1"/>
              <p:nvPr/>
            </p:nvSpPr>
            <p:spPr>
              <a:xfrm>
                <a:off x="7156410" y="1264041"/>
                <a:ext cx="61219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D966"/>
                              </a:solidFill>
                              <a:latin typeface="Cambria Math" panose="02040503050406030204" pitchFamily="18" charset="0"/>
                            </a:rPr>
                          </m:ctrlPr>
                        </m:sSubPr>
                        <m:e>
                          <m:r>
                            <a:rPr lang="en-US" sz="1400" b="0" i="1" smtClean="0">
                              <a:solidFill>
                                <a:srgbClr val="FFD966"/>
                              </a:solidFill>
                              <a:latin typeface="Cambria Math" panose="02040503050406030204" pitchFamily="18" charset="0"/>
                            </a:rPr>
                            <m:t>𝑦</m:t>
                          </m:r>
                        </m:e>
                        <m:sub>
                          <m:r>
                            <m:rPr>
                              <m:sty m:val="p"/>
                            </m:rPr>
                            <a:rPr lang="en-US" sz="1400" b="0" i="0" smtClean="0">
                              <a:solidFill>
                                <a:srgbClr val="FFD966"/>
                              </a:solidFill>
                              <a:latin typeface="Cambria Math" panose="02040503050406030204" pitchFamily="18" charset="0"/>
                            </a:rPr>
                            <m:t>M</m:t>
                          </m:r>
                        </m:sub>
                      </m:sSub>
                      <m:r>
                        <a:rPr lang="en-US" sz="1400" b="0" i="1" smtClean="0">
                          <a:solidFill>
                            <a:srgbClr val="FFD966"/>
                          </a:solidFill>
                          <a:latin typeface="Cambria Math" panose="02040503050406030204" pitchFamily="18" charset="0"/>
                        </a:rPr>
                        <m:t>[</m:t>
                      </m:r>
                      <m:r>
                        <a:rPr lang="en-US" sz="1400" b="0" i="1" smtClean="0">
                          <a:solidFill>
                            <a:srgbClr val="FFD966"/>
                          </a:solidFill>
                          <a:latin typeface="Cambria Math" panose="02040503050406030204" pitchFamily="18" charset="0"/>
                        </a:rPr>
                        <m:t>𝑡</m:t>
                      </m:r>
                      <m:r>
                        <a:rPr lang="en-US" sz="1400" b="0" i="1" smtClean="0">
                          <a:solidFill>
                            <a:srgbClr val="FFD966"/>
                          </a:solidFill>
                          <a:latin typeface="Cambria Math" panose="02040503050406030204" pitchFamily="18" charset="0"/>
                        </a:rPr>
                        <m:t>]</m:t>
                      </m:r>
                    </m:oMath>
                  </m:oMathPara>
                </a14:m>
                <a:endParaRPr lang="en-US" dirty="0">
                  <a:solidFill>
                    <a:srgbClr val="FFD966"/>
                  </a:solidFill>
                </a:endParaRPr>
              </a:p>
            </p:txBody>
          </p:sp>
        </mc:Choice>
        <mc:Fallback xmlns="">
          <p:sp>
            <p:nvSpPr>
              <p:cNvPr id="106" name="TextBox 105">
                <a:extLst>
                  <a:ext uri="{FF2B5EF4-FFF2-40B4-BE49-F238E27FC236}">
                    <a16:creationId xmlns:a16="http://schemas.microsoft.com/office/drawing/2014/main" id="{B0884496-E34B-8753-9D63-42B5B4F8A296}"/>
                  </a:ext>
                </a:extLst>
              </p:cNvPr>
              <p:cNvSpPr txBox="1">
                <a:spLocks noRot="1" noChangeAspect="1" noMove="1" noResize="1" noEditPoints="1" noAdjustHandles="1" noChangeArrowheads="1" noChangeShapeType="1" noTextEdit="1"/>
              </p:cNvSpPr>
              <p:nvPr/>
            </p:nvSpPr>
            <p:spPr>
              <a:xfrm>
                <a:off x="7156410" y="1264041"/>
                <a:ext cx="612190" cy="307777"/>
              </a:xfrm>
              <a:prstGeom prst="rect">
                <a:avLst/>
              </a:prstGeom>
              <a:blipFill>
                <a:blip r:embed="rId16"/>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91945B9D-FF28-5FEC-0FBC-63F37BF98E10}"/>
                  </a:ext>
                </a:extLst>
              </p:cNvPr>
              <p:cNvSpPr txBox="1"/>
              <p:nvPr/>
            </p:nvSpPr>
            <p:spPr>
              <a:xfrm>
                <a:off x="6787078" y="1206779"/>
                <a:ext cx="598448" cy="369332"/>
              </a:xfrm>
              <a:prstGeom prst="rect">
                <a:avLst/>
              </a:prstGeom>
              <a:noFill/>
            </p:spPr>
            <p:txBody>
              <a:bodyPr wrap="square">
                <a:spAutoFit/>
              </a:bodyPr>
              <a:lstStyle/>
              <a:p>
                <a14:m>
                  <m:oMath xmlns:m="http://schemas.openxmlformats.org/officeDocument/2006/math">
                    <m:r>
                      <a:rPr lang="en-US" sz="1800" i="1" smtClean="0">
                        <a:latin typeface="Cambria Math" panose="02040503050406030204" pitchFamily="18" charset="0"/>
                      </a:rPr>
                      <m:t>…</m:t>
                    </m:r>
                  </m:oMath>
                </a14:m>
                <a:r>
                  <a:rPr lang="en-US" dirty="0"/>
                  <a:t>.</a:t>
                </a:r>
              </a:p>
            </p:txBody>
          </p:sp>
        </mc:Choice>
        <mc:Fallback xmlns="">
          <p:sp>
            <p:nvSpPr>
              <p:cNvPr id="107" name="TextBox 106">
                <a:extLst>
                  <a:ext uri="{FF2B5EF4-FFF2-40B4-BE49-F238E27FC236}">
                    <a16:creationId xmlns:a16="http://schemas.microsoft.com/office/drawing/2014/main" id="{91945B9D-FF28-5FEC-0FBC-63F37BF98E10}"/>
                  </a:ext>
                </a:extLst>
              </p:cNvPr>
              <p:cNvSpPr txBox="1">
                <a:spLocks noRot="1" noChangeAspect="1" noMove="1" noResize="1" noEditPoints="1" noAdjustHandles="1" noChangeArrowheads="1" noChangeShapeType="1" noTextEdit="1"/>
              </p:cNvSpPr>
              <p:nvPr/>
            </p:nvSpPr>
            <p:spPr>
              <a:xfrm>
                <a:off x="6787078" y="1206779"/>
                <a:ext cx="598448" cy="369332"/>
              </a:xfrm>
              <a:prstGeom prst="rect">
                <a:avLst/>
              </a:prstGeom>
              <a:blipFill>
                <a:blip r:embed="rId17"/>
                <a:stretch>
                  <a:fillRect t="-9836" b="-24590"/>
                </a:stretch>
              </a:blipFill>
            </p:spPr>
            <p:txBody>
              <a:bodyPr/>
              <a:lstStyle/>
              <a:p>
                <a:r>
                  <a:rPr lang="en-US">
                    <a:noFill/>
                  </a:rPr>
                  <a:t> </a:t>
                </a:r>
              </a:p>
            </p:txBody>
          </p:sp>
        </mc:Fallback>
      </mc:AlternateContent>
      <p:sp>
        <p:nvSpPr>
          <p:cNvPr id="108" name="Arrow: Curved Left 107">
            <a:extLst>
              <a:ext uri="{FF2B5EF4-FFF2-40B4-BE49-F238E27FC236}">
                <a16:creationId xmlns:a16="http://schemas.microsoft.com/office/drawing/2014/main" id="{265F4972-A388-DF44-216D-E1F72E28FE36}"/>
              </a:ext>
            </a:extLst>
          </p:cNvPr>
          <p:cNvSpPr/>
          <p:nvPr/>
        </p:nvSpPr>
        <p:spPr>
          <a:xfrm>
            <a:off x="7722461" y="1417197"/>
            <a:ext cx="426061" cy="430888"/>
          </a:xfrm>
          <a:prstGeom prst="curvedLeftArrow">
            <a:avLst>
              <a:gd name="adj1" fmla="val 25000"/>
              <a:gd name="adj2" fmla="val 50566"/>
              <a:gd name="adj3" fmla="val 4959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A2426643-FBB1-B26E-7F08-E556B54629C4}"/>
                  </a:ext>
                </a:extLst>
              </p:cNvPr>
              <p:cNvSpPr txBox="1"/>
              <p:nvPr/>
            </p:nvSpPr>
            <p:spPr>
              <a:xfrm>
                <a:off x="7639909" y="1072180"/>
                <a:ext cx="1744941" cy="430887"/>
              </a:xfrm>
              <a:prstGeom prst="rect">
                <a:avLst/>
              </a:prstGeom>
              <a:noFill/>
            </p:spPr>
            <p:txBody>
              <a:bodyPr wrap="square">
                <a:spAutoFit/>
              </a:bodyPr>
              <a:lstStyle/>
              <a:p>
                <a:pPr algn="ctr"/>
                <a:r>
                  <a:rPr lang="en-US" sz="1100" dirty="0"/>
                  <a:t>each </a:t>
                </a:r>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𝑦</m:t>
                        </m:r>
                      </m:e>
                      <m:sub>
                        <m:r>
                          <a:rPr lang="en-US" sz="1100" i="1">
                            <a:latin typeface="Cambria Math" panose="02040503050406030204" pitchFamily="18" charset="0"/>
                          </a:rPr>
                          <m:t>𝑖</m:t>
                        </m:r>
                      </m:sub>
                    </m:sSub>
                    <m:d>
                      <m:dPr>
                        <m:begChr m:val="["/>
                        <m:endChr m:val="]"/>
                        <m:ctrlPr>
                          <a:rPr lang="en-US" sz="1100" i="1">
                            <a:latin typeface="Cambria Math" panose="02040503050406030204" pitchFamily="18" charset="0"/>
                          </a:rPr>
                        </m:ctrlPr>
                      </m:dPr>
                      <m:e>
                        <m:r>
                          <a:rPr lang="en-US" sz="1100" i="1">
                            <a:latin typeface="Cambria Math" panose="02040503050406030204" pitchFamily="18" charset="0"/>
                          </a:rPr>
                          <m:t>𝑡</m:t>
                        </m:r>
                      </m:e>
                    </m:d>
                  </m:oMath>
                </a14:m>
                <a:r>
                  <a:rPr lang="en-US" sz="1100" dirty="0"/>
                  <a:t> is assigned to a RUL value</a:t>
                </a:r>
              </a:p>
            </p:txBody>
          </p:sp>
        </mc:Choice>
        <mc:Fallback xmlns="">
          <p:sp>
            <p:nvSpPr>
              <p:cNvPr id="110" name="TextBox 109">
                <a:extLst>
                  <a:ext uri="{FF2B5EF4-FFF2-40B4-BE49-F238E27FC236}">
                    <a16:creationId xmlns:a16="http://schemas.microsoft.com/office/drawing/2014/main" id="{A2426643-FBB1-B26E-7F08-E556B54629C4}"/>
                  </a:ext>
                </a:extLst>
              </p:cNvPr>
              <p:cNvSpPr txBox="1">
                <a:spLocks noRot="1" noChangeAspect="1" noMove="1" noResize="1" noEditPoints="1" noAdjustHandles="1" noChangeArrowheads="1" noChangeShapeType="1" noTextEdit="1"/>
              </p:cNvSpPr>
              <p:nvPr/>
            </p:nvSpPr>
            <p:spPr>
              <a:xfrm>
                <a:off x="7639909" y="1072180"/>
                <a:ext cx="1744941" cy="430887"/>
              </a:xfrm>
              <a:prstGeom prst="rect">
                <a:avLst/>
              </a:prstGeom>
              <a:blipFill>
                <a:blip r:embed="rId18"/>
                <a:stretch>
                  <a:fillRect t="-1408"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F24B4CE4-42E4-5388-7761-5DDBA44024E7}"/>
                  </a:ext>
                </a:extLst>
              </p:cNvPr>
              <p:cNvSpPr txBox="1"/>
              <p:nvPr/>
            </p:nvSpPr>
            <p:spPr>
              <a:xfrm>
                <a:off x="6376865" y="1717602"/>
                <a:ext cx="3897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D966"/>
                              </a:solidFill>
                              <a:latin typeface="Cambria Math" panose="02040503050406030204" pitchFamily="18" charset="0"/>
                            </a:rPr>
                          </m:ctrlPr>
                        </m:sSubPr>
                        <m:e>
                          <m:r>
                            <a:rPr lang="en-US" sz="1400" b="0" i="1" smtClean="0">
                              <a:solidFill>
                                <a:srgbClr val="FFD966"/>
                              </a:solidFill>
                              <a:latin typeface="Cambria Math" panose="02040503050406030204" pitchFamily="18" charset="0"/>
                            </a:rPr>
                            <m:t>𝑘</m:t>
                          </m:r>
                        </m:e>
                        <m:sub>
                          <m:r>
                            <a:rPr lang="el-GR" sz="1400" b="0" i="1" smtClean="0">
                              <a:solidFill>
                                <a:srgbClr val="FFD966"/>
                              </a:solidFill>
                              <a:latin typeface="Cambria Math" panose="02040503050406030204" pitchFamily="18" charset="0"/>
                            </a:rPr>
                            <m:t>1</m:t>
                          </m:r>
                        </m:sub>
                      </m:sSub>
                    </m:oMath>
                  </m:oMathPara>
                </a14:m>
                <a:endParaRPr lang="en-US" sz="1400" dirty="0"/>
              </a:p>
            </p:txBody>
          </p:sp>
        </mc:Choice>
        <mc:Fallback xmlns="">
          <p:sp>
            <p:nvSpPr>
              <p:cNvPr id="112" name="TextBox 111">
                <a:extLst>
                  <a:ext uri="{FF2B5EF4-FFF2-40B4-BE49-F238E27FC236}">
                    <a16:creationId xmlns:a16="http://schemas.microsoft.com/office/drawing/2014/main" id="{F24B4CE4-42E4-5388-7761-5DDBA44024E7}"/>
                  </a:ext>
                </a:extLst>
              </p:cNvPr>
              <p:cNvSpPr txBox="1">
                <a:spLocks noRot="1" noChangeAspect="1" noMove="1" noResize="1" noEditPoints="1" noAdjustHandles="1" noChangeArrowheads="1" noChangeShapeType="1" noTextEdit="1"/>
              </p:cNvSpPr>
              <p:nvPr/>
            </p:nvSpPr>
            <p:spPr>
              <a:xfrm>
                <a:off x="6376865" y="1717602"/>
                <a:ext cx="389744"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9E46F87A-531F-8DFB-5926-793DA5CE3FC1}"/>
                  </a:ext>
                </a:extLst>
              </p:cNvPr>
              <p:cNvSpPr txBox="1"/>
              <p:nvPr/>
            </p:nvSpPr>
            <p:spPr>
              <a:xfrm>
                <a:off x="6787078" y="1657401"/>
                <a:ext cx="598448" cy="369332"/>
              </a:xfrm>
              <a:prstGeom prst="rect">
                <a:avLst/>
              </a:prstGeom>
              <a:noFill/>
            </p:spPr>
            <p:txBody>
              <a:bodyPr wrap="square">
                <a:spAutoFit/>
              </a:bodyPr>
              <a:lstStyle/>
              <a:p>
                <a14:m>
                  <m:oMath xmlns:m="http://schemas.openxmlformats.org/officeDocument/2006/math">
                    <m:r>
                      <a:rPr lang="en-US" sz="1800" i="1" smtClean="0">
                        <a:latin typeface="Cambria Math" panose="02040503050406030204" pitchFamily="18" charset="0"/>
                      </a:rPr>
                      <m:t>…</m:t>
                    </m:r>
                  </m:oMath>
                </a14:m>
                <a:r>
                  <a:rPr lang="en-US" dirty="0"/>
                  <a:t>.</a:t>
                </a:r>
              </a:p>
            </p:txBody>
          </p:sp>
        </mc:Choice>
        <mc:Fallback xmlns="">
          <p:sp>
            <p:nvSpPr>
              <p:cNvPr id="113" name="TextBox 112">
                <a:extLst>
                  <a:ext uri="{FF2B5EF4-FFF2-40B4-BE49-F238E27FC236}">
                    <a16:creationId xmlns:a16="http://schemas.microsoft.com/office/drawing/2014/main" id="{9E46F87A-531F-8DFB-5926-793DA5CE3FC1}"/>
                  </a:ext>
                </a:extLst>
              </p:cNvPr>
              <p:cNvSpPr txBox="1">
                <a:spLocks noRot="1" noChangeAspect="1" noMove="1" noResize="1" noEditPoints="1" noAdjustHandles="1" noChangeArrowheads="1" noChangeShapeType="1" noTextEdit="1"/>
              </p:cNvSpPr>
              <p:nvPr/>
            </p:nvSpPr>
            <p:spPr>
              <a:xfrm>
                <a:off x="6787078" y="1657401"/>
                <a:ext cx="598448" cy="369332"/>
              </a:xfrm>
              <a:prstGeom prst="rect">
                <a:avLst/>
              </a:prstGeom>
              <a:blipFill>
                <a:blip r:embed="rId20"/>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E4C62078-9FFC-75ED-9863-B27A26974D0B}"/>
                  </a:ext>
                </a:extLst>
              </p:cNvPr>
              <p:cNvSpPr txBox="1"/>
              <p:nvPr/>
            </p:nvSpPr>
            <p:spPr>
              <a:xfrm>
                <a:off x="7225827" y="1753714"/>
                <a:ext cx="3897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D966"/>
                              </a:solidFill>
                              <a:latin typeface="Cambria Math" panose="02040503050406030204" pitchFamily="18" charset="0"/>
                            </a:rPr>
                          </m:ctrlPr>
                        </m:sSubPr>
                        <m:e>
                          <m:r>
                            <a:rPr lang="en-US" sz="1400" b="0" i="1" smtClean="0">
                              <a:solidFill>
                                <a:srgbClr val="FFD966"/>
                              </a:solidFill>
                              <a:latin typeface="Cambria Math" panose="02040503050406030204" pitchFamily="18" charset="0"/>
                            </a:rPr>
                            <m:t>𝑘</m:t>
                          </m:r>
                        </m:e>
                        <m:sub>
                          <m:r>
                            <a:rPr lang="en-US" sz="1400" b="0" i="1" smtClean="0">
                              <a:solidFill>
                                <a:srgbClr val="FFD966"/>
                              </a:solidFill>
                              <a:latin typeface="Cambria Math" panose="02040503050406030204" pitchFamily="18" charset="0"/>
                            </a:rPr>
                            <m:t>𝑀</m:t>
                          </m:r>
                        </m:sub>
                      </m:sSub>
                    </m:oMath>
                  </m:oMathPara>
                </a14:m>
                <a:endParaRPr lang="en-US" sz="1400" dirty="0"/>
              </a:p>
            </p:txBody>
          </p:sp>
        </mc:Choice>
        <mc:Fallback xmlns="">
          <p:sp>
            <p:nvSpPr>
              <p:cNvPr id="114" name="TextBox 113">
                <a:extLst>
                  <a:ext uri="{FF2B5EF4-FFF2-40B4-BE49-F238E27FC236}">
                    <a16:creationId xmlns:a16="http://schemas.microsoft.com/office/drawing/2014/main" id="{E4C62078-9FFC-75ED-9863-B27A26974D0B}"/>
                  </a:ext>
                </a:extLst>
              </p:cNvPr>
              <p:cNvSpPr txBox="1">
                <a:spLocks noRot="1" noChangeAspect="1" noMove="1" noResize="1" noEditPoints="1" noAdjustHandles="1" noChangeArrowheads="1" noChangeShapeType="1" noTextEdit="1"/>
              </p:cNvSpPr>
              <p:nvPr/>
            </p:nvSpPr>
            <p:spPr>
              <a:xfrm>
                <a:off x="7225827" y="1753714"/>
                <a:ext cx="389744"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D19B84C-45B2-9EFC-BD9C-D18072F2BCAD}"/>
                  </a:ext>
                </a:extLst>
              </p:cNvPr>
              <p:cNvSpPr txBox="1"/>
              <p:nvPr/>
            </p:nvSpPr>
            <p:spPr>
              <a:xfrm>
                <a:off x="8329776" y="1605161"/>
                <a:ext cx="1874576" cy="307777"/>
              </a:xfrm>
              <a:prstGeom prst="rect">
                <a:avLst/>
              </a:prstGeom>
              <a:noFill/>
            </p:spPr>
            <p:txBody>
              <a:bodyPr wrap="square">
                <a:spAutoFit/>
              </a:bodyPr>
              <a:lstStyle/>
              <a:p>
                <a:pPr algn="ctr"/>
                <a14:m>
                  <m:oMath xmlns:m="http://schemas.openxmlformats.org/officeDocument/2006/math">
                    <m:r>
                      <a:rPr lang="en-US" sz="1400" i="1" dirty="0" smtClean="0">
                        <a:latin typeface="Cambria Math" panose="02040503050406030204" pitchFamily="18" charset="0"/>
                      </a:rPr>
                      <m:t>𝑤</m:t>
                    </m:r>
                    <m:r>
                      <a:rPr lang="en-US" sz="1400" i="1" dirty="0" smtClean="0">
                        <a:effectLst/>
                        <a:latin typeface="Cambria Math" panose="02040503050406030204" pitchFamily="18" charset="0"/>
                      </a:rPr>
                      <m:t>h𝑒𝑟𝑒</m:t>
                    </m:r>
                  </m:oMath>
                </a14:m>
                <a:r>
                  <a:rPr lang="en-US" sz="1400" dirty="0">
                    <a:effectLst/>
                  </a:rPr>
                  <a:t> </a:t>
                </a:r>
                <a14:m>
                  <m:oMath xmlns:m="http://schemas.openxmlformats.org/officeDocument/2006/math">
                    <m:sSub>
                      <m:sSubPr>
                        <m:ctrlPr>
                          <a:rPr lang="en-US" sz="1400" i="1" smtClean="0">
                            <a:solidFill>
                              <a:schemeClr val="accent4"/>
                            </a:solidFill>
                            <a:effectLst/>
                            <a:latin typeface="Cambria Math" panose="02040503050406030204" pitchFamily="18" charset="0"/>
                          </a:rPr>
                        </m:ctrlPr>
                      </m:sSubPr>
                      <m:e>
                        <m:r>
                          <a:rPr lang="el-GR" sz="1400" i="1">
                            <a:solidFill>
                              <a:schemeClr val="accent4"/>
                            </a:solidFill>
                            <a:effectLst/>
                            <a:latin typeface="Cambria Math" panose="02040503050406030204" pitchFamily="18" charset="0"/>
                            <a:ea typeface="Calibri" panose="020F0502020204030204" pitchFamily="34" charset="0"/>
                            <a:cs typeface="Arial" panose="020B0604020202020204" pitchFamily="34" charset="0"/>
                          </a:rPr>
                          <m:t>𝑘</m:t>
                        </m:r>
                      </m:e>
                      <m:sub>
                        <m:r>
                          <a:rPr lang="el-GR" sz="1400" i="1">
                            <a:solidFill>
                              <a:schemeClr val="accent4"/>
                            </a:solidFill>
                            <a:effectLst/>
                            <a:latin typeface="Cambria Math" panose="02040503050406030204" pitchFamily="18" charset="0"/>
                            <a:ea typeface="Calibri" panose="020F0502020204030204" pitchFamily="34" charset="0"/>
                            <a:cs typeface="Arial" panose="020B0604020202020204" pitchFamily="34" charset="0"/>
                          </a:rPr>
                          <m:t>𝑖</m:t>
                        </m:r>
                      </m:sub>
                    </m:sSub>
                    <m:r>
                      <a:rPr lang="el-GR" sz="1400" i="1">
                        <a:solidFill>
                          <a:schemeClr val="accent4"/>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400" i="1">
                            <a:solidFill>
                              <a:schemeClr val="accent4"/>
                            </a:solidFill>
                            <a:effectLst/>
                            <a:latin typeface="Cambria Math" panose="02040503050406030204" pitchFamily="18" charset="0"/>
                          </a:rPr>
                        </m:ctrlPr>
                      </m:sSubPr>
                      <m:e>
                        <m:r>
                          <a:rPr lang="el-GR" sz="1400" i="1">
                            <a:solidFill>
                              <a:schemeClr val="accent4"/>
                            </a:solidFill>
                            <a:effectLst/>
                            <a:latin typeface="Cambria Math" panose="02040503050406030204" pitchFamily="18" charset="0"/>
                            <a:ea typeface="Calibri" panose="020F0502020204030204" pitchFamily="34" charset="0"/>
                            <a:cs typeface="Arial" panose="020B0604020202020204" pitchFamily="34" charset="0"/>
                          </a:rPr>
                          <m:t>𝜏</m:t>
                        </m:r>
                      </m:e>
                      <m:sub>
                        <m:r>
                          <a:rPr lang="el-GR" sz="1400" i="1">
                            <a:solidFill>
                              <a:schemeClr val="accent4"/>
                            </a:solidFill>
                            <a:effectLst/>
                            <a:latin typeface="Cambria Math" panose="02040503050406030204" pitchFamily="18" charset="0"/>
                            <a:ea typeface="Calibri" panose="020F0502020204030204" pitchFamily="34" charset="0"/>
                            <a:cs typeface="Arial" panose="020B0604020202020204" pitchFamily="34" charset="0"/>
                          </a:rPr>
                          <m:t>𝑀</m:t>
                        </m:r>
                      </m:sub>
                    </m:sSub>
                    <m:r>
                      <a:rPr lang="el-GR" sz="1400" i="1">
                        <a:solidFill>
                          <a:schemeClr val="accent4"/>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400" i="1">
                            <a:solidFill>
                              <a:schemeClr val="accent4"/>
                            </a:solidFill>
                            <a:effectLst/>
                            <a:latin typeface="Cambria Math" panose="02040503050406030204" pitchFamily="18" charset="0"/>
                          </a:rPr>
                        </m:ctrlPr>
                      </m:sSubPr>
                      <m:e>
                        <m:r>
                          <a:rPr lang="el-GR" sz="1400" i="1">
                            <a:solidFill>
                              <a:schemeClr val="accent4"/>
                            </a:solidFill>
                            <a:effectLst/>
                            <a:latin typeface="Cambria Math" panose="02040503050406030204" pitchFamily="18" charset="0"/>
                            <a:ea typeface="Calibri" panose="020F0502020204030204" pitchFamily="34" charset="0"/>
                            <a:cs typeface="Arial" panose="020B0604020202020204" pitchFamily="34" charset="0"/>
                          </a:rPr>
                          <m:t>𝜏</m:t>
                        </m:r>
                      </m:e>
                      <m:sub>
                        <m:r>
                          <a:rPr lang="el-GR" sz="1400" i="1">
                            <a:solidFill>
                              <a:schemeClr val="accent4"/>
                            </a:solidFill>
                            <a:effectLst/>
                            <a:latin typeface="Cambria Math" panose="02040503050406030204" pitchFamily="18" charset="0"/>
                            <a:ea typeface="Calibri" panose="020F0502020204030204" pitchFamily="34" charset="0"/>
                            <a:cs typeface="Arial" panose="020B0604020202020204" pitchFamily="34" charset="0"/>
                          </a:rPr>
                          <m:t>𝑖</m:t>
                        </m:r>
                      </m:sub>
                    </m:sSub>
                  </m:oMath>
                </a14:m>
                <a:endParaRPr lang="en-US" sz="1400" dirty="0"/>
              </a:p>
            </p:txBody>
          </p:sp>
        </mc:Choice>
        <mc:Fallback xmlns="">
          <p:sp>
            <p:nvSpPr>
              <p:cNvPr id="116" name="TextBox 115">
                <a:extLst>
                  <a:ext uri="{FF2B5EF4-FFF2-40B4-BE49-F238E27FC236}">
                    <a16:creationId xmlns:a16="http://schemas.microsoft.com/office/drawing/2014/main" id="{8D19B84C-45B2-9EFC-BD9C-D18072F2BCAD}"/>
                  </a:ext>
                </a:extLst>
              </p:cNvPr>
              <p:cNvSpPr txBox="1">
                <a:spLocks noRot="1" noChangeAspect="1" noMove="1" noResize="1" noEditPoints="1" noAdjustHandles="1" noChangeArrowheads="1" noChangeShapeType="1" noTextEdit="1"/>
              </p:cNvSpPr>
              <p:nvPr/>
            </p:nvSpPr>
            <p:spPr>
              <a:xfrm>
                <a:off x="8329776" y="1605161"/>
                <a:ext cx="1874576" cy="307777"/>
              </a:xfrm>
              <a:prstGeom prst="rect">
                <a:avLst/>
              </a:prstGeom>
              <a:blipFill>
                <a:blip r:embed="rId22"/>
                <a:stretch>
                  <a:fillRect/>
                </a:stretch>
              </a:blipFill>
            </p:spPr>
            <p:txBody>
              <a:bodyPr/>
              <a:lstStyle/>
              <a:p>
                <a:r>
                  <a:rPr lang="en-US">
                    <a:noFill/>
                  </a:rPr>
                  <a:t> </a:t>
                </a:r>
              </a:p>
            </p:txBody>
          </p:sp>
        </mc:Fallback>
      </mc:AlternateContent>
      <p:sp>
        <p:nvSpPr>
          <p:cNvPr id="119" name="TextBox 118">
            <a:extLst>
              <a:ext uri="{FF2B5EF4-FFF2-40B4-BE49-F238E27FC236}">
                <a16:creationId xmlns:a16="http://schemas.microsoft.com/office/drawing/2014/main" id="{75CE8528-B9F4-C44B-F342-B3FCD0060462}"/>
              </a:ext>
            </a:extLst>
          </p:cNvPr>
          <p:cNvSpPr txBox="1"/>
          <p:nvPr/>
        </p:nvSpPr>
        <p:spPr>
          <a:xfrm>
            <a:off x="9671752" y="1335005"/>
            <a:ext cx="1271180" cy="261610"/>
          </a:xfrm>
          <a:prstGeom prst="rect">
            <a:avLst/>
          </a:prstGeom>
          <a:noFill/>
        </p:spPr>
        <p:txBody>
          <a:bodyPr wrap="square" rtlCol="0">
            <a:spAutoFit/>
          </a:bodyPr>
          <a:lstStyle/>
          <a:p>
            <a:r>
              <a:rPr lang="en-US" sz="1100" dirty="0"/>
              <a:t>OC’s end of life</a:t>
            </a:r>
          </a:p>
        </p:txBody>
      </p:sp>
      <p:cxnSp>
        <p:nvCxnSpPr>
          <p:cNvPr id="123" name="Straight Connector 122">
            <a:extLst>
              <a:ext uri="{FF2B5EF4-FFF2-40B4-BE49-F238E27FC236}">
                <a16:creationId xmlns:a16="http://schemas.microsoft.com/office/drawing/2014/main" id="{9BF2B354-14D9-E819-89DF-C25AB010C551}"/>
              </a:ext>
            </a:extLst>
          </p:cNvPr>
          <p:cNvCxnSpPr>
            <a:cxnSpLocks/>
            <a:stCxn id="93" idx="2"/>
            <a:endCxn id="97" idx="0"/>
          </p:cNvCxnSpPr>
          <p:nvPr/>
        </p:nvCxnSpPr>
        <p:spPr>
          <a:xfrm>
            <a:off x="1944916" y="2158538"/>
            <a:ext cx="0" cy="239680"/>
          </a:xfrm>
          <a:prstGeom prst="line">
            <a:avLst/>
          </a:prstGeom>
        </p:spPr>
        <p:style>
          <a:lnRef idx="1">
            <a:schemeClr val="accent1"/>
          </a:lnRef>
          <a:fillRef idx="0">
            <a:schemeClr val="accent1"/>
          </a:fillRef>
          <a:effectRef idx="0">
            <a:schemeClr val="accent1"/>
          </a:effectRef>
          <a:fontRef idx="minor">
            <a:schemeClr val="tx1"/>
          </a:fontRef>
        </p:style>
      </p:cxnSp>
      <p:sp>
        <p:nvSpPr>
          <p:cNvPr id="135" name="Ορθογώνιο 83">
            <a:extLst>
              <a:ext uri="{FF2B5EF4-FFF2-40B4-BE49-F238E27FC236}">
                <a16:creationId xmlns:a16="http://schemas.microsoft.com/office/drawing/2014/main" id="{3CF4D517-7E46-8C6C-12CC-E8F6599F2334}"/>
              </a:ext>
            </a:extLst>
          </p:cNvPr>
          <p:cNvSpPr/>
          <p:nvPr/>
        </p:nvSpPr>
        <p:spPr>
          <a:xfrm>
            <a:off x="438149" y="3391842"/>
            <a:ext cx="11563350" cy="2887252"/>
          </a:xfrm>
          <a:prstGeom prst="rect">
            <a:avLst/>
          </a:prstGeom>
          <a:noFill/>
          <a:ln w="28575">
            <a:solidFill>
              <a:schemeClr val="bg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6" name="TextBox 135">
            <a:extLst>
              <a:ext uri="{FF2B5EF4-FFF2-40B4-BE49-F238E27FC236}">
                <a16:creationId xmlns:a16="http://schemas.microsoft.com/office/drawing/2014/main" id="{DCE381DD-9477-95E6-1607-22EA5EE38987}"/>
              </a:ext>
            </a:extLst>
          </p:cNvPr>
          <p:cNvSpPr txBox="1"/>
          <p:nvPr/>
        </p:nvSpPr>
        <p:spPr>
          <a:xfrm>
            <a:off x="3764778" y="3545198"/>
            <a:ext cx="4662443" cy="369332"/>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chemeClr val="accent3">
                    <a:lumMod val="50000"/>
                  </a:schemeClr>
                </a:solidFill>
              </a:rPr>
              <a:t>Inspection Phase (Recursive Procedure)</a:t>
            </a:r>
            <a:endParaRPr lang="el-GR" b="1"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F84CFAC1-686B-4B84-3499-16ACDD447C46}"/>
                  </a:ext>
                </a:extLst>
              </p:cNvPr>
              <p:cNvSpPr txBox="1"/>
              <p:nvPr/>
            </p:nvSpPr>
            <p:spPr>
              <a:xfrm>
                <a:off x="788509" y="4525256"/>
                <a:ext cx="42206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FFD966"/>
                              </a:solidFill>
                              <a:latin typeface="Cambria Math" panose="02040503050406030204" pitchFamily="18" charset="0"/>
                            </a:rPr>
                          </m:ctrlPr>
                        </m:sSubPr>
                        <m:e>
                          <m:r>
                            <a:rPr lang="en-US" sz="1400" b="0" i="1" smtClean="0">
                              <a:solidFill>
                                <a:srgbClr val="FFD966"/>
                              </a:solidFill>
                              <a:latin typeface="Cambria Math" panose="02040503050406030204" pitchFamily="18" charset="0"/>
                            </a:rPr>
                            <m:t>𝑦</m:t>
                          </m:r>
                        </m:e>
                        <m:sub>
                          <m:r>
                            <a:rPr lang="en-US" sz="1400" b="0" i="1" smtClean="0">
                              <a:solidFill>
                                <a:srgbClr val="FFD966"/>
                              </a:solidFill>
                              <a:latin typeface="Cambria Math" panose="02040503050406030204" pitchFamily="18" charset="0"/>
                            </a:rPr>
                            <m:t>𝑢</m:t>
                          </m:r>
                        </m:sub>
                      </m:sSub>
                      <m:r>
                        <a:rPr lang="en-US" sz="1400" b="0" i="1" smtClean="0">
                          <a:solidFill>
                            <a:srgbClr val="FFD966"/>
                          </a:solidFill>
                          <a:latin typeface="Cambria Math" panose="02040503050406030204" pitchFamily="18" charset="0"/>
                        </a:rPr>
                        <m:t>[</m:t>
                      </m:r>
                      <m:r>
                        <a:rPr lang="en-US" sz="1400" b="0" i="1" smtClean="0">
                          <a:solidFill>
                            <a:srgbClr val="FFD966"/>
                          </a:solidFill>
                          <a:latin typeface="Cambria Math" panose="02040503050406030204" pitchFamily="18" charset="0"/>
                        </a:rPr>
                        <m:t>𝑡</m:t>
                      </m:r>
                      <m:r>
                        <a:rPr lang="en-US" sz="1400" b="0" i="1" smtClean="0">
                          <a:solidFill>
                            <a:srgbClr val="FFD966"/>
                          </a:solidFill>
                          <a:latin typeface="Cambria Math" panose="02040503050406030204" pitchFamily="18" charset="0"/>
                        </a:rPr>
                        <m:t>]</m:t>
                      </m:r>
                    </m:oMath>
                  </m:oMathPara>
                </a14:m>
                <a:endParaRPr lang="en-US" dirty="0"/>
              </a:p>
            </p:txBody>
          </p:sp>
        </mc:Choice>
        <mc:Fallback xmlns="">
          <p:sp>
            <p:nvSpPr>
              <p:cNvPr id="166" name="TextBox 165">
                <a:extLst>
                  <a:ext uri="{FF2B5EF4-FFF2-40B4-BE49-F238E27FC236}">
                    <a16:creationId xmlns:a16="http://schemas.microsoft.com/office/drawing/2014/main" id="{F84CFAC1-686B-4B84-3499-16ACDD447C46}"/>
                  </a:ext>
                </a:extLst>
              </p:cNvPr>
              <p:cNvSpPr txBox="1">
                <a:spLocks noRot="1" noChangeAspect="1" noMove="1" noResize="1" noEditPoints="1" noAdjustHandles="1" noChangeArrowheads="1" noChangeShapeType="1" noTextEdit="1"/>
              </p:cNvSpPr>
              <p:nvPr/>
            </p:nvSpPr>
            <p:spPr>
              <a:xfrm>
                <a:off x="788509" y="4525256"/>
                <a:ext cx="422068" cy="307777"/>
              </a:xfrm>
              <a:prstGeom prst="rect">
                <a:avLst/>
              </a:prstGeom>
              <a:blipFill>
                <a:blip r:embed="rId23"/>
                <a:stretch>
                  <a:fillRect r="-30000" b="-9804"/>
                </a:stretch>
              </a:blipFill>
            </p:spPr>
            <p:txBody>
              <a:bodyPr/>
              <a:lstStyle/>
              <a:p>
                <a:r>
                  <a:rPr lang="en-US">
                    <a:noFill/>
                  </a:rPr>
                  <a:t> </a:t>
                </a:r>
              </a:p>
            </p:txBody>
          </p:sp>
        </mc:Fallback>
      </mc:AlternateContent>
      <p:cxnSp>
        <p:nvCxnSpPr>
          <p:cNvPr id="168" name="Ευθύγραμμο βέλος σύνδεσης 91">
            <a:extLst>
              <a:ext uri="{FF2B5EF4-FFF2-40B4-BE49-F238E27FC236}">
                <a16:creationId xmlns:a16="http://schemas.microsoft.com/office/drawing/2014/main" id="{281BD49F-41D2-610F-93FF-6E1872688609}"/>
              </a:ext>
            </a:extLst>
          </p:cNvPr>
          <p:cNvCxnSpPr>
            <a:cxnSpLocks/>
          </p:cNvCxnSpPr>
          <p:nvPr/>
        </p:nvCxnSpPr>
        <p:spPr>
          <a:xfrm>
            <a:off x="1332444" y="5418772"/>
            <a:ext cx="1157936" cy="0"/>
          </a:xfrm>
          <a:prstGeom prst="straightConnector1">
            <a:avLst/>
          </a:prstGeom>
          <a:ln w="222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Ευθύγραμμο βέλος σύνδεσης 92">
            <a:extLst>
              <a:ext uri="{FF2B5EF4-FFF2-40B4-BE49-F238E27FC236}">
                <a16:creationId xmlns:a16="http://schemas.microsoft.com/office/drawing/2014/main" id="{F439CBA0-8B79-52A2-7CE1-A87966DE5856}"/>
              </a:ext>
            </a:extLst>
          </p:cNvPr>
          <p:cNvCxnSpPr>
            <a:cxnSpLocks/>
          </p:cNvCxnSpPr>
          <p:nvPr/>
        </p:nvCxnSpPr>
        <p:spPr>
          <a:xfrm flipV="1">
            <a:off x="1332444" y="4602844"/>
            <a:ext cx="0" cy="815932"/>
          </a:xfrm>
          <a:prstGeom prst="straightConnector1">
            <a:avLst/>
          </a:prstGeom>
          <a:ln w="222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70" name="Εικόνα 100">
            <a:extLst>
              <a:ext uri="{FF2B5EF4-FFF2-40B4-BE49-F238E27FC236}">
                <a16:creationId xmlns:a16="http://schemas.microsoft.com/office/drawing/2014/main" id="{5D9C8FDE-5AAF-4BF9-633A-8E52B2AFC274}"/>
              </a:ext>
            </a:extLst>
          </p:cNvPr>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352925" y="4816118"/>
            <a:ext cx="1102817" cy="602654"/>
          </a:xfrm>
          <a:prstGeom prst="rect">
            <a:avLst/>
          </a:prstGeom>
        </p:spPr>
      </p:pic>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E1CBAFD6-60B1-2CCE-6C79-E22CC5805C8F}"/>
                  </a:ext>
                </a:extLst>
              </p:cNvPr>
              <p:cNvSpPr txBox="1"/>
              <p:nvPr/>
            </p:nvSpPr>
            <p:spPr>
              <a:xfrm>
                <a:off x="778412" y="3471524"/>
                <a:ext cx="2381285"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dirty="0">
                    <a:solidFill>
                      <a:schemeClr val="tx1"/>
                    </a:solidFill>
                  </a:rPr>
                  <a:t>S</a:t>
                </a:r>
                <a:r>
                  <a:rPr lang="en-US" sz="1800" dirty="0">
                    <a:solidFill>
                      <a:schemeClr val="tx1"/>
                    </a:solidFill>
                  </a:rPr>
                  <a:t>ignal</a:t>
                </a:r>
                <a:r>
                  <a:rPr lang="el-GR" sz="1800" dirty="0">
                    <a:solidFill>
                      <a:schemeClr val="tx1"/>
                    </a:solidFill>
                  </a:rPr>
                  <a:t>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𝑦</m:t>
                        </m:r>
                      </m:e>
                      <m:sub>
                        <m:r>
                          <a:rPr lang="en-US" sz="1800" b="0" i="1" smtClean="0">
                            <a:solidFill>
                              <a:schemeClr val="tx1"/>
                            </a:solidFill>
                            <a:latin typeface="Cambria Math" panose="02040503050406030204" pitchFamily="18" charset="0"/>
                          </a:rPr>
                          <m:t>𝑢</m:t>
                        </m:r>
                      </m:sub>
                    </m:sSub>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𝑡</m:t>
                    </m:r>
                    <m:r>
                      <a:rPr lang="en-US" sz="1800" b="0" i="1" smtClean="0">
                        <a:solidFill>
                          <a:schemeClr val="tx1"/>
                        </a:solidFill>
                        <a:latin typeface="Cambria Math" panose="02040503050406030204" pitchFamily="18" charset="0"/>
                      </a:rPr>
                      <m:t>]</m:t>
                    </m:r>
                  </m:oMath>
                </a14:m>
                <a:r>
                  <a:rPr lang="en-US" dirty="0">
                    <a:solidFill>
                      <a:schemeClr val="tx1"/>
                    </a:solidFill>
                  </a:rPr>
                  <a:t> </a:t>
                </a:r>
              </a:p>
              <a:p>
                <a:pPr algn="ctr"/>
                <a:r>
                  <a:rPr lang="en-US" dirty="0">
                    <a:solidFill>
                      <a:schemeClr val="tx1"/>
                    </a:solidFill>
                  </a:rPr>
                  <a:t>(Unknown State)</a:t>
                </a:r>
              </a:p>
            </p:txBody>
          </p:sp>
        </mc:Choice>
        <mc:Fallback xmlns="">
          <p:sp>
            <p:nvSpPr>
              <p:cNvPr id="171" name="TextBox 170">
                <a:extLst>
                  <a:ext uri="{FF2B5EF4-FFF2-40B4-BE49-F238E27FC236}">
                    <a16:creationId xmlns:a16="http://schemas.microsoft.com/office/drawing/2014/main" id="{E1CBAFD6-60B1-2CCE-6C79-E22CC5805C8F}"/>
                  </a:ext>
                </a:extLst>
              </p:cNvPr>
              <p:cNvSpPr txBox="1">
                <a:spLocks noRot="1" noChangeAspect="1" noMove="1" noResize="1" noEditPoints="1" noAdjustHandles="1" noChangeArrowheads="1" noChangeShapeType="1" noTextEdit="1"/>
              </p:cNvSpPr>
              <p:nvPr/>
            </p:nvSpPr>
            <p:spPr>
              <a:xfrm>
                <a:off x="778412" y="3471524"/>
                <a:ext cx="2381285" cy="646331"/>
              </a:xfrm>
              <a:prstGeom prst="rect">
                <a:avLst/>
              </a:prstGeom>
              <a:blipFill>
                <a:blip r:embed="rId25"/>
                <a:stretch>
                  <a:fillRect t="-3636"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EDD596A-4099-C58C-CD96-122803F3B4BB}"/>
                  </a:ext>
                </a:extLst>
              </p:cNvPr>
              <p:cNvSpPr txBox="1"/>
              <p:nvPr/>
            </p:nvSpPr>
            <p:spPr>
              <a:xfrm>
                <a:off x="2373858" y="5431243"/>
                <a:ext cx="21669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FFD966"/>
                          </a:solidFill>
                          <a:latin typeface="Cambria Math" panose="02040503050406030204" pitchFamily="18" charset="0"/>
                        </a:rPr>
                        <m:t>𝑡</m:t>
                      </m:r>
                    </m:oMath>
                  </m:oMathPara>
                </a14:m>
                <a:endParaRPr lang="en-US" sz="1400" dirty="0">
                  <a:solidFill>
                    <a:schemeClr val="accent1">
                      <a:lumMod val="60000"/>
                      <a:lumOff val="40000"/>
                    </a:schemeClr>
                  </a:solidFill>
                </a:endParaRPr>
              </a:p>
            </p:txBody>
          </p:sp>
        </mc:Choice>
        <mc:Fallback xmlns="">
          <p:sp>
            <p:nvSpPr>
              <p:cNvPr id="172" name="TextBox 171">
                <a:extLst>
                  <a:ext uri="{FF2B5EF4-FFF2-40B4-BE49-F238E27FC236}">
                    <a16:creationId xmlns:a16="http://schemas.microsoft.com/office/drawing/2014/main" id="{DEDD596A-4099-C58C-CD96-122803F3B4BB}"/>
                  </a:ext>
                </a:extLst>
              </p:cNvPr>
              <p:cNvSpPr txBox="1">
                <a:spLocks noRot="1" noChangeAspect="1" noMove="1" noResize="1" noEditPoints="1" noAdjustHandles="1" noChangeArrowheads="1" noChangeShapeType="1" noTextEdit="1"/>
              </p:cNvSpPr>
              <p:nvPr/>
            </p:nvSpPr>
            <p:spPr>
              <a:xfrm>
                <a:off x="2373858" y="5431243"/>
                <a:ext cx="216694" cy="307777"/>
              </a:xfrm>
              <a:prstGeom prst="rect">
                <a:avLst/>
              </a:prstGeom>
              <a:blipFill>
                <a:blip r:embed="rId26"/>
                <a:stretch>
                  <a:fillRect/>
                </a:stretch>
              </a:blipFill>
            </p:spPr>
            <p:txBody>
              <a:bodyPr/>
              <a:lstStyle/>
              <a:p>
                <a:r>
                  <a:rPr lang="en-US">
                    <a:noFill/>
                  </a:rPr>
                  <a:t> </a:t>
                </a:r>
              </a:p>
            </p:txBody>
          </p:sp>
        </mc:Fallback>
      </mc:AlternateContent>
      <p:cxnSp>
        <p:nvCxnSpPr>
          <p:cNvPr id="176" name="Connector: Elbow 175">
            <a:extLst>
              <a:ext uri="{FF2B5EF4-FFF2-40B4-BE49-F238E27FC236}">
                <a16:creationId xmlns:a16="http://schemas.microsoft.com/office/drawing/2014/main" id="{9B453603-F76E-E5C6-5A41-1A9B51F9E5E0}"/>
              </a:ext>
            </a:extLst>
          </p:cNvPr>
          <p:cNvCxnSpPr>
            <a:cxnSpLocks/>
            <a:endCxn id="119" idx="1"/>
          </p:cNvCxnSpPr>
          <p:nvPr/>
        </p:nvCxnSpPr>
        <p:spPr>
          <a:xfrm rot="5400000" flipH="1" flipV="1">
            <a:off x="9497161" y="1503989"/>
            <a:ext cx="212770" cy="1364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9523C2A7-963C-C6EC-39DD-FCD1E2D37A32}"/>
              </a:ext>
            </a:extLst>
          </p:cNvPr>
          <p:cNvSpPr txBox="1"/>
          <p:nvPr/>
        </p:nvSpPr>
        <p:spPr>
          <a:xfrm>
            <a:off x="5782712" y="2226265"/>
            <a:ext cx="481213" cy="369332"/>
          </a:xfrm>
          <a:prstGeom prst="rect">
            <a:avLst/>
          </a:prstGeom>
          <a:noFill/>
        </p:spPr>
        <p:txBody>
          <a:bodyPr wrap="square" rtlCol="0">
            <a:spAutoFit/>
          </a:bodyPr>
          <a:lstStyle/>
          <a:p>
            <a:r>
              <a:rPr lang="en-US" b="1" i="1" dirty="0"/>
              <a:t>(ii)</a:t>
            </a:r>
          </a:p>
        </p:txBody>
      </p:sp>
      <p:sp>
        <p:nvSpPr>
          <p:cNvPr id="181" name="TextBox 180">
            <a:extLst>
              <a:ext uri="{FF2B5EF4-FFF2-40B4-BE49-F238E27FC236}">
                <a16:creationId xmlns:a16="http://schemas.microsoft.com/office/drawing/2014/main" id="{D0F211FC-E98F-9981-0B9E-B87C0FCA4AA3}"/>
              </a:ext>
            </a:extLst>
          </p:cNvPr>
          <p:cNvSpPr txBox="1"/>
          <p:nvPr/>
        </p:nvSpPr>
        <p:spPr>
          <a:xfrm>
            <a:off x="5777559" y="1296000"/>
            <a:ext cx="418668" cy="369332"/>
          </a:xfrm>
          <a:prstGeom prst="rect">
            <a:avLst/>
          </a:prstGeom>
          <a:noFill/>
        </p:spPr>
        <p:txBody>
          <a:bodyPr wrap="square">
            <a:spAutoFit/>
          </a:bodyPr>
          <a:lstStyle/>
          <a:p>
            <a:r>
              <a:rPr lang="en-US" b="1" i="1" dirty="0"/>
              <a:t>(</a:t>
            </a:r>
            <a:r>
              <a:rPr lang="en-US" b="1" i="1" dirty="0" err="1"/>
              <a:t>i</a:t>
            </a:r>
            <a:r>
              <a:rPr lang="en-US" b="1" i="1" dirty="0"/>
              <a:t>)</a:t>
            </a: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A029C223-9C5F-C2C3-4DF8-30366A87404B}"/>
                  </a:ext>
                </a:extLst>
              </p:cNvPr>
              <p:cNvSpPr txBox="1"/>
              <p:nvPr/>
            </p:nvSpPr>
            <p:spPr>
              <a:xfrm>
                <a:off x="6784679" y="2156668"/>
                <a:ext cx="2578329" cy="523220"/>
              </a:xfrm>
              <a:prstGeom prst="rect">
                <a:avLst/>
              </a:prstGeom>
              <a:noFill/>
            </p:spPr>
            <p:txBody>
              <a:bodyPr wrap="square" rtlCol="0">
                <a:spAutoFit/>
              </a:bodyPr>
              <a:lstStyle/>
              <a:p>
                <a:pPr algn="ct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𝐻</m:t>
                        </m:r>
                      </m:e>
                      <m:sub>
                        <m:r>
                          <a:rPr lang="en-US" sz="1400" i="1">
                            <a:solidFill>
                              <a:schemeClr val="tx1"/>
                            </a:solidFill>
                            <a:latin typeface="Cambria Math" panose="02040503050406030204" pitchFamily="18" charset="0"/>
                          </a:rPr>
                          <m:t>𝑜</m:t>
                        </m:r>
                      </m:sub>
                    </m:sSub>
                  </m:oMath>
                </a14:m>
                <a:r>
                  <a:rPr lang="en-US" sz="1400" i="1" dirty="0">
                    <a:solidFill>
                      <a:schemeClr val="tx1"/>
                    </a:solidFill>
                    <a:latin typeface="Cambria Math" panose="02040503050406030204" pitchFamily="18" charset="0"/>
                  </a:rPr>
                  <a:t>: Healthy State</a:t>
                </a:r>
              </a:p>
              <a:p>
                <a:pPr algn="ct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𝐻</m:t>
                        </m:r>
                      </m:e>
                      <m:sub>
                        <m:r>
                          <a:rPr lang="en-US" sz="1400" i="1">
                            <a:solidFill>
                              <a:schemeClr val="tx1"/>
                            </a:solidFill>
                            <a:latin typeface="Cambria Math" panose="02040503050406030204" pitchFamily="18" charset="0"/>
                          </a:rPr>
                          <m:t>1</m:t>
                        </m:r>
                      </m:sub>
                    </m:sSub>
                  </m:oMath>
                </a14:m>
                <a:r>
                  <a:rPr lang="en-US" sz="1400" i="1" dirty="0">
                    <a:solidFill>
                      <a:schemeClr val="tx1"/>
                    </a:solidFill>
                    <a:latin typeface="Cambria Math" panose="02040503050406030204" pitchFamily="18" charset="0"/>
                  </a:rPr>
                  <a:t>: Degraded State</a:t>
                </a:r>
              </a:p>
            </p:txBody>
          </p:sp>
        </mc:Choice>
        <mc:Fallback xmlns="">
          <p:sp>
            <p:nvSpPr>
              <p:cNvPr id="182" name="TextBox 181">
                <a:extLst>
                  <a:ext uri="{FF2B5EF4-FFF2-40B4-BE49-F238E27FC236}">
                    <a16:creationId xmlns:a16="http://schemas.microsoft.com/office/drawing/2014/main" id="{A029C223-9C5F-C2C3-4DF8-30366A87404B}"/>
                  </a:ext>
                </a:extLst>
              </p:cNvPr>
              <p:cNvSpPr txBox="1">
                <a:spLocks noRot="1" noChangeAspect="1" noMove="1" noResize="1" noEditPoints="1" noAdjustHandles="1" noChangeArrowheads="1" noChangeShapeType="1" noTextEdit="1"/>
              </p:cNvSpPr>
              <p:nvPr/>
            </p:nvSpPr>
            <p:spPr>
              <a:xfrm>
                <a:off x="6784679" y="2156668"/>
                <a:ext cx="2578329" cy="523220"/>
              </a:xfrm>
              <a:prstGeom prst="rect">
                <a:avLst/>
              </a:prstGeom>
              <a:blipFill>
                <a:blip r:embed="rId27"/>
                <a:stretch>
                  <a:fillRect t="-3488" b="-9302"/>
                </a:stretch>
              </a:blipFill>
            </p:spPr>
            <p:txBody>
              <a:bodyPr/>
              <a:lstStyle/>
              <a:p>
                <a:r>
                  <a:rPr lang="en-US">
                    <a:noFill/>
                  </a:rPr>
                  <a:t> </a:t>
                </a:r>
              </a:p>
            </p:txBody>
          </p:sp>
        </mc:Fallback>
      </mc:AlternateContent>
      <p:sp>
        <p:nvSpPr>
          <p:cNvPr id="183" name="TextBox 182">
            <a:extLst>
              <a:ext uri="{FF2B5EF4-FFF2-40B4-BE49-F238E27FC236}">
                <a16:creationId xmlns:a16="http://schemas.microsoft.com/office/drawing/2014/main" id="{2C8D6664-F804-EC13-7E5A-7B9B244654AE}"/>
              </a:ext>
            </a:extLst>
          </p:cNvPr>
          <p:cNvSpPr txBox="1"/>
          <p:nvPr/>
        </p:nvSpPr>
        <p:spPr>
          <a:xfrm>
            <a:off x="6161770" y="2183170"/>
            <a:ext cx="1148711" cy="523220"/>
          </a:xfrm>
          <a:prstGeom prst="rect">
            <a:avLst/>
          </a:prstGeom>
          <a:noFill/>
        </p:spPr>
        <p:txBody>
          <a:bodyPr wrap="square" rtlCol="0">
            <a:spAutoFit/>
          </a:bodyPr>
          <a:lstStyle/>
          <a:p>
            <a:pPr algn="ctr"/>
            <a:r>
              <a:rPr lang="en-US" sz="1400" b="1" i="1" dirty="0">
                <a:solidFill>
                  <a:schemeClr val="accent4"/>
                </a:solidFill>
                <a:latin typeface="Cambria Math" panose="02040503050406030204" pitchFamily="18" charset="0"/>
              </a:rPr>
              <a:t>Hypothesis Test </a:t>
            </a:r>
          </a:p>
        </p:txBody>
      </p:sp>
      <p:sp>
        <p:nvSpPr>
          <p:cNvPr id="184" name="Right Brace 183">
            <a:extLst>
              <a:ext uri="{FF2B5EF4-FFF2-40B4-BE49-F238E27FC236}">
                <a16:creationId xmlns:a16="http://schemas.microsoft.com/office/drawing/2014/main" id="{61F30405-7238-772E-F481-F3E67017D2FA}"/>
              </a:ext>
            </a:extLst>
          </p:cNvPr>
          <p:cNvSpPr/>
          <p:nvPr/>
        </p:nvSpPr>
        <p:spPr>
          <a:xfrm flipH="1">
            <a:off x="7142897" y="2187926"/>
            <a:ext cx="244142" cy="4999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Arrow: Right 184">
            <a:extLst>
              <a:ext uri="{FF2B5EF4-FFF2-40B4-BE49-F238E27FC236}">
                <a16:creationId xmlns:a16="http://schemas.microsoft.com/office/drawing/2014/main" id="{2D5AA80C-5BE4-34C3-5325-081795456536}"/>
              </a:ext>
            </a:extLst>
          </p:cNvPr>
          <p:cNvSpPr/>
          <p:nvPr/>
        </p:nvSpPr>
        <p:spPr>
          <a:xfrm>
            <a:off x="8784029" y="2341462"/>
            <a:ext cx="537092" cy="1184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a:extLst>
              <a:ext uri="{FF2B5EF4-FFF2-40B4-BE49-F238E27FC236}">
                <a16:creationId xmlns:a16="http://schemas.microsoft.com/office/drawing/2014/main" id="{3B8DDD90-84C4-F46A-C1F2-61346D61E979}"/>
              </a:ext>
            </a:extLst>
          </p:cNvPr>
          <p:cNvSpPr txBox="1"/>
          <p:nvPr/>
        </p:nvSpPr>
        <p:spPr>
          <a:xfrm>
            <a:off x="9341449" y="2177666"/>
            <a:ext cx="1940981" cy="523220"/>
          </a:xfrm>
          <a:prstGeom prst="rect">
            <a:avLst/>
          </a:prstGeom>
          <a:noFill/>
        </p:spPr>
        <p:txBody>
          <a:bodyPr wrap="square">
            <a:spAutoFit/>
          </a:bodyPr>
          <a:lstStyle/>
          <a:p>
            <a:pPr algn="ctr"/>
            <a:r>
              <a:rPr lang="en-US" sz="1400" b="1" i="1" dirty="0">
                <a:solidFill>
                  <a:schemeClr val="accent4"/>
                </a:solidFill>
                <a:latin typeface="Cambria Math" panose="02040503050406030204" pitchFamily="18" charset="0"/>
              </a:rPr>
              <a:t>Degradation Threshold Determination</a:t>
            </a:r>
          </a:p>
        </p:txBody>
      </p:sp>
      <p:sp>
        <p:nvSpPr>
          <p:cNvPr id="188" name="TextBox 187">
            <a:extLst>
              <a:ext uri="{FF2B5EF4-FFF2-40B4-BE49-F238E27FC236}">
                <a16:creationId xmlns:a16="http://schemas.microsoft.com/office/drawing/2014/main" id="{FAB5E58C-4D26-E0A6-D99E-EB23223FA51B}"/>
              </a:ext>
            </a:extLst>
          </p:cNvPr>
          <p:cNvSpPr txBox="1"/>
          <p:nvPr/>
        </p:nvSpPr>
        <p:spPr>
          <a:xfrm>
            <a:off x="3609149" y="5637307"/>
            <a:ext cx="1354024" cy="412538"/>
          </a:xfrm>
          <a:prstGeom prst="rect">
            <a:avLst/>
          </a:prstGeom>
          <a:noFill/>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1050" b="1" dirty="0">
                <a:solidFill>
                  <a:schemeClr val="tx1">
                    <a:lumMod val="75000"/>
                  </a:schemeClr>
                </a:solidFill>
                <a:effectLst>
                  <a:outerShdw blurRad="38100" dist="38100" dir="2700000" algn="tl">
                    <a:srgbClr val="000000">
                      <a:alpha val="43137"/>
                    </a:srgbClr>
                  </a:outerShdw>
                </a:effectLst>
              </a:rPr>
              <a:t>Pre-Determined Threshold</a:t>
            </a:r>
            <a:endParaRPr lang="en-US" sz="1200" dirty="0">
              <a:solidFill>
                <a:schemeClr val="tx1">
                  <a:lumMod val="75000"/>
                </a:schemeClr>
              </a:solidFill>
            </a:endParaRPr>
          </a:p>
        </p:txBody>
      </p:sp>
      <p:cxnSp>
        <p:nvCxnSpPr>
          <p:cNvPr id="190" name="Connector: Elbow 189">
            <a:extLst>
              <a:ext uri="{FF2B5EF4-FFF2-40B4-BE49-F238E27FC236}">
                <a16:creationId xmlns:a16="http://schemas.microsoft.com/office/drawing/2014/main" id="{CF715BF0-2112-4F10-7E13-199F25BAC62C}"/>
              </a:ext>
            </a:extLst>
          </p:cNvPr>
          <p:cNvCxnSpPr>
            <a:cxnSpLocks/>
            <a:stCxn id="85" idx="3"/>
            <a:endCxn id="86" idx="1"/>
          </p:cNvCxnSpPr>
          <p:nvPr/>
        </p:nvCxnSpPr>
        <p:spPr>
          <a:xfrm flipV="1">
            <a:off x="5047249" y="4568407"/>
            <a:ext cx="514163" cy="3181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0EBF2362-EABE-C2C5-4238-7C6AB1970A58}"/>
              </a:ext>
            </a:extLst>
          </p:cNvPr>
          <p:cNvCxnSpPr>
            <a:stCxn id="85" idx="3"/>
            <a:endCxn id="87" idx="1"/>
          </p:cNvCxnSpPr>
          <p:nvPr/>
        </p:nvCxnSpPr>
        <p:spPr>
          <a:xfrm>
            <a:off x="5047249" y="4886561"/>
            <a:ext cx="519236" cy="4558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C9451F3B-857F-B60C-13A4-8674488FB97F}"/>
              </a:ext>
            </a:extLst>
          </p:cNvPr>
          <p:cNvCxnSpPr>
            <a:stCxn id="188" idx="0"/>
            <a:endCxn id="85" idx="2"/>
          </p:cNvCxnSpPr>
          <p:nvPr/>
        </p:nvCxnSpPr>
        <p:spPr>
          <a:xfrm flipV="1">
            <a:off x="4286161" y="5040449"/>
            <a:ext cx="0" cy="59685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4464EBE2-E9F6-306D-FE1C-D9A08039EF7F}"/>
              </a:ext>
            </a:extLst>
          </p:cNvPr>
          <p:cNvSpPr txBox="1"/>
          <p:nvPr/>
        </p:nvSpPr>
        <p:spPr>
          <a:xfrm>
            <a:off x="8954510" y="5019226"/>
            <a:ext cx="2622376" cy="646331"/>
          </a:xfrm>
          <a:prstGeom prst="rect">
            <a:avLst/>
          </a:prstGeom>
          <a:solidFill>
            <a:schemeClr val="accent1">
              <a:lumMod val="75000"/>
            </a:schemeClr>
          </a:solidFill>
          <a:ln>
            <a:solidFill>
              <a:schemeClr val="accent4"/>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b="1" dirty="0">
                <a:solidFill>
                  <a:schemeClr val="tx1"/>
                </a:solidFill>
              </a:rPr>
              <a:t>Estimation of the Remaining Useful Life</a:t>
            </a:r>
          </a:p>
        </p:txBody>
      </p:sp>
      <p:cxnSp>
        <p:nvCxnSpPr>
          <p:cNvPr id="201" name="Straight Arrow Connector 200">
            <a:extLst>
              <a:ext uri="{FF2B5EF4-FFF2-40B4-BE49-F238E27FC236}">
                <a16:creationId xmlns:a16="http://schemas.microsoft.com/office/drawing/2014/main" id="{4C19748B-0185-22A1-ABEF-D5C8590C6E46}"/>
              </a:ext>
            </a:extLst>
          </p:cNvPr>
          <p:cNvCxnSpPr>
            <a:cxnSpLocks/>
            <a:stCxn id="87" idx="3"/>
            <a:endCxn id="7" idx="1"/>
          </p:cNvCxnSpPr>
          <p:nvPr/>
        </p:nvCxnSpPr>
        <p:spPr>
          <a:xfrm>
            <a:off x="6953505" y="5342393"/>
            <a:ext cx="331124" cy="65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78DF351-5670-4FFB-63E2-288BBC786C77}"/>
                  </a:ext>
                </a:extLst>
              </p:cNvPr>
              <p:cNvSpPr txBox="1"/>
              <p:nvPr/>
            </p:nvSpPr>
            <p:spPr>
              <a:xfrm>
                <a:off x="7197162" y="4357560"/>
                <a:ext cx="1354024" cy="415498"/>
              </a:xfrm>
              <a:prstGeom prst="rect">
                <a:avLst/>
              </a:prstGeom>
              <a:noFill/>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1050" b="1" dirty="0">
                    <a:solidFill>
                      <a:schemeClr val="bg2">
                        <a:lumMod val="20000"/>
                        <a:lumOff val="80000"/>
                      </a:schemeClr>
                    </a:solidFill>
                  </a:rPr>
                  <a:t>Next</a:t>
                </a:r>
                <a:r>
                  <a:rPr lang="en-US" sz="1050" dirty="0">
                    <a:solidFill>
                      <a:schemeClr val="bg2">
                        <a:lumMod val="20000"/>
                        <a:lumOff val="80000"/>
                      </a:schemeClr>
                    </a:solidFill>
                  </a:rPr>
                  <a:t> </a:t>
                </a:r>
                <a14:m>
                  <m:oMath xmlns:m="http://schemas.openxmlformats.org/officeDocument/2006/math">
                    <m:sSub>
                      <m:sSubPr>
                        <m:ctrlPr>
                          <a:rPr lang="en-US" sz="1050" i="1" smtClean="0">
                            <a:solidFill>
                              <a:schemeClr val="bg2">
                                <a:lumMod val="20000"/>
                                <a:lumOff val="80000"/>
                              </a:schemeClr>
                            </a:solidFill>
                            <a:latin typeface="Cambria Math" panose="02040503050406030204" pitchFamily="18" charset="0"/>
                          </a:rPr>
                        </m:ctrlPr>
                      </m:sSubPr>
                      <m:e>
                        <m:r>
                          <a:rPr lang="en-US" sz="1050" b="0" i="1" smtClean="0">
                            <a:solidFill>
                              <a:schemeClr val="bg2">
                                <a:lumMod val="20000"/>
                                <a:lumOff val="80000"/>
                              </a:schemeClr>
                            </a:solidFill>
                            <a:latin typeface="Cambria Math" panose="02040503050406030204" pitchFamily="18" charset="0"/>
                          </a:rPr>
                          <m:t>𝑦</m:t>
                        </m:r>
                      </m:e>
                      <m:sub>
                        <m:r>
                          <a:rPr lang="en-US" sz="1050" b="0" i="1" smtClean="0">
                            <a:solidFill>
                              <a:schemeClr val="bg2">
                                <a:lumMod val="20000"/>
                                <a:lumOff val="80000"/>
                              </a:schemeClr>
                            </a:solidFill>
                            <a:latin typeface="Cambria Math" panose="02040503050406030204" pitchFamily="18" charset="0"/>
                          </a:rPr>
                          <m:t>𝑢</m:t>
                        </m:r>
                      </m:sub>
                    </m:sSub>
                    <m:r>
                      <a:rPr lang="en-US" sz="1050" b="0" i="1" smtClean="0">
                        <a:solidFill>
                          <a:schemeClr val="bg2">
                            <a:lumMod val="20000"/>
                            <a:lumOff val="80000"/>
                          </a:schemeClr>
                        </a:solidFill>
                        <a:latin typeface="Cambria Math" panose="02040503050406030204" pitchFamily="18" charset="0"/>
                      </a:rPr>
                      <m:t>[</m:t>
                    </m:r>
                    <m:r>
                      <a:rPr lang="en-US" sz="1050" b="0" i="1" smtClean="0">
                        <a:solidFill>
                          <a:schemeClr val="bg2">
                            <a:lumMod val="20000"/>
                            <a:lumOff val="80000"/>
                          </a:schemeClr>
                        </a:solidFill>
                        <a:latin typeface="Cambria Math" panose="02040503050406030204" pitchFamily="18" charset="0"/>
                      </a:rPr>
                      <m:t>𝑡</m:t>
                    </m:r>
                    <m:r>
                      <a:rPr lang="en-US" sz="1050" b="0" i="1" smtClean="0">
                        <a:solidFill>
                          <a:schemeClr val="bg2">
                            <a:lumMod val="20000"/>
                            <a:lumOff val="80000"/>
                          </a:schemeClr>
                        </a:solidFill>
                        <a:latin typeface="Cambria Math" panose="02040503050406030204" pitchFamily="18" charset="0"/>
                      </a:rPr>
                      <m:t>]</m:t>
                    </m:r>
                  </m:oMath>
                </a14:m>
                <a:r>
                  <a:rPr lang="en-US" sz="1050" b="1" dirty="0">
                    <a:solidFill>
                      <a:schemeClr val="tx1">
                        <a:lumMod val="75000"/>
                      </a:schemeClr>
                    </a:solidFill>
                    <a:effectLst>
                      <a:outerShdw blurRad="38100" dist="38100" dir="2700000" algn="tl">
                        <a:srgbClr val="000000">
                          <a:alpha val="43137"/>
                        </a:srgbClr>
                      </a:outerShdw>
                    </a:effectLst>
                  </a:rPr>
                  <a:t> is selected</a:t>
                </a:r>
                <a:endParaRPr lang="en-US" sz="1200" dirty="0">
                  <a:solidFill>
                    <a:schemeClr val="tx1">
                      <a:lumMod val="75000"/>
                    </a:schemeClr>
                  </a:solidFill>
                </a:endParaRPr>
              </a:p>
            </p:txBody>
          </p:sp>
        </mc:Choice>
        <mc:Fallback xmlns="">
          <p:sp>
            <p:nvSpPr>
              <p:cNvPr id="202" name="TextBox 201">
                <a:extLst>
                  <a:ext uri="{FF2B5EF4-FFF2-40B4-BE49-F238E27FC236}">
                    <a16:creationId xmlns:a16="http://schemas.microsoft.com/office/drawing/2014/main" id="{378DF351-5670-4FFB-63E2-288BBC786C77}"/>
                  </a:ext>
                </a:extLst>
              </p:cNvPr>
              <p:cNvSpPr txBox="1">
                <a:spLocks noRot="1" noChangeAspect="1" noMove="1" noResize="1" noEditPoints="1" noAdjustHandles="1" noChangeArrowheads="1" noChangeShapeType="1" noTextEdit="1"/>
              </p:cNvSpPr>
              <p:nvPr/>
            </p:nvSpPr>
            <p:spPr>
              <a:xfrm>
                <a:off x="7197162" y="4357560"/>
                <a:ext cx="1354024" cy="415498"/>
              </a:xfrm>
              <a:prstGeom prst="rect">
                <a:avLst/>
              </a:prstGeom>
              <a:blipFill>
                <a:blip r:embed="rId28"/>
                <a:stretch>
                  <a:fillRect b="-9859"/>
                </a:stretch>
              </a:blipFill>
            </p:spPr>
            <p:txBody>
              <a:bodyPr/>
              <a:lstStyle/>
              <a:p>
                <a:r>
                  <a:rPr lang="en-US">
                    <a:noFill/>
                  </a:rPr>
                  <a:t> </a:t>
                </a:r>
              </a:p>
            </p:txBody>
          </p:sp>
        </mc:Fallback>
      </mc:AlternateContent>
      <p:cxnSp>
        <p:nvCxnSpPr>
          <p:cNvPr id="204" name="Straight Arrow Connector 203">
            <a:extLst>
              <a:ext uri="{FF2B5EF4-FFF2-40B4-BE49-F238E27FC236}">
                <a16:creationId xmlns:a16="http://schemas.microsoft.com/office/drawing/2014/main" id="{A95CDF88-5866-55CA-B1FC-C3A6A2126E8F}"/>
              </a:ext>
            </a:extLst>
          </p:cNvPr>
          <p:cNvCxnSpPr>
            <a:stCxn id="86" idx="3"/>
            <a:endCxn id="202" idx="1"/>
          </p:cNvCxnSpPr>
          <p:nvPr/>
        </p:nvCxnSpPr>
        <p:spPr>
          <a:xfrm flipV="1">
            <a:off x="6948428" y="4565309"/>
            <a:ext cx="248734" cy="3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8" name="Arrow: Right 207">
            <a:extLst>
              <a:ext uri="{FF2B5EF4-FFF2-40B4-BE49-F238E27FC236}">
                <a16:creationId xmlns:a16="http://schemas.microsoft.com/office/drawing/2014/main" id="{02C834C3-4335-CD46-BE48-58B3FA90337D}"/>
              </a:ext>
            </a:extLst>
          </p:cNvPr>
          <p:cNvSpPr/>
          <p:nvPr/>
        </p:nvSpPr>
        <p:spPr>
          <a:xfrm>
            <a:off x="2688030" y="4694775"/>
            <a:ext cx="690028" cy="598448"/>
          </a:xfrm>
          <a:prstGeom prst="rightArrow">
            <a:avLst>
              <a:gd name="adj1" fmla="val 43634"/>
              <a:gd name="adj2" fmla="val 5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10" name="Right Brace 209">
            <a:extLst>
              <a:ext uri="{FF2B5EF4-FFF2-40B4-BE49-F238E27FC236}">
                <a16:creationId xmlns:a16="http://schemas.microsoft.com/office/drawing/2014/main" id="{3AD2033C-987B-7257-6B81-1C21F7E82352}"/>
              </a:ext>
            </a:extLst>
          </p:cNvPr>
          <p:cNvSpPr/>
          <p:nvPr/>
        </p:nvSpPr>
        <p:spPr>
          <a:xfrm rot="16200000">
            <a:off x="1875608" y="3815448"/>
            <a:ext cx="71609" cy="1319308"/>
          </a:xfrm>
          <a:prstGeom prst="rightBrace">
            <a:avLst>
              <a:gd name="adj1" fmla="val 9753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0C906E67-CC29-FBBA-E0B0-25C5523F5D41}"/>
              </a:ext>
            </a:extLst>
          </p:cNvPr>
          <p:cNvSpPr txBox="1"/>
          <p:nvPr/>
        </p:nvSpPr>
        <p:spPr>
          <a:xfrm>
            <a:off x="5480693" y="4218229"/>
            <a:ext cx="1527009" cy="1502796"/>
          </a:xfrm>
          <a:prstGeom prst="rect">
            <a:avLst/>
          </a:prstGeom>
          <a:noFill/>
          <a:ln>
            <a:solidFill>
              <a:schemeClr val="accent4"/>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endParaRPr lang="en-US" b="1" dirty="0">
              <a:solidFill>
                <a:schemeClr val="tx1"/>
              </a:solidFill>
            </a:endParaRPr>
          </a:p>
        </p:txBody>
      </p:sp>
      <p:sp>
        <p:nvSpPr>
          <p:cNvPr id="3" name="TextBox 2">
            <a:extLst>
              <a:ext uri="{FF2B5EF4-FFF2-40B4-BE49-F238E27FC236}">
                <a16:creationId xmlns:a16="http://schemas.microsoft.com/office/drawing/2014/main" id="{77831DC8-1D31-1A04-1A40-C3DD74241870}"/>
              </a:ext>
            </a:extLst>
          </p:cNvPr>
          <p:cNvSpPr txBox="1"/>
          <p:nvPr/>
        </p:nvSpPr>
        <p:spPr>
          <a:xfrm>
            <a:off x="8876654" y="3640567"/>
            <a:ext cx="1016391" cy="369332"/>
          </a:xfrm>
          <a:prstGeom prst="rect">
            <a:avLst/>
          </a:prstGeom>
          <a:noFill/>
          <a:ln>
            <a:solidFill>
              <a:schemeClr val="accent4"/>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GOALS</a:t>
            </a:r>
            <a:endParaRPr lang="en-US" b="1" dirty="0">
              <a:solidFill>
                <a:schemeClr val="tx1"/>
              </a:solidFill>
            </a:endParaRPr>
          </a:p>
        </p:txBody>
      </p:sp>
      <p:sp>
        <p:nvSpPr>
          <p:cNvPr id="4" name="TextBox 3">
            <a:extLst>
              <a:ext uri="{FF2B5EF4-FFF2-40B4-BE49-F238E27FC236}">
                <a16:creationId xmlns:a16="http://schemas.microsoft.com/office/drawing/2014/main" id="{CE908BCC-D0EB-2D17-39C5-0C1313C49B4D}"/>
              </a:ext>
            </a:extLst>
          </p:cNvPr>
          <p:cNvSpPr txBox="1"/>
          <p:nvPr/>
        </p:nvSpPr>
        <p:spPr>
          <a:xfrm>
            <a:off x="5800284" y="5666968"/>
            <a:ext cx="964832" cy="584775"/>
          </a:xfrm>
          <a:prstGeom prst="rect">
            <a:avLst/>
          </a:prstGeom>
          <a:noFill/>
        </p:spPr>
        <p:txBody>
          <a:bodyPr wrap="square" rtlCol="0">
            <a:spAutoFit/>
          </a:bodyPr>
          <a:lstStyle/>
          <a:p>
            <a:pPr algn="ctr"/>
            <a:r>
              <a:rPr lang="el-GR"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a:t>
            </a:r>
            <a:endParaRPr lang="en-US" sz="3200" b="1" dirty="0"/>
          </a:p>
        </p:txBody>
      </p:sp>
      <p:sp>
        <p:nvSpPr>
          <p:cNvPr id="6" name="TextBox 5">
            <a:extLst>
              <a:ext uri="{FF2B5EF4-FFF2-40B4-BE49-F238E27FC236}">
                <a16:creationId xmlns:a16="http://schemas.microsoft.com/office/drawing/2014/main" id="{7F7D168C-06CE-223C-A0CE-E0A180C5FCED}"/>
              </a:ext>
            </a:extLst>
          </p:cNvPr>
          <p:cNvSpPr txBox="1"/>
          <p:nvPr/>
        </p:nvSpPr>
        <p:spPr>
          <a:xfrm>
            <a:off x="9805732" y="4232868"/>
            <a:ext cx="964832" cy="584775"/>
          </a:xfrm>
          <a:prstGeom prst="rect">
            <a:avLst/>
          </a:prstGeom>
          <a:noFill/>
        </p:spPr>
        <p:txBody>
          <a:bodyPr wrap="square" rtlCol="0">
            <a:spAutoFit/>
          </a:bodyPr>
          <a:lstStyle/>
          <a:p>
            <a:pPr algn="ctr"/>
            <a:r>
              <a:rPr lang="el-GR"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a:t>
            </a:r>
            <a:endParaRPr lang="en-US" sz="3200"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1C0DB6-13CD-40F6-5703-84CE1702C54B}"/>
                  </a:ext>
                </a:extLst>
              </p:cNvPr>
              <p:cNvSpPr txBox="1"/>
              <p:nvPr/>
            </p:nvSpPr>
            <p:spPr>
              <a:xfrm>
                <a:off x="7284629" y="5216088"/>
                <a:ext cx="1354024" cy="253916"/>
              </a:xfrm>
              <a:prstGeom prst="rect">
                <a:avLst/>
              </a:prstGeom>
              <a:noFill/>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1050" b="1" dirty="0">
                    <a:solidFill>
                      <a:schemeClr val="tx1">
                        <a:lumMod val="75000"/>
                      </a:schemeClr>
                    </a:solidFill>
                    <a:effectLst>
                      <a:outerShdw blurRad="38100" dist="38100" dir="2700000" algn="tl">
                        <a:srgbClr val="000000">
                          <a:alpha val="43137"/>
                        </a:srgbClr>
                      </a:outerShdw>
                    </a:effectLst>
                  </a:rPr>
                  <a:t>Remaining </a:t>
                </a:r>
                <a14:m>
                  <m:oMath xmlns:m="http://schemas.openxmlformats.org/officeDocument/2006/math">
                    <m:sSub>
                      <m:sSubPr>
                        <m:ctrlPr>
                          <a:rPr lang="en-US" sz="1050" i="1" smtClean="0">
                            <a:solidFill>
                              <a:schemeClr val="bg2">
                                <a:lumMod val="20000"/>
                                <a:lumOff val="80000"/>
                              </a:schemeClr>
                            </a:solidFill>
                            <a:latin typeface="Cambria Math" panose="02040503050406030204" pitchFamily="18" charset="0"/>
                          </a:rPr>
                        </m:ctrlPr>
                      </m:sSubPr>
                      <m:e>
                        <m:r>
                          <a:rPr lang="en-US" sz="1050" b="0" i="1" smtClean="0">
                            <a:solidFill>
                              <a:schemeClr val="bg2">
                                <a:lumMod val="20000"/>
                                <a:lumOff val="80000"/>
                              </a:schemeClr>
                            </a:solidFill>
                            <a:latin typeface="Cambria Math" panose="02040503050406030204" pitchFamily="18" charset="0"/>
                          </a:rPr>
                          <m:t>𝑦</m:t>
                        </m:r>
                      </m:e>
                      <m:sub>
                        <m:r>
                          <a:rPr lang="en-US" sz="1050" b="0" i="1" smtClean="0">
                            <a:solidFill>
                              <a:schemeClr val="bg2">
                                <a:lumMod val="20000"/>
                                <a:lumOff val="80000"/>
                              </a:schemeClr>
                            </a:solidFill>
                            <a:latin typeface="Cambria Math" panose="02040503050406030204" pitchFamily="18" charset="0"/>
                          </a:rPr>
                          <m:t>𝑢</m:t>
                        </m:r>
                      </m:sub>
                    </m:sSub>
                    <m:r>
                      <a:rPr lang="en-US" sz="1050" b="0" i="1" smtClean="0">
                        <a:solidFill>
                          <a:schemeClr val="bg2">
                            <a:lumMod val="20000"/>
                            <a:lumOff val="80000"/>
                          </a:schemeClr>
                        </a:solidFill>
                        <a:latin typeface="Cambria Math" panose="02040503050406030204" pitchFamily="18" charset="0"/>
                      </a:rPr>
                      <m:t>[</m:t>
                    </m:r>
                    <m:r>
                      <a:rPr lang="en-US" sz="1050" b="0" i="1" smtClean="0">
                        <a:solidFill>
                          <a:schemeClr val="bg2">
                            <a:lumMod val="20000"/>
                            <a:lumOff val="80000"/>
                          </a:schemeClr>
                        </a:solidFill>
                        <a:latin typeface="Cambria Math" panose="02040503050406030204" pitchFamily="18" charset="0"/>
                      </a:rPr>
                      <m:t>𝑡</m:t>
                    </m:r>
                    <m:r>
                      <a:rPr lang="en-US" sz="1050" b="0" i="1" smtClean="0">
                        <a:solidFill>
                          <a:schemeClr val="bg2">
                            <a:lumMod val="20000"/>
                            <a:lumOff val="80000"/>
                          </a:schemeClr>
                        </a:solidFill>
                        <a:latin typeface="Cambria Math" panose="02040503050406030204" pitchFamily="18" charset="0"/>
                      </a:rPr>
                      <m:t>]</m:t>
                    </m:r>
                  </m:oMath>
                </a14:m>
                <a:r>
                  <a:rPr lang="en-US" sz="1050" b="1" dirty="0">
                    <a:solidFill>
                      <a:schemeClr val="tx1">
                        <a:lumMod val="75000"/>
                      </a:schemeClr>
                    </a:solidFill>
                    <a:effectLst>
                      <a:outerShdw blurRad="38100" dist="38100" dir="2700000" algn="tl">
                        <a:srgbClr val="000000">
                          <a:alpha val="43137"/>
                        </a:srgbClr>
                      </a:outerShdw>
                    </a:effectLst>
                  </a:rPr>
                  <a:t> </a:t>
                </a:r>
                <a:endParaRPr lang="en-US" sz="1200" dirty="0">
                  <a:solidFill>
                    <a:schemeClr val="tx1">
                      <a:lumMod val="75000"/>
                    </a:schemeClr>
                  </a:solidFill>
                </a:endParaRPr>
              </a:p>
            </p:txBody>
          </p:sp>
        </mc:Choice>
        <mc:Fallback xmlns="">
          <p:sp>
            <p:nvSpPr>
              <p:cNvPr id="7" name="TextBox 6">
                <a:extLst>
                  <a:ext uri="{FF2B5EF4-FFF2-40B4-BE49-F238E27FC236}">
                    <a16:creationId xmlns:a16="http://schemas.microsoft.com/office/drawing/2014/main" id="{B51C0DB6-13CD-40F6-5703-84CE1702C54B}"/>
                  </a:ext>
                </a:extLst>
              </p:cNvPr>
              <p:cNvSpPr txBox="1">
                <a:spLocks noRot="1" noChangeAspect="1" noMove="1" noResize="1" noEditPoints="1" noAdjustHandles="1" noChangeArrowheads="1" noChangeShapeType="1" noTextEdit="1"/>
              </p:cNvSpPr>
              <p:nvPr/>
            </p:nvSpPr>
            <p:spPr>
              <a:xfrm>
                <a:off x="7284629" y="5216088"/>
                <a:ext cx="1354024" cy="253916"/>
              </a:xfrm>
              <a:prstGeom prst="rect">
                <a:avLst/>
              </a:prstGeom>
              <a:blipFill>
                <a:blip r:embed="rId29"/>
                <a:stretch>
                  <a:fillRect b="-15909"/>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7B4EE4B-08D9-21BD-3FFD-61AFE0F51F77}"/>
              </a:ext>
            </a:extLst>
          </p:cNvPr>
          <p:cNvCxnSpPr>
            <a:cxnSpLocks/>
            <a:stCxn id="7" idx="3"/>
            <a:endCxn id="199" idx="1"/>
          </p:cNvCxnSpPr>
          <p:nvPr/>
        </p:nvCxnSpPr>
        <p:spPr>
          <a:xfrm flipV="1">
            <a:off x="8638653" y="5342392"/>
            <a:ext cx="315857" cy="6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0BE05C-C52C-C3EB-3BF4-78017F0F8ED9}"/>
              </a:ext>
            </a:extLst>
          </p:cNvPr>
          <p:cNvSpPr txBox="1"/>
          <p:nvPr/>
        </p:nvSpPr>
        <p:spPr>
          <a:xfrm>
            <a:off x="1453081" y="750621"/>
            <a:ext cx="98367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i="1" dirty="0">
                <a:solidFill>
                  <a:schemeClr val="tx1"/>
                </a:solidFill>
              </a:rPr>
              <a:t>OC 1</a:t>
            </a:r>
            <a:endParaRPr lang="en-US" dirty="0">
              <a:solidFill>
                <a:schemeClr val="tx1"/>
              </a:solidFill>
            </a:endParaRPr>
          </a:p>
        </p:txBody>
      </p:sp>
      <p:cxnSp>
        <p:nvCxnSpPr>
          <p:cNvPr id="9" name="Straight Connector 8">
            <a:extLst>
              <a:ext uri="{FF2B5EF4-FFF2-40B4-BE49-F238E27FC236}">
                <a16:creationId xmlns:a16="http://schemas.microsoft.com/office/drawing/2014/main" id="{DF695C60-C93D-A0FA-E74B-7EA80A0A8F8D}"/>
              </a:ext>
            </a:extLst>
          </p:cNvPr>
          <p:cNvCxnSpPr>
            <a:cxnSpLocks/>
            <a:stCxn id="8" idx="2"/>
            <a:endCxn id="93" idx="0"/>
          </p:cNvCxnSpPr>
          <p:nvPr/>
        </p:nvCxnSpPr>
        <p:spPr>
          <a:xfrm>
            <a:off x="1944916" y="1119953"/>
            <a:ext cx="0" cy="3922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89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p:cNvGrpSpPr/>
        <p:nvPr/>
      </p:nvGrpSpPr>
      <p:grpSpPr>
        <a:xfrm>
          <a:off x="0" y="0"/>
          <a:ext cx="0" cy="0"/>
          <a:chOff x="0" y="0"/>
          <a:chExt cx="0" cy="0"/>
        </a:xfrm>
      </p:grpSpPr>
      <p:sp>
        <p:nvSpPr>
          <p:cNvPr id="98" name="Ορθογώνιο 97">
            <a:extLst>
              <a:ext uri="{FF2B5EF4-FFF2-40B4-BE49-F238E27FC236}">
                <a16:creationId xmlns:a16="http://schemas.microsoft.com/office/drawing/2014/main" id="{67B3CA22-3891-4224-9943-8463CE563B76}"/>
              </a:ext>
            </a:extLst>
          </p:cNvPr>
          <p:cNvSpPr/>
          <p:nvPr/>
        </p:nvSpPr>
        <p:spPr>
          <a:xfrm>
            <a:off x="0" y="637162"/>
            <a:ext cx="4005356" cy="41969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 name="TextBox 12">
            <a:extLst>
              <a:ext uri="{FF2B5EF4-FFF2-40B4-BE49-F238E27FC236}">
                <a16:creationId xmlns:a16="http://schemas.microsoft.com/office/drawing/2014/main" id="{15BA8CF8-47F3-411C-8E64-C79671A8B618}"/>
              </a:ext>
            </a:extLst>
          </p:cNvPr>
          <p:cNvSpPr txBox="1"/>
          <p:nvPr/>
        </p:nvSpPr>
        <p:spPr>
          <a:xfrm>
            <a:off x="4251090" y="0"/>
            <a:ext cx="3118731" cy="523220"/>
          </a:xfrm>
          <a:prstGeom prst="rect">
            <a:avLst/>
          </a:prstGeom>
          <a:solidFill>
            <a:schemeClr val="bg2">
              <a:lumMod val="60000"/>
              <a:lumOff val="40000"/>
            </a:schemeClr>
          </a:solidFill>
        </p:spPr>
        <p:txBody>
          <a:bodyPr wrap="square" rtlCol="0">
            <a:spAutoFit/>
          </a:bodyPr>
          <a:lstStyle/>
          <a:p>
            <a:endParaRPr lang="el-GR" dirty="0"/>
          </a:p>
        </p:txBody>
      </p:sp>
      <p:sp>
        <p:nvSpPr>
          <p:cNvPr id="5" name="Ορθογώνιο 4">
            <a:extLst>
              <a:ext uri="{FF2B5EF4-FFF2-40B4-BE49-F238E27FC236}">
                <a16:creationId xmlns:a16="http://schemas.microsoft.com/office/drawing/2014/main" id="{CAE587EF-831C-421C-B9D2-0621195B5E01}"/>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TextBox 5">
            <a:extLst>
              <a:ext uri="{FF2B5EF4-FFF2-40B4-BE49-F238E27FC236}">
                <a16:creationId xmlns:a16="http://schemas.microsoft.com/office/drawing/2014/main" id="{37D2817C-9DF7-4751-896D-673484D3FB27}"/>
              </a:ext>
            </a:extLst>
          </p:cNvPr>
          <p:cNvSpPr txBox="1"/>
          <p:nvPr/>
        </p:nvSpPr>
        <p:spPr>
          <a:xfrm>
            <a:off x="11455135" y="6517643"/>
            <a:ext cx="819814" cy="369332"/>
          </a:xfrm>
          <a:prstGeom prst="rect">
            <a:avLst/>
          </a:prstGeom>
          <a:noFill/>
        </p:spPr>
        <p:txBody>
          <a:bodyPr wrap="square" rtlCol="0">
            <a:spAutoFit/>
          </a:bodyPr>
          <a:lstStyle/>
          <a:p>
            <a:r>
              <a:rPr lang="en-US" dirty="0">
                <a:solidFill>
                  <a:schemeClr val="bg1"/>
                </a:solidFill>
              </a:rPr>
              <a:t>11/21</a:t>
            </a:r>
            <a:endParaRPr lang="el-GR" dirty="0">
              <a:solidFill>
                <a:schemeClr val="bg1"/>
              </a:solidFill>
            </a:endParaRPr>
          </a:p>
        </p:txBody>
      </p:sp>
      <p:sp>
        <p:nvSpPr>
          <p:cNvPr id="7" name="Ορθογώνιο 6">
            <a:extLst>
              <a:ext uri="{FF2B5EF4-FFF2-40B4-BE49-F238E27FC236}">
                <a16:creationId xmlns:a16="http://schemas.microsoft.com/office/drawing/2014/main" id="{D61A50D1-98F2-484D-B663-9D8F3EEBA3EB}"/>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a:extLst>
              <a:ext uri="{FF2B5EF4-FFF2-40B4-BE49-F238E27FC236}">
                <a16:creationId xmlns:a16="http://schemas.microsoft.com/office/drawing/2014/main" id="{17246600-06EF-4973-9A0C-D50763825B77}"/>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9" name="Ορθογώνιο 8">
            <a:extLst>
              <a:ext uri="{FF2B5EF4-FFF2-40B4-BE49-F238E27FC236}">
                <a16:creationId xmlns:a16="http://schemas.microsoft.com/office/drawing/2014/main" id="{F8EBF0C9-446F-4D53-BC83-70CF2701E93C}"/>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0" name="TextBox 9">
            <a:extLst>
              <a:ext uri="{FF2B5EF4-FFF2-40B4-BE49-F238E27FC236}">
                <a16:creationId xmlns:a16="http://schemas.microsoft.com/office/drawing/2014/main" id="{7C247852-4101-4865-8610-28989796A394}"/>
              </a:ext>
            </a:extLst>
          </p:cNvPr>
          <p:cNvSpPr txBox="1"/>
          <p:nvPr/>
        </p:nvSpPr>
        <p:spPr>
          <a:xfrm>
            <a:off x="4090367" y="35358"/>
            <a:ext cx="3279456" cy="461665"/>
          </a:xfrm>
          <a:prstGeom prst="rect">
            <a:avLst/>
          </a:prstGeom>
          <a:noFill/>
        </p:spPr>
        <p:txBody>
          <a:bodyPr wrap="square" rtlCol="0">
            <a:spAutoFit/>
          </a:bodyPr>
          <a:lstStyle/>
          <a:p>
            <a:pPr algn="ctr"/>
            <a:r>
              <a:rPr lang="en-US" sz="2400" dirty="0"/>
              <a:t>4</a:t>
            </a:r>
            <a:r>
              <a:rPr lang="el-GR" sz="2400" dirty="0"/>
              <a:t>. </a:t>
            </a:r>
            <a:r>
              <a:rPr lang="en-US" sz="2400" dirty="0"/>
              <a:t>Methodology</a:t>
            </a:r>
            <a:endParaRPr lang="el-GR" sz="1600" dirty="0"/>
          </a:p>
        </p:txBody>
      </p:sp>
      <p:sp>
        <p:nvSpPr>
          <p:cNvPr id="11" name="TextBox 10">
            <a:extLst>
              <a:ext uri="{FF2B5EF4-FFF2-40B4-BE49-F238E27FC236}">
                <a16:creationId xmlns:a16="http://schemas.microsoft.com/office/drawing/2014/main" id="{4325FC70-FF06-49DC-B88E-ABF76184655A}"/>
              </a:ext>
            </a:extLst>
          </p:cNvPr>
          <p:cNvSpPr txBox="1"/>
          <p:nvPr/>
        </p:nvSpPr>
        <p:spPr>
          <a:xfrm>
            <a:off x="7341833" y="0"/>
            <a:ext cx="4850167" cy="523220"/>
          </a:xfrm>
          <a:prstGeom prst="rect">
            <a:avLst/>
          </a:prstGeom>
          <a:solidFill>
            <a:schemeClr val="accent1"/>
          </a:solidFill>
        </p:spPr>
        <p:txBody>
          <a:bodyPr wrap="square" rtlCol="0">
            <a:spAutoFit/>
          </a:bodyPr>
          <a:lstStyle/>
          <a:p>
            <a:endParaRPr lang="el-GR" dirty="0"/>
          </a:p>
        </p:txBody>
      </p:sp>
      <p:sp>
        <p:nvSpPr>
          <p:cNvPr id="12" name="TextBox 11">
            <a:extLst>
              <a:ext uri="{FF2B5EF4-FFF2-40B4-BE49-F238E27FC236}">
                <a16:creationId xmlns:a16="http://schemas.microsoft.com/office/drawing/2014/main" id="{3C89F299-2629-46BD-9A09-7632D61FABCE}"/>
              </a:ext>
            </a:extLst>
          </p:cNvPr>
          <p:cNvSpPr txBox="1"/>
          <p:nvPr/>
        </p:nvSpPr>
        <p:spPr>
          <a:xfrm>
            <a:off x="-1" y="1839"/>
            <a:ext cx="4251089" cy="523220"/>
          </a:xfrm>
          <a:prstGeom prst="rect">
            <a:avLst/>
          </a:prstGeom>
          <a:solidFill>
            <a:schemeClr val="accent1"/>
          </a:solidFill>
        </p:spPr>
        <p:txBody>
          <a:bodyPr wrap="square" rtlCol="0">
            <a:spAutoFit/>
          </a:bodyPr>
          <a:lstStyle/>
          <a:p>
            <a:endParaRPr lang="el-GR" dirty="0"/>
          </a:p>
        </p:txBody>
      </p:sp>
      <p:sp>
        <p:nvSpPr>
          <p:cNvPr id="92" name="TextBox 91">
            <a:extLst>
              <a:ext uri="{FF2B5EF4-FFF2-40B4-BE49-F238E27FC236}">
                <a16:creationId xmlns:a16="http://schemas.microsoft.com/office/drawing/2014/main" id="{58F916DD-852B-44C5-ADC4-CE9D06CDD4EC}"/>
              </a:ext>
            </a:extLst>
          </p:cNvPr>
          <p:cNvSpPr txBox="1"/>
          <p:nvPr/>
        </p:nvSpPr>
        <p:spPr>
          <a:xfrm>
            <a:off x="-88697" y="641295"/>
            <a:ext cx="4094052" cy="400110"/>
          </a:xfrm>
          <a:prstGeom prst="rect">
            <a:avLst/>
          </a:prstGeom>
          <a:noFill/>
        </p:spPr>
        <p:txBody>
          <a:bodyPr wrap="square" rtlCol="0">
            <a:spAutoFit/>
          </a:bodyPr>
          <a:lstStyle/>
          <a:p>
            <a:pPr algn="ctr"/>
            <a:r>
              <a:rPr lang="en-US" sz="2000" b="1" dirty="0">
                <a:solidFill>
                  <a:schemeClr val="bg1"/>
                </a:solidFill>
              </a:rPr>
              <a:t>Degradation Detection method</a:t>
            </a:r>
            <a:endParaRPr lang="el-GR" sz="2000" b="1" dirty="0">
              <a:solidFill>
                <a:schemeClr val="bg1"/>
              </a:solidFill>
            </a:endParaRPr>
          </a:p>
        </p:txBody>
      </p:sp>
      <p:sp>
        <p:nvSpPr>
          <p:cNvPr id="117" name="Rectangle: Rounded Corners 116">
            <a:extLst>
              <a:ext uri="{FF2B5EF4-FFF2-40B4-BE49-F238E27FC236}">
                <a16:creationId xmlns:a16="http://schemas.microsoft.com/office/drawing/2014/main" id="{11B79146-D0A5-C8D2-8923-858D3766D326}"/>
              </a:ext>
            </a:extLst>
          </p:cNvPr>
          <p:cNvSpPr/>
          <p:nvPr/>
        </p:nvSpPr>
        <p:spPr>
          <a:xfrm>
            <a:off x="252969" y="4712642"/>
            <a:ext cx="5668413" cy="1540612"/>
          </a:xfrm>
          <a:prstGeom prst="roundRect">
            <a:avLst>
              <a:gd name="adj" fmla="val 82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Εικόνα 10">
            <a:extLst>
              <a:ext uri="{FF2B5EF4-FFF2-40B4-BE49-F238E27FC236}">
                <a16:creationId xmlns:a16="http://schemas.microsoft.com/office/drawing/2014/main" id="{A0E31864-8C42-34C4-065F-71324823CCED}"/>
              </a:ext>
            </a:extLst>
          </p:cNvPr>
          <p:cNvPicPr>
            <a:picLocks noChangeAspect="1"/>
          </p:cNvPicPr>
          <p:nvPr/>
        </p:nvPicPr>
        <p:blipFill rotWithShape="1">
          <a:blip r:embed="rId5">
            <a:extLst>
              <a:ext uri="{28A0092B-C50C-407E-A947-70E740481C1C}">
                <a14:useLocalDpi xmlns:a14="http://schemas.microsoft.com/office/drawing/2010/main" val="0"/>
              </a:ext>
            </a:extLst>
          </a:blip>
          <a:srcRect t="4863" b="4863"/>
          <a:stretch/>
        </p:blipFill>
        <p:spPr>
          <a:xfrm>
            <a:off x="466318" y="2105434"/>
            <a:ext cx="1053288" cy="572871"/>
          </a:xfrm>
          <a:prstGeom prst="rect">
            <a:avLst/>
          </a:prstGeom>
          <a:ln w="19050">
            <a:noFill/>
          </a:ln>
          <a:effectLst>
            <a:glow rad="139700">
              <a:schemeClr val="accent2">
                <a:satMod val="175000"/>
                <a:alpha val="40000"/>
              </a:schemeClr>
            </a:glow>
          </a:effectLst>
        </p:spPr>
      </p:pic>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2198EA83-CB42-8F2A-8223-C40E05144809}"/>
                  </a:ext>
                </a:extLst>
              </p:cNvPr>
              <p:cNvSpPr txBox="1"/>
              <p:nvPr/>
            </p:nvSpPr>
            <p:spPr>
              <a:xfrm>
                <a:off x="329228" y="1428721"/>
                <a:ext cx="5404552" cy="276999"/>
              </a:xfrm>
              <a:prstGeom prst="rect">
                <a:avLst/>
              </a:prstGeom>
              <a:noFill/>
            </p:spPr>
            <p:txBody>
              <a:bodyPr wrap="square">
                <a:spAutoFit/>
              </a:bodyPr>
              <a:lstStyle/>
              <a:p>
                <a:pPr algn="ctr"/>
                <a:r>
                  <a:rPr lang="en-US" sz="1200" dirty="0">
                    <a:latin typeface="+mj-lt"/>
                  </a:rPr>
                  <a:t>For bearing’s </a:t>
                </a:r>
                <a:r>
                  <a:rPr lang="en-US" sz="1200" b="1" dirty="0">
                    <a:latin typeface="+mj-lt"/>
                  </a:rPr>
                  <a:t>M </a:t>
                </a:r>
                <a:r>
                  <a:rPr lang="en-US" sz="1200" dirty="0">
                    <a:latin typeface="+mj-lt"/>
                  </a:rPr>
                  <a:t>acceleration signals from OC 1 and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=0,…,</m:t>
                    </m:r>
                    <m:r>
                      <a:rPr lang="en-US" sz="1200" b="0" i="1" smtClean="0">
                        <a:latin typeface="Cambria Math" panose="02040503050406030204" pitchFamily="18" charset="0"/>
                        <a:ea typeface="Cambria Math" panose="02040503050406030204" pitchFamily="18" charset="0"/>
                      </a:rPr>
                      <m:t>𝑀</m:t>
                    </m:r>
                  </m:oMath>
                </a14:m>
                <a:endParaRPr lang="en-US" sz="1200" dirty="0">
                  <a:latin typeface="+mj-lt"/>
                </a:endParaRPr>
              </a:p>
            </p:txBody>
          </p:sp>
        </mc:Choice>
        <mc:Fallback xmlns="">
          <p:sp>
            <p:nvSpPr>
              <p:cNvPr id="124" name="TextBox 123">
                <a:extLst>
                  <a:ext uri="{FF2B5EF4-FFF2-40B4-BE49-F238E27FC236}">
                    <a16:creationId xmlns:a16="http://schemas.microsoft.com/office/drawing/2014/main" id="{2198EA83-CB42-8F2A-8223-C40E05144809}"/>
                  </a:ext>
                </a:extLst>
              </p:cNvPr>
              <p:cNvSpPr txBox="1">
                <a:spLocks noRot="1" noChangeAspect="1" noMove="1" noResize="1" noEditPoints="1" noAdjustHandles="1" noChangeArrowheads="1" noChangeShapeType="1" noTextEdit="1"/>
              </p:cNvSpPr>
              <p:nvPr/>
            </p:nvSpPr>
            <p:spPr>
              <a:xfrm>
                <a:off x="329228" y="1428721"/>
                <a:ext cx="5404552" cy="276999"/>
              </a:xfrm>
              <a:prstGeom prst="rect">
                <a:avLst/>
              </a:prstGeom>
              <a:blipFill>
                <a:blip r:embed="rId6"/>
                <a:stretch>
                  <a:fillRect b="-15217"/>
                </a:stretch>
              </a:blipFill>
            </p:spPr>
            <p:txBody>
              <a:bodyPr/>
              <a:lstStyle/>
              <a:p>
                <a:r>
                  <a:rPr lang="en-US">
                    <a:noFill/>
                  </a:rPr>
                  <a:t> </a:t>
                </a:r>
              </a:p>
            </p:txBody>
          </p:sp>
        </mc:Fallback>
      </mc:AlternateContent>
      <p:grpSp>
        <p:nvGrpSpPr>
          <p:cNvPr id="125" name="Group 124">
            <a:extLst>
              <a:ext uri="{FF2B5EF4-FFF2-40B4-BE49-F238E27FC236}">
                <a16:creationId xmlns:a16="http://schemas.microsoft.com/office/drawing/2014/main" id="{14E68107-57BD-250B-F776-C57C688B926C}"/>
              </a:ext>
            </a:extLst>
          </p:cNvPr>
          <p:cNvGrpSpPr/>
          <p:nvPr/>
        </p:nvGrpSpPr>
        <p:grpSpPr>
          <a:xfrm>
            <a:off x="1970487" y="1880147"/>
            <a:ext cx="758452" cy="720915"/>
            <a:chOff x="619711" y="2580060"/>
            <a:chExt cx="1344570" cy="1248704"/>
          </a:xfrm>
        </p:grpSpPr>
        <p:pic>
          <p:nvPicPr>
            <p:cNvPr id="126" name="Picture 125" descr="A close up of a logo&#10;&#10;Description automatically generated">
              <a:extLst>
                <a:ext uri="{FF2B5EF4-FFF2-40B4-BE49-F238E27FC236}">
                  <a16:creationId xmlns:a16="http://schemas.microsoft.com/office/drawing/2014/main" id="{4A58D8A2-2813-59A3-15F1-8AD0DC6E9543}"/>
                </a:ext>
              </a:extLst>
            </p:cNvPr>
            <p:cNvPicPr>
              <a:picLocks noChangeAspect="1"/>
            </p:cNvPicPr>
            <p:nvPr/>
          </p:nvPicPr>
          <p:blipFill rotWithShape="1">
            <a:blip r:embed="rId7" cstate="print">
              <a:clrChange>
                <a:clrFrom>
                  <a:srgbClr val="D9D9D9"/>
                </a:clrFrom>
                <a:clrTo>
                  <a:srgbClr val="D9D9D9">
                    <a:alpha val="0"/>
                  </a:srgbClr>
                </a:clrTo>
              </a:clrChange>
              <a:extLst>
                <a:ext uri="{28A0092B-C50C-407E-A947-70E740481C1C}">
                  <a14:useLocalDpi xmlns:a14="http://schemas.microsoft.com/office/drawing/2010/main" val="0"/>
                </a:ext>
              </a:extLst>
            </a:blip>
            <a:srcRect l="17998" t="13075" r="18214" b="22886"/>
            <a:stretch/>
          </p:blipFill>
          <p:spPr>
            <a:xfrm>
              <a:off x="629304" y="2758217"/>
              <a:ext cx="1048407" cy="468664"/>
            </a:xfrm>
            <a:prstGeom prst="rect">
              <a:avLst/>
            </a:prstGeom>
          </p:spPr>
        </p:pic>
        <p:cxnSp>
          <p:nvCxnSpPr>
            <p:cNvPr id="127" name="Straight Arrow Connector 126">
              <a:extLst>
                <a:ext uri="{FF2B5EF4-FFF2-40B4-BE49-F238E27FC236}">
                  <a16:creationId xmlns:a16="http://schemas.microsoft.com/office/drawing/2014/main" id="{B6F63481-6A6C-656A-D2F5-036CCCBAA2EB}"/>
                </a:ext>
              </a:extLst>
            </p:cNvPr>
            <p:cNvCxnSpPr>
              <a:cxnSpLocks/>
            </p:cNvCxnSpPr>
            <p:nvPr/>
          </p:nvCxnSpPr>
          <p:spPr>
            <a:xfrm flipV="1">
              <a:off x="621777" y="2580060"/>
              <a:ext cx="0" cy="803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63EB0FB-F63E-C025-0459-BEA8CCF86312}"/>
                </a:ext>
              </a:extLst>
            </p:cNvPr>
            <p:cNvCxnSpPr>
              <a:cxnSpLocks/>
            </p:cNvCxnSpPr>
            <p:nvPr/>
          </p:nvCxnSpPr>
          <p:spPr>
            <a:xfrm>
              <a:off x="619711" y="3383934"/>
              <a:ext cx="1116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8092CDE9-BD8A-2395-400C-E5FC649810DF}"/>
                    </a:ext>
                  </a:extLst>
                </p:cNvPr>
                <p:cNvSpPr txBox="1"/>
                <p:nvPr/>
              </p:nvSpPr>
              <p:spPr>
                <a:xfrm>
                  <a:off x="1307488" y="3348971"/>
                  <a:ext cx="656793" cy="4797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m:t>
                        </m:r>
                      </m:oMath>
                    </m:oMathPara>
                  </a14:m>
                  <a:endParaRPr lang="el-GR" sz="1200" dirty="0">
                    <a:solidFill>
                      <a:schemeClr val="tx1"/>
                    </a:solidFill>
                  </a:endParaRPr>
                </a:p>
              </p:txBody>
            </p:sp>
          </mc:Choice>
          <mc:Fallback xmlns="">
            <p:sp>
              <p:nvSpPr>
                <p:cNvPr id="109" name="TextBox 108">
                  <a:extLst>
                    <a:ext uri="{FF2B5EF4-FFF2-40B4-BE49-F238E27FC236}">
                      <a16:creationId xmlns:a16="http://schemas.microsoft.com/office/drawing/2014/main" id="{F9F0D932-FD69-4B5C-AE12-B4A3E4A1E526}"/>
                    </a:ext>
                  </a:extLst>
                </p:cNvPr>
                <p:cNvSpPr txBox="1">
                  <a:spLocks noRot="1" noChangeAspect="1" noMove="1" noResize="1" noEditPoints="1" noAdjustHandles="1" noChangeArrowheads="1" noChangeShapeType="1" noTextEdit="1"/>
                </p:cNvSpPr>
                <p:nvPr/>
              </p:nvSpPr>
              <p:spPr>
                <a:xfrm>
                  <a:off x="1307488" y="3348971"/>
                  <a:ext cx="656793" cy="479793"/>
                </a:xfrm>
                <a:prstGeom prst="rect">
                  <a:avLst/>
                </a:prstGeom>
                <a:blipFill>
                  <a:blip r:embed="rId8"/>
                  <a:stretch>
                    <a:fillRect/>
                  </a:stretch>
                </a:blipFill>
              </p:spPr>
              <p:txBody>
                <a:bodyPr/>
                <a:lstStyle/>
                <a:p>
                  <a:r>
                    <a:rPr lang="en-US">
                      <a:noFill/>
                    </a:rPr>
                    <a:t> </a:t>
                  </a:r>
                </a:p>
              </p:txBody>
            </p:sp>
          </mc:Fallback>
        </mc:AlternateContent>
      </p:grpSp>
      <p:sp>
        <p:nvSpPr>
          <p:cNvPr id="130" name="TextBox 129">
            <a:extLst>
              <a:ext uri="{FF2B5EF4-FFF2-40B4-BE49-F238E27FC236}">
                <a16:creationId xmlns:a16="http://schemas.microsoft.com/office/drawing/2014/main" id="{8587AC0B-452A-6333-04A4-019615D3EAF2}"/>
              </a:ext>
            </a:extLst>
          </p:cNvPr>
          <p:cNvSpPr txBox="1"/>
          <p:nvPr/>
        </p:nvSpPr>
        <p:spPr>
          <a:xfrm>
            <a:off x="232419" y="1727164"/>
            <a:ext cx="1549161" cy="415498"/>
          </a:xfrm>
          <a:prstGeom prst="rect">
            <a:avLst/>
          </a:prstGeom>
          <a:noFill/>
        </p:spPr>
        <p:txBody>
          <a:bodyPr wrap="square">
            <a:spAutoFit/>
          </a:bodyPr>
          <a:lstStyle/>
          <a:p>
            <a:pPr algn="ctr"/>
            <a:r>
              <a:rPr lang="en-US" sz="1050" dirty="0">
                <a:latin typeface="+mj-lt"/>
                <a:cs typeface="Times New Roman" panose="02020603050405020304" pitchFamily="18" charset="0"/>
              </a:rPr>
              <a:t>Bearing’s Signal at</a:t>
            </a:r>
          </a:p>
          <a:p>
            <a:pPr algn="ctr"/>
            <a:r>
              <a:rPr lang="en-US" sz="1050" dirty="0">
                <a:solidFill>
                  <a:schemeClr val="accent5">
                    <a:lumMod val="60000"/>
                    <a:lumOff val="40000"/>
                  </a:schemeClr>
                </a:solidFill>
                <a:latin typeface="+mj-lt"/>
              </a:rPr>
              <a:t>0 operating hours</a:t>
            </a:r>
          </a:p>
        </p:txBody>
      </p:sp>
      <p:pic>
        <p:nvPicPr>
          <p:cNvPr id="131" name="Εικόνα 10">
            <a:extLst>
              <a:ext uri="{FF2B5EF4-FFF2-40B4-BE49-F238E27FC236}">
                <a16:creationId xmlns:a16="http://schemas.microsoft.com/office/drawing/2014/main" id="{1BB6A7DC-D3FA-18C8-376F-DFF359DF09A8}"/>
              </a:ext>
            </a:extLst>
          </p:cNvPr>
          <p:cNvPicPr>
            <a:picLocks noChangeAspect="1"/>
          </p:cNvPicPr>
          <p:nvPr/>
        </p:nvPicPr>
        <p:blipFill rotWithShape="1">
          <a:blip r:embed="rId5">
            <a:extLst>
              <a:ext uri="{28A0092B-C50C-407E-A947-70E740481C1C}">
                <a14:useLocalDpi xmlns:a14="http://schemas.microsoft.com/office/drawing/2010/main" val="0"/>
              </a:ext>
            </a:extLst>
          </a:blip>
          <a:srcRect t="4863" b="4863"/>
          <a:stretch/>
        </p:blipFill>
        <p:spPr>
          <a:xfrm>
            <a:off x="467170" y="3127402"/>
            <a:ext cx="1096655" cy="596458"/>
          </a:xfrm>
          <a:prstGeom prst="rect">
            <a:avLst/>
          </a:prstGeom>
          <a:ln w="19050">
            <a:noFill/>
          </a:ln>
          <a:effectLst>
            <a:glow rad="139700">
              <a:schemeClr val="accent2">
                <a:satMod val="175000"/>
                <a:alpha val="40000"/>
              </a:schemeClr>
            </a:glow>
          </a:effectLst>
        </p:spPr>
      </p:pic>
      <p:grpSp>
        <p:nvGrpSpPr>
          <p:cNvPr id="132" name="Group 131">
            <a:extLst>
              <a:ext uri="{FF2B5EF4-FFF2-40B4-BE49-F238E27FC236}">
                <a16:creationId xmlns:a16="http://schemas.microsoft.com/office/drawing/2014/main" id="{CC3E26E0-5628-9B32-4809-1B8B14C5989E}"/>
              </a:ext>
            </a:extLst>
          </p:cNvPr>
          <p:cNvGrpSpPr/>
          <p:nvPr/>
        </p:nvGrpSpPr>
        <p:grpSpPr>
          <a:xfrm>
            <a:off x="2009244" y="3100605"/>
            <a:ext cx="758451" cy="718134"/>
            <a:chOff x="619711" y="2580060"/>
            <a:chExt cx="1344570" cy="1251727"/>
          </a:xfrm>
        </p:grpSpPr>
        <p:pic>
          <p:nvPicPr>
            <p:cNvPr id="133" name="Picture 132" descr="A close up of a logo&#10;&#10;Description automatically generated">
              <a:extLst>
                <a:ext uri="{FF2B5EF4-FFF2-40B4-BE49-F238E27FC236}">
                  <a16:creationId xmlns:a16="http://schemas.microsoft.com/office/drawing/2014/main" id="{DF94549A-AC17-3197-C1F4-1B20060CDA1A}"/>
                </a:ext>
              </a:extLst>
            </p:cNvPr>
            <p:cNvPicPr>
              <a:picLocks noChangeAspect="1"/>
            </p:cNvPicPr>
            <p:nvPr/>
          </p:nvPicPr>
          <p:blipFill rotWithShape="1">
            <a:blip r:embed="rId7" cstate="print">
              <a:clrChange>
                <a:clrFrom>
                  <a:srgbClr val="D9D9D9"/>
                </a:clrFrom>
                <a:clrTo>
                  <a:srgbClr val="D9D9D9">
                    <a:alpha val="0"/>
                  </a:srgbClr>
                </a:clrTo>
              </a:clrChange>
              <a:extLst>
                <a:ext uri="{28A0092B-C50C-407E-A947-70E740481C1C}">
                  <a14:useLocalDpi xmlns:a14="http://schemas.microsoft.com/office/drawing/2010/main" val="0"/>
                </a:ext>
              </a:extLst>
            </a:blip>
            <a:srcRect l="17998" t="13075" r="18214" b="22886"/>
            <a:stretch/>
          </p:blipFill>
          <p:spPr>
            <a:xfrm>
              <a:off x="629304" y="2758217"/>
              <a:ext cx="1048407" cy="468664"/>
            </a:xfrm>
            <a:prstGeom prst="rect">
              <a:avLst/>
            </a:prstGeom>
          </p:spPr>
        </p:pic>
        <p:cxnSp>
          <p:nvCxnSpPr>
            <p:cNvPr id="134" name="Straight Arrow Connector 133">
              <a:extLst>
                <a:ext uri="{FF2B5EF4-FFF2-40B4-BE49-F238E27FC236}">
                  <a16:creationId xmlns:a16="http://schemas.microsoft.com/office/drawing/2014/main" id="{4B3E7BAA-1D75-74D3-2D23-12FAC6AFDF23}"/>
                </a:ext>
              </a:extLst>
            </p:cNvPr>
            <p:cNvCxnSpPr>
              <a:cxnSpLocks/>
            </p:cNvCxnSpPr>
            <p:nvPr/>
          </p:nvCxnSpPr>
          <p:spPr>
            <a:xfrm flipV="1">
              <a:off x="621777" y="2580060"/>
              <a:ext cx="0" cy="803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11C3F16-F864-8567-DAFA-BFCFE15F2064}"/>
                </a:ext>
              </a:extLst>
            </p:cNvPr>
            <p:cNvCxnSpPr>
              <a:cxnSpLocks/>
            </p:cNvCxnSpPr>
            <p:nvPr/>
          </p:nvCxnSpPr>
          <p:spPr>
            <a:xfrm>
              <a:off x="619711" y="3383934"/>
              <a:ext cx="1116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2EAD047-2C5A-4DC8-497D-7C83F84BDBA0}"/>
                    </a:ext>
                  </a:extLst>
                </p:cNvPr>
                <p:cNvSpPr txBox="1"/>
                <p:nvPr/>
              </p:nvSpPr>
              <p:spPr>
                <a:xfrm>
                  <a:off x="1307488" y="3348971"/>
                  <a:ext cx="656793" cy="4828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m:t>
                        </m:r>
                      </m:oMath>
                    </m:oMathPara>
                  </a14:m>
                  <a:endParaRPr lang="el-GR" sz="1200" dirty="0">
                    <a:solidFill>
                      <a:schemeClr val="tx1"/>
                    </a:solidFill>
                  </a:endParaRPr>
                </a:p>
              </p:txBody>
            </p:sp>
          </mc:Choice>
          <mc:Fallback xmlns="">
            <p:sp>
              <p:nvSpPr>
                <p:cNvPr id="119" name="TextBox 118">
                  <a:extLst>
                    <a:ext uri="{FF2B5EF4-FFF2-40B4-BE49-F238E27FC236}">
                      <a16:creationId xmlns:a16="http://schemas.microsoft.com/office/drawing/2014/main" id="{DAF63702-C465-4D97-B7C2-F6C10046EFFC}"/>
                    </a:ext>
                  </a:extLst>
                </p:cNvPr>
                <p:cNvSpPr txBox="1">
                  <a:spLocks noRot="1" noChangeAspect="1" noMove="1" noResize="1" noEditPoints="1" noAdjustHandles="1" noChangeArrowheads="1" noChangeShapeType="1" noTextEdit="1"/>
                </p:cNvSpPr>
                <p:nvPr/>
              </p:nvSpPr>
              <p:spPr>
                <a:xfrm>
                  <a:off x="1307488" y="3348971"/>
                  <a:ext cx="656793" cy="482816"/>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6EE10960-F8A9-1922-C4A4-74B1A407D46F}"/>
                  </a:ext>
                </a:extLst>
              </p:cNvPr>
              <p:cNvSpPr txBox="1"/>
              <p:nvPr/>
            </p:nvSpPr>
            <p:spPr>
              <a:xfrm>
                <a:off x="191028" y="2812974"/>
                <a:ext cx="1631945" cy="415498"/>
              </a:xfrm>
              <a:prstGeom prst="rect">
                <a:avLst/>
              </a:prstGeom>
              <a:noFill/>
            </p:spPr>
            <p:txBody>
              <a:bodyPr wrap="square">
                <a:spAutoFit/>
              </a:bodyPr>
              <a:lstStyle/>
              <a:p>
                <a:pPr algn="ctr"/>
                <a:r>
                  <a:rPr lang="en-US" sz="1050" dirty="0">
                    <a:latin typeface="+mj-lt"/>
                    <a:cs typeface="Times New Roman" panose="02020603050405020304" pitchFamily="18" charset="0"/>
                  </a:rPr>
                  <a:t>Bearing’s Signal at</a:t>
                </a:r>
              </a:p>
              <a:p>
                <a:pPr algn="ctr"/>
                <a14:m>
                  <m:oMath xmlns:m="http://schemas.openxmlformats.org/officeDocument/2006/math">
                    <m:sSub>
                      <m:sSubPr>
                        <m:ctrlPr>
                          <a:rPr lang="en-US" sz="1050" i="1" dirty="0" smtClean="0">
                            <a:solidFill>
                              <a:schemeClr val="accent5">
                                <a:lumMod val="60000"/>
                                <a:lumOff val="40000"/>
                              </a:schemeClr>
                            </a:solidFill>
                            <a:latin typeface="Cambria Math" panose="02040503050406030204" pitchFamily="18" charset="0"/>
                            <a:cs typeface="Times New Roman" panose="02020603050405020304" pitchFamily="18" charset="0"/>
                          </a:rPr>
                        </m:ctrlPr>
                      </m:sSubPr>
                      <m:e>
                        <m:r>
                          <a:rPr lang="el-GR" sz="1050" b="0" i="1" dirty="0" smtClean="0">
                            <a:solidFill>
                              <a:schemeClr val="accent5">
                                <a:lumMod val="60000"/>
                                <a:lumOff val="40000"/>
                              </a:schemeClr>
                            </a:solidFill>
                            <a:latin typeface="Cambria Math" panose="02040503050406030204" pitchFamily="18" charset="0"/>
                            <a:cs typeface="Times New Roman" panose="02020603050405020304" pitchFamily="18" charset="0"/>
                          </a:rPr>
                          <m:t>𝜏</m:t>
                        </m:r>
                      </m:e>
                      <m:sub>
                        <m:r>
                          <a:rPr lang="en-US" sz="1050" b="0" i="1" dirty="0" smtClean="0">
                            <a:solidFill>
                              <a:schemeClr val="accent5">
                                <a:lumMod val="60000"/>
                                <a:lumOff val="40000"/>
                              </a:schemeClr>
                            </a:solidFill>
                            <a:latin typeface="Cambria Math" panose="02040503050406030204" pitchFamily="18" charset="0"/>
                            <a:cs typeface="Times New Roman" panose="02020603050405020304" pitchFamily="18" charset="0"/>
                          </a:rPr>
                          <m:t>𝑖</m:t>
                        </m:r>
                      </m:sub>
                    </m:sSub>
                  </m:oMath>
                </a14:m>
                <a:r>
                  <a:rPr lang="en-US" sz="1050" dirty="0">
                    <a:solidFill>
                      <a:schemeClr val="accent5">
                        <a:lumMod val="60000"/>
                        <a:lumOff val="40000"/>
                      </a:schemeClr>
                    </a:solidFill>
                    <a:latin typeface="+mj-lt"/>
                    <a:cs typeface="Times New Roman" panose="02020603050405020304" pitchFamily="18" charset="0"/>
                  </a:rPr>
                  <a:t> operating hours</a:t>
                </a:r>
                <a:endParaRPr lang="en-US" sz="1050" dirty="0">
                  <a:solidFill>
                    <a:schemeClr val="accent2">
                      <a:lumMod val="50000"/>
                    </a:schemeClr>
                  </a:solidFill>
                  <a:latin typeface="+mj-lt"/>
                </a:endParaRPr>
              </a:p>
            </p:txBody>
          </p:sp>
        </mc:Choice>
        <mc:Fallback xmlns="">
          <p:sp>
            <p:nvSpPr>
              <p:cNvPr id="137" name="TextBox 136">
                <a:extLst>
                  <a:ext uri="{FF2B5EF4-FFF2-40B4-BE49-F238E27FC236}">
                    <a16:creationId xmlns:a16="http://schemas.microsoft.com/office/drawing/2014/main" id="{6EE10960-F8A9-1922-C4A4-74B1A407D46F}"/>
                  </a:ext>
                </a:extLst>
              </p:cNvPr>
              <p:cNvSpPr txBox="1">
                <a:spLocks noRot="1" noChangeAspect="1" noMove="1" noResize="1" noEditPoints="1" noAdjustHandles="1" noChangeArrowheads="1" noChangeShapeType="1" noTextEdit="1"/>
              </p:cNvSpPr>
              <p:nvPr/>
            </p:nvSpPr>
            <p:spPr>
              <a:xfrm>
                <a:off x="191028" y="2812974"/>
                <a:ext cx="1631945" cy="415498"/>
              </a:xfrm>
              <a:prstGeom prst="rect">
                <a:avLst/>
              </a:prstGeom>
              <a:blipFill>
                <a:blip r:embed="rId9"/>
                <a:stretch>
                  <a:fillRect b="-7246"/>
                </a:stretch>
              </a:blipFill>
            </p:spPr>
            <p:txBody>
              <a:bodyPr/>
              <a:lstStyle/>
              <a:p>
                <a:r>
                  <a:rPr lang="en-US">
                    <a:noFill/>
                  </a:rPr>
                  <a:t> </a:t>
                </a:r>
              </a:p>
            </p:txBody>
          </p:sp>
        </mc:Fallback>
      </mc:AlternateContent>
      <p:sp>
        <p:nvSpPr>
          <p:cNvPr id="139" name="TextBox 138">
            <a:extLst>
              <a:ext uri="{FF2B5EF4-FFF2-40B4-BE49-F238E27FC236}">
                <a16:creationId xmlns:a16="http://schemas.microsoft.com/office/drawing/2014/main" id="{885430EF-8CC5-4186-3278-897F173C09BB}"/>
              </a:ext>
            </a:extLst>
          </p:cNvPr>
          <p:cNvSpPr txBox="1"/>
          <p:nvPr/>
        </p:nvSpPr>
        <p:spPr>
          <a:xfrm rot="5400000">
            <a:off x="2105252" y="2650992"/>
            <a:ext cx="302381" cy="307777"/>
          </a:xfrm>
          <a:prstGeom prst="rect">
            <a:avLst/>
          </a:prstGeom>
          <a:noFill/>
        </p:spPr>
        <p:txBody>
          <a:bodyPr wrap="square" rtlCol="0">
            <a:spAutoFit/>
          </a:bodyPr>
          <a:lstStyle/>
          <a:p>
            <a:r>
              <a:rPr lang="en-US" sz="1400" dirty="0"/>
              <a:t>…</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D5A69E51-3FA8-B9C8-24A5-D69C975A6913}"/>
                  </a:ext>
                </a:extLst>
              </p:cNvPr>
              <p:cNvSpPr txBox="1"/>
              <p:nvPr/>
            </p:nvSpPr>
            <p:spPr>
              <a:xfrm>
                <a:off x="2536799" y="1726712"/>
                <a:ext cx="384281"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i="1">
                              <a:latin typeface="Cambria Math" panose="02040503050406030204" pitchFamily="18" charset="0"/>
                            </a:rPr>
                            <m:t>𝑦</m:t>
                          </m:r>
                        </m:e>
                        <m:sub>
                          <m:r>
                            <a:rPr lang="en-US" sz="1100" b="0" i="1" smtClean="0">
                              <a:latin typeface="Cambria Math" panose="02040503050406030204" pitchFamily="18" charset="0"/>
                            </a:rPr>
                            <m:t>𝑜</m:t>
                          </m:r>
                        </m:sub>
                      </m:sSub>
                      <m:r>
                        <a:rPr lang="en-US" sz="1100" i="1">
                          <a:latin typeface="Cambria Math" panose="02040503050406030204" pitchFamily="18" charset="0"/>
                        </a:rPr>
                        <m:t>[</m:t>
                      </m:r>
                      <m:r>
                        <a:rPr lang="en-US" sz="1100" i="1">
                          <a:latin typeface="Cambria Math" panose="02040503050406030204" pitchFamily="18" charset="0"/>
                        </a:rPr>
                        <m:t>𝑡</m:t>
                      </m:r>
                      <m:r>
                        <a:rPr lang="en-US" sz="1100" i="1">
                          <a:latin typeface="Cambria Math" panose="02040503050406030204" pitchFamily="18" charset="0"/>
                        </a:rPr>
                        <m:t>]</m:t>
                      </m:r>
                    </m:oMath>
                  </m:oMathPara>
                </a14:m>
                <a:endParaRPr lang="en-US" sz="1100" dirty="0"/>
              </a:p>
            </p:txBody>
          </p:sp>
        </mc:Choice>
        <mc:Fallback xmlns="">
          <p:sp>
            <p:nvSpPr>
              <p:cNvPr id="140" name="TextBox 139">
                <a:extLst>
                  <a:ext uri="{FF2B5EF4-FFF2-40B4-BE49-F238E27FC236}">
                    <a16:creationId xmlns:a16="http://schemas.microsoft.com/office/drawing/2014/main" id="{D5A69E51-3FA8-B9C8-24A5-D69C975A6913}"/>
                  </a:ext>
                </a:extLst>
              </p:cNvPr>
              <p:cNvSpPr txBox="1">
                <a:spLocks noRot="1" noChangeAspect="1" noMove="1" noResize="1" noEditPoints="1" noAdjustHandles="1" noChangeArrowheads="1" noChangeShapeType="1" noTextEdit="1"/>
              </p:cNvSpPr>
              <p:nvPr/>
            </p:nvSpPr>
            <p:spPr>
              <a:xfrm>
                <a:off x="2536799" y="1726712"/>
                <a:ext cx="384281" cy="169277"/>
              </a:xfrm>
              <a:prstGeom prst="rect">
                <a:avLst/>
              </a:prstGeom>
              <a:blipFill>
                <a:blip r:embed="rId10"/>
                <a:stretch>
                  <a:fillRect r="-4762"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1A656404-F7BB-F2CC-EAA2-EC93F9ADE7C3}"/>
                  </a:ext>
                </a:extLst>
              </p:cNvPr>
              <p:cNvSpPr txBox="1"/>
              <p:nvPr/>
            </p:nvSpPr>
            <p:spPr>
              <a:xfrm>
                <a:off x="2584442" y="2912876"/>
                <a:ext cx="367316"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𝑦</m:t>
                          </m:r>
                        </m:e>
                        <m:sub>
                          <m:r>
                            <a:rPr lang="en-US" sz="1100" b="0" i="1" smtClean="0">
                              <a:latin typeface="Cambria Math" panose="02040503050406030204" pitchFamily="18" charset="0"/>
                            </a:rPr>
                            <m:t>𝑖</m:t>
                          </m:r>
                        </m:sub>
                      </m:sSub>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oMath>
                  </m:oMathPara>
                </a14:m>
                <a:endParaRPr lang="en-US" sz="1100" dirty="0"/>
              </a:p>
            </p:txBody>
          </p:sp>
        </mc:Choice>
        <mc:Fallback xmlns="">
          <p:sp>
            <p:nvSpPr>
              <p:cNvPr id="141" name="TextBox 140">
                <a:extLst>
                  <a:ext uri="{FF2B5EF4-FFF2-40B4-BE49-F238E27FC236}">
                    <a16:creationId xmlns:a16="http://schemas.microsoft.com/office/drawing/2014/main" id="{1A656404-F7BB-F2CC-EAA2-EC93F9ADE7C3}"/>
                  </a:ext>
                </a:extLst>
              </p:cNvPr>
              <p:cNvSpPr txBox="1">
                <a:spLocks noRot="1" noChangeAspect="1" noMove="1" noResize="1" noEditPoints="1" noAdjustHandles="1" noChangeArrowheads="1" noChangeShapeType="1" noTextEdit="1"/>
              </p:cNvSpPr>
              <p:nvPr/>
            </p:nvSpPr>
            <p:spPr>
              <a:xfrm>
                <a:off x="2584442" y="2912876"/>
                <a:ext cx="367316" cy="169277"/>
              </a:xfrm>
              <a:prstGeom prst="rect">
                <a:avLst/>
              </a:prstGeom>
              <a:blipFill>
                <a:blip r:embed="rId11"/>
                <a:stretch>
                  <a:fillRect l="-3333" r="-6667" b="-35714"/>
                </a:stretch>
              </a:blipFill>
            </p:spPr>
            <p:txBody>
              <a:bodyPr/>
              <a:lstStyle/>
              <a:p>
                <a:r>
                  <a:rPr lang="en-US">
                    <a:noFill/>
                  </a:rPr>
                  <a:t> </a:t>
                </a:r>
              </a:p>
            </p:txBody>
          </p:sp>
        </mc:Fallback>
      </mc:AlternateContent>
      <p:sp>
        <p:nvSpPr>
          <p:cNvPr id="142" name="TextBox 141">
            <a:extLst>
              <a:ext uri="{FF2B5EF4-FFF2-40B4-BE49-F238E27FC236}">
                <a16:creationId xmlns:a16="http://schemas.microsoft.com/office/drawing/2014/main" id="{702273B8-702C-74FF-DF12-A7FC5D3726F4}"/>
              </a:ext>
            </a:extLst>
          </p:cNvPr>
          <p:cNvSpPr txBox="1"/>
          <p:nvPr/>
        </p:nvSpPr>
        <p:spPr>
          <a:xfrm>
            <a:off x="2172340" y="1189768"/>
            <a:ext cx="1718327" cy="292131"/>
          </a:xfrm>
          <a:prstGeom prst="rect">
            <a:avLst/>
          </a:prstGeom>
          <a:solidFill>
            <a:schemeClr val="tx1">
              <a:lumMod val="50000"/>
            </a:schemeClr>
          </a:solidFill>
          <a:ln>
            <a:noFill/>
          </a:ln>
          <a:effectLst>
            <a:innerShdw blurRad="63500" dist="50800" dir="2700000">
              <a:prstClr val="black">
                <a:alpha val="50000"/>
              </a:prstClr>
            </a:innerShdw>
            <a:softEdge rad="63500"/>
          </a:effectLst>
        </p:spPr>
        <p:txBody>
          <a:bodyPr wrap="square">
            <a:spAutoFit/>
          </a:bodyPr>
          <a:lstStyle/>
          <a:p>
            <a:pPr algn="ctr">
              <a:lnSpc>
                <a:spcPct val="120000"/>
              </a:lnSpc>
              <a:buClr>
                <a:srgbClr val="FF0000"/>
              </a:buClr>
            </a:pPr>
            <a:r>
              <a:rPr lang="en-US" sz="1200" b="1" u="sng" dirty="0">
                <a:solidFill>
                  <a:srgbClr val="92D050"/>
                </a:solidFill>
              </a:rPr>
              <a:t>Training phase </a:t>
            </a:r>
            <a:endParaRPr lang="el-GR" sz="1200" b="1" dirty="0">
              <a:solidFill>
                <a:srgbClr val="92D050"/>
              </a:solidFill>
            </a:endParaRPr>
          </a:p>
        </p:txBody>
      </p:sp>
      <p:sp>
        <p:nvSpPr>
          <p:cNvPr id="164" name="TextBox 163">
            <a:extLst>
              <a:ext uri="{FF2B5EF4-FFF2-40B4-BE49-F238E27FC236}">
                <a16:creationId xmlns:a16="http://schemas.microsoft.com/office/drawing/2014/main" id="{656F4CF0-BBE0-D214-BFD6-C8837B786E10}"/>
              </a:ext>
            </a:extLst>
          </p:cNvPr>
          <p:cNvSpPr txBox="1"/>
          <p:nvPr/>
        </p:nvSpPr>
        <p:spPr>
          <a:xfrm>
            <a:off x="7705074" y="1247032"/>
            <a:ext cx="2558143" cy="292131"/>
          </a:xfrm>
          <a:prstGeom prst="rect">
            <a:avLst/>
          </a:prstGeom>
          <a:solidFill>
            <a:schemeClr val="tx1">
              <a:lumMod val="50000"/>
            </a:schemeClr>
          </a:solidFill>
          <a:ln>
            <a:noFill/>
          </a:ln>
          <a:effectLst>
            <a:innerShdw blurRad="63500" dist="50800" dir="2700000">
              <a:prstClr val="black">
                <a:alpha val="50000"/>
              </a:prstClr>
            </a:innerShdw>
            <a:softEdge rad="63500"/>
          </a:effectLst>
        </p:spPr>
        <p:txBody>
          <a:bodyPr wrap="square">
            <a:spAutoFit/>
          </a:bodyPr>
          <a:lstStyle/>
          <a:p>
            <a:pPr>
              <a:lnSpc>
                <a:spcPct val="120000"/>
              </a:lnSpc>
              <a:buClr>
                <a:srgbClr val="FF0000"/>
              </a:buClr>
            </a:pPr>
            <a:r>
              <a:rPr lang="en-US" sz="1200" b="1" u="sng" dirty="0">
                <a:solidFill>
                  <a:schemeClr val="accent5"/>
                </a:solidFill>
              </a:rPr>
              <a:t>Inspection phase (for each OC)</a:t>
            </a:r>
            <a:endParaRPr lang="el-GR" sz="1200" b="1" dirty="0">
              <a:solidFill>
                <a:schemeClr val="accent5"/>
              </a:solidFill>
            </a:endParaRPr>
          </a:p>
        </p:txBody>
      </p:sp>
      <p:sp>
        <p:nvSpPr>
          <p:cNvPr id="193" name="Rectangle 192">
            <a:extLst>
              <a:ext uri="{FF2B5EF4-FFF2-40B4-BE49-F238E27FC236}">
                <a16:creationId xmlns:a16="http://schemas.microsoft.com/office/drawing/2014/main" id="{71FEDD04-C57E-B8BF-34AB-FA9CB1F1C641}"/>
              </a:ext>
            </a:extLst>
          </p:cNvPr>
          <p:cNvSpPr/>
          <p:nvPr/>
        </p:nvSpPr>
        <p:spPr>
          <a:xfrm>
            <a:off x="190336" y="1179695"/>
            <a:ext cx="5983756" cy="5177520"/>
          </a:xfrm>
          <a:prstGeom prst="rect">
            <a:avLst/>
          </a:prstGeom>
          <a:noFill/>
          <a:ln>
            <a:solidFill>
              <a:srgbClr val="92D050"/>
            </a:solidFill>
            <a:prstDash val="lgDash"/>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6DE618B5-0711-DF01-AA36-E6631072A0BD}"/>
              </a:ext>
            </a:extLst>
          </p:cNvPr>
          <p:cNvSpPr/>
          <p:nvPr/>
        </p:nvSpPr>
        <p:spPr>
          <a:xfrm>
            <a:off x="6526459" y="1203055"/>
            <a:ext cx="5567855" cy="3926623"/>
          </a:xfrm>
          <a:prstGeom prst="rect">
            <a:avLst/>
          </a:prstGeom>
          <a:noFill/>
          <a:ln>
            <a:solidFill>
              <a:srgbClr val="FFC000"/>
            </a:solidFill>
            <a:prstDash val="lgDash"/>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Εικόνα 10">
            <a:extLst>
              <a:ext uri="{FF2B5EF4-FFF2-40B4-BE49-F238E27FC236}">
                <a16:creationId xmlns:a16="http://schemas.microsoft.com/office/drawing/2014/main" id="{6890D59A-32BF-C902-FEAE-DE8E290CCE72}"/>
              </a:ext>
            </a:extLst>
          </p:cNvPr>
          <p:cNvPicPr>
            <a:picLocks noChangeAspect="1"/>
          </p:cNvPicPr>
          <p:nvPr/>
        </p:nvPicPr>
        <p:blipFill rotWithShape="1">
          <a:blip r:embed="rId5">
            <a:extLst>
              <a:ext uri="{28A0092B-C50C-407E-A947-70E740481C1C}">
                <a14:useLocalDpi xmlns:a14="http://schemas.microsoft.com/office/drawing/2010/main" val="0"/>
              </a:ext>
            </a:extLst>
          </a:blip>
          <a:srcRect t="4863" b="4863"/>
          <a:stretch/>
        </p:blipFill>
        <p:spPr>
          <a:xfrm>
            <a:off x="6997751" y="2144970"/>
            <a:ext cx="1046208" cy="657456"/>
          </a:xfrm>
          <a:prstGeom prst="rect">
            <a:avLst/>
          </a:prstGeom>
          <a:ln w="19050">
            <a:noFill/>
          </a:ln>
          <a:effectLst>
            <a:glow rad="139700">
              <a:schemeClr val="accent2">
                <a:satMod val="175000"/>
                <a:alpha val="40000"/>
              </a:schemeClr>
            </a:glow>
          </a:effectLst>
        </p:spPr>
      </p:pic>
      <p:grpSp>
        <p:nvGrpSpPr>
          <p:cNvPr id="200" name="Group 199">
            <a:extLst>
              <a:ext uri="{FF2B5EF4-FFF2-40B4-BE49-F238E27FC236}">
                <a16:creationId xmlns:a16="http://schemas.microsoft.com/office/drawing/2014/main" id="{E3B89C02-CB44-425D-3849-ACBEBAF7B179}"/>
              </a:ext>
            </a:extLst>
          </p:cNvPr>
          <p:cNvGrpSpPr/>
          <p:nvPr/>
        </p:nvGrpSpPr>
        <p:grpSpPr>
          <a:xfrm>
            <a:off x="8873599" y="1805269"/>
            <a:ext cx="656431" cy="720915"/>
            <a:chOff x="619711" y="2580060"/>
            <a:chExt cx="1344570" cy="1248704"/>
          </a:xfrm>
        </p:grpSpPr>
        <p:pic>
          <p:nvPicPr>
            <p:cNvPr id="201" name="Picture 200" descr="A close up of a logo&#10;&#10;Description automatically generated">
              <a:extLst>
                <a:ext uri="{FF2B5EF4-FFF2-40B4-BE49-F238E27FC236}">
                  <a16:creationId xmlns:a16="http://schemas.microsoft.com/office/drawing/2014/main" id="{AA545FD8-B972-DACE-65D1-F06292E96A67}"/>
                </a:ext>
              </a:extLst>
            </p:cNvPr>
            <p:cNvPicPr>
              <a:picLocks noChangeAspect="1"/>
            </p:cNvPicPr>
            <p:nvPr/>
          </p:nvPicPr>
          <p:blipFill rotWithShape="1">
            <a:blip r:embed="rId7" cstate="print">
              <a:clrChange>
                <a:clrFrom>
                  <a:srgbClr val="D9D9D9"/>
                </a:clrFrom>
                <a:clrTo>
                  <a:srgbClr val="D9D9D9">
                    <a:alpha val="0"/>
                  </a:srgbClr>
                </a:clrTo>
              </a:clrChange>
              <a:extLst>
                <a:ext uri="{28A0092B-C50C-407E-A947-70E740481C1C}">
                  <a14:useLocalDpi xmlns:a14="http://schemas.microsoft.com/office/drawing/2010/main" val="0"/>
                </a:ext>
              </a:extLst>
            </a:blip>
            <a:srcRect l="17998" t="13075" r="18214" b="22886"/>
            <a:stretch/>
          </p:blipFill>
          <p:spPr>
            <a:xfrm>
              <a:off x="629304" y="2758217"/>
              <a:ext cx="1048407" cy="468664"/>
            </a:xfrm>
            <a:prstGeom prst="rect">
              <a:avLst/>
            </a:prstGeom>
          </p:spPr>
        </p:pic>
        <p:cxnSp>
          <p:nvCxnSpPr>
            <p:cNvPr id="202" name="Straight Arrow Connector 201">
              <a:extLst>
                <a:ext uri="{FF2B5EF4-FFF2-40B4-BE49-F238E27FC236}">
                  <a16:creationId xmlns:a16="http://schemas.microsoft.com/office/drawing/2014/main" id="{5530E3D0-B856-D43F-C48B-60C870945B38}"/>
                </a:ext>
              </a:extLst>
            </p:cNvPr>
            <p:cNvCxnSpPr>
              <a:cxnSpLocks/>
            </p:cNvCxnSpPr>
            <p:nvPr/>
          </p:nvCxnSpPr>
          <p:spPr>
            <a:xfrm flipV="1">
              <a:off x="621777" y="2580060"/>
              <a:ext cx="0" cy="803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D8F34679-4FD9-CF18-1ECD-1980193BE468}"/>
                </a:ext>
              </a:extLst>
            </p:cNvPr>
            <p:cNvCxnSpPr>
              <a:cxnSpLocks/>
            </p:cNvCxnSpPr>
            <p:nvPr/>
          </p:nvCxnSpPr>
          <p:spPr>
            <a:xfrm>
              <a:off x="619711" y="3383934"/>
              <a:ext cx="1116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E39FA40E-0318-8985-0B60-849304690860}"/>
                    </a:ext>
                  </a:extLst>
                </p:cNvPr>
                <p:cNvSpPr txBox="1"/>
                <p:nvPr/>
              </p:nvSpPr>
              <p:spPr>
                <a:xfrm>
                  <a:off x="1307488" y="3348971"/>
                  <a:ext cx="656793" cy="4797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m:t>
                        </m:r>
                      </m:oMath>
                    </m:oMathPara>
                  </a14:m>
                  <a:endParaRPr lang="el-GR" sz="1200" dirty="0">
                    <a:solidFill>
                      <a:schemeClr val="tx1"/>
                    </a:solidFill>
                  </a:endParaRPr>
                </a:p>
              </p:txBody>
            </p:sp>
          </mc:Choice>
          <mc:Fallback xmlns="">
            <p:sp>
              <p:nvSpPr>
                <p:cNvPr id="109" name="TextBox 108">
                  <a:extLst>
                    <a:ext uri="{FF2B5EF4-FFF2-40B4-BE49-F238E27FC236}">
                      <a16:creationId xmlns:a16="http://schemas.microsoft.com/office/drawing/2014/main" id="{F9F0D932-FD69-4B5C-AE12-B4A3E4A1E526}"/>
                    </a:ext>
                  </a:extLst>
                </p:cNvPr>
                <p:cNvSpPr txBox="1">
                  <a:spLocks noRot="1" noChangeAspect="1" noMove="1" noResize="1" noEditPoints="1" noAdjustHandles="1" noChangeArrowheads="1" noChangeShapeType="1" noTextEdit="1"/>
                </p:cNvSpPr>
                <p:nvPr/>
              </p:nvSpPr>
              <p:spPr>
                <a:xfrm>
                  <a:off x="1307488" y="3348971"/>
                  <a:ext cx="656793" cy="479793"/>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E169EB0C-2F8F-F564-72C9-2B155270C02F}"/>
                  </a:ext>
                </a:extLst>
              </p:cNvPr>
              <p:cNvSpPr txBox="1"/>
              <p:nvPr/>
            </p:nvSpPr>
            <p:spPr>
              <a:xfrm>
                <a:off x="6892452" y="1781132"/>
                <a:ext cx="1416108" cy="415498"/>
              </a:xfrm>
              <a:prstGeom prst="rect">
                <a:avLst/>
              </a:prstGeom>
              <a:noFill/>
            </p:spPr>
            <p:txBody>
              <a:bodyPr wrap="square">
                <a:spAutoFit/>
              </a:bodyPr>
              <a:lstStyle>
                <a:defPPr>
                  <a:defRPr lang="en-US"/>
                </a:defPPr>
                <a:lvl1pPr algn="ctr">
                  <a:defRPr sz="1050">
                    <a:latin typeface="+mj-lt"/>
                    <a:cs typeface="Times New Roman" panose="02020603050405020304" pitchFamily="18" charset="0"/>
                  </a:defRPr>
                </a:lvl1pPr>
              </a:lstStyle>
              <a:p>
                <a:r>
                  <a:rPr lang="en-US" dirty="0"/>
                  <a:t>Bearing’s Signal at</a:t>
                </a:r>
              </a:p>
              <a:p>
                <a14:m>
                  <m:oMath xmlns:m="http://schemas.openxmlformats.org/officeDocument/2006/math">
                    <m:sSub>
                      <m:sSubPr>
                        <m:ctrlPr>
                          <a:rPr lang="en-US" i="1" dirty="0">
                            <a:solidFill>
                              <a:schemeClr val="accent5">
                                <a:lumMod val="60000"/>
                                <a:lumOff val="40000"/>
                              </a:schemeClr>
                            </a:solidFill>
                            <a:latin typeface="Cambria Math" panose="02040503050406030204" pitchFamily="18" charset="0"/>
                            <a:cs typeface="+mn-cs"/>
                          </a:rPr>
                        </m:ctrlPr>
                      </m:sSubPr>
                      <m:e>
                        <m:r>
                          <a:rPr lang="el-GR" dirty="0">
                            <a:solidFill>
                              <a:schemeClr val="accent5">
                                <a:lumMod val="60000"/>
                                <a:lumOff val="40000"/>
                              </a:schemeClr>
                            </a:solidFill>
                            <a:latin typeface="Cambria Math" panose="02040503050406030204" pitchFamily="18" charset="0"/>
                            <a:cs typeface="+mn-cs"/>
                          </a:rPr>
                          <m:t>𝜏</m:t>
                        </m:r>
                      </m:e>
                      <m:sub>
                        <m:r>
                          <a:rPr lang="en-US" dirty="0">
                            <a:solidFill>
                              <a:schemeClr val="accent5">
                                <a:lumMod val="60000"/>
                                <a:lumOff val="40000"/>
                              </a:schemeClr>
                            </a:solidFill>
                            <a:latin typeface="Cambria Math" panose="02040503050406030204" pitchFamily="18" charset="0"/>
                            <a:cs typeface="+mn-cs"/>
                          </a:rPr>
                          <m:t>𝑠</m:t>
                        </m:r>
                      </m:sub>
                    </m:sSub>
                  </m:oMath>
                </a14:m>
                <a:r>
                  <a:rPr lang="en-US" dirty="0">
                    <a:solidFill>
                      <a:schemeClr val="accent5">
                        <a:lumMod val="60000"/>
                        <a:lumOff val="40000"/>
                      </a:schemeClr>
                    </a:solidFill>
                    <a:cs typeface="+mn-cs"/>
                  </a:rPr>
                  <a:t> operating hours</a:t>
                </a:r>
              </a:p>
            </p:txBody>
          </p:sp>
        </mc:Choice>
        <mc:Fallback xmlns="">
          <p:sp>
            <p:nvSpPr>
              <p:cNvPr id="205" name="TextBox 204">
                <a:extLst>
                  <a:ext uri="{FF2B5EF4-FFF2-40B4-BE49-F238E27FC236}">
                    <a16:creationId xmlns:a16="http://schemas.microsoft.com/office/drawing/2014/main" id="{E169EB0C-2F8F-F564-72C9-2B155270C02F}"/>
                  </a:ext>
                </a:extLst>
              </p:cNvPr>
              <p:cNvSpPr txBox="1">
                <a:spLocks noRot="1" noChangeAspect="1" noMove="1" noResize="1" noEditPoints="1" noAdjustHandles="1" noChangeArrowheads="1" noChangeShapeType="1" noTextEdit="1"/>
              </p:cNvSpPr>
              <p:nvPr/>
            </p:nvSpPr>
            <p:spPr>
              <a:xfrm>
                <a:off x="6892452" y="1781132"/>
                <a:ext cx="1416108" cy="415498"/>
              </a:xfrm>
              <a:prstGeom prst="rect">
                <a:avLst/>
              </a:prstGeom>
              <a:blipFill>
                <a:blip r:embed="rId12"/>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D538F5BB-86BB-174A-705F-E8BC0795F8B7}"/>
                  </a:ext>
                </a:extLst>
              </p:cNvPr>
              <p:cNvSpPr txBox="1"/>
              <p:nvPr/>
            </p:nvSpPr>
            <p:spPr>
              <a:xfrm>
                <a:off x="9421816" y="1845688"/>
                <a:ext cx="343812"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100" b="0" i="1" smtClean="0">
                              <a:latin typeface="Cambria Math" panose="02040503050406030204" pitchFamily="18" charset="0"/>
                            </a:rPr>
                          </m:ctrlPr>
                        </m:sSubSupPr>
                        <m:e>
                          <m:r>
                            <a:rPr lang="en-US" sz="1100" b="0" i="1" smtClean="0">
                              <a:latin typeface="Cambria Math" panose="02040503050406030204" pitchFamily="18" charset="0"/>
                            </a:rPr>
                            <m:t>𝑦</m:t>
                          </m:r>
                        </m:e>
                        <m:sub>
                          <m:r>
                            <a:rPr lang="en-US" sz="1100" b="0" i="1" smtClean="0">
                              <a:latin typeface="Cambria Math" panose="02040503050406030204" pitchFamily="18" charset="0"/>
                            </a:rPr>
                            <m:t>𝑢</m:t>
                          </m:r>
                        </m:sub>
                        <m:sup>
                          <m:r>
                            <a:rPr lang="en-US" sz="1100" b="0" i="1" smtClean="0">
                              <a:latin typeface="Cambria Math" panose="02040503050406030204" pitchFamily="18" charset="0"/>
                            </a:rPr>
                            <m:t>𝑠</m:t>
                          </m:r>
                        </m:sup>
                      </m:sSubSup>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oMath>
                  </m:oMathPara>
                </a14:m>
                <a:endParaRPr lang="en-US" sz="1100" dirty="0"/>
              </a:p>
            </p:txBody>
          </p:sp>
        </mc:Choice>
        <mc:Fallback xmlns="">
          <p:sp>
            <p:nvSpPr>
              <p:cNvPr id="206" name="TextBox 205">
                <a:extLst>
                  <a:ext uri="{FF2B5EF4-FFF2-40B4-BE49-F238E27FC236}">
                    <a16:creationId xmlns:a16="http://schemas.microsoft.com/office/drawing/2014/main" id="{D538F5BB-86BB-174A-705F-E8BC0795F8B7}"/>
                  </a:ext>
                </a:extLst>
              </p:cNvPr>
              <p:cNvSpPr txBox="1">
                <a:spLocks noRot="1" noChangeAspect="1" noMove="1" noResize="1" noEditPoints="1" noAdjustHandles="1" noChangeArrowheads="1" noChangeShapeType="1" noTextEdit="1"/>
              </p:cNvSpPr>
              <p:nvPr/>
            </p:nvSpPr>
            <p:spPr>
              <a:xfrm>
                <a:off x="9421816" y="1845688"/>
                <a:ext cx="343812" cy="169277"/>
              </a:xfrm>
              <a:prstGeom prst="rect">
                <a:avLst/>
              </a:prstGeom>
              <a:blipFill>
                <a:blip r:embed="rId13"/>
                <a:stretch>
                  <a:fillRect l="-10714" r="-14286" b="-35714"/>
                </a:stretch>
              </a:blipFill>
            </p:spPr>
            <p:txBody>
              <a:bodyPr/>
              <a:lstStyle/>
              <a:p>
                <a:r>
                  <a:rPr lang="en-US">
                    <a:noFill/>
                  </a:rPr>
                  <a:t> </a:t>
                </a:r>
              </a:p>
            </p:txBody>
          </p:sp>
        </mc:Fallback>
      </mc:AlternateContent>
      <p:sp>
        <p:nvSpPr>
          <p:cNvPr id="207" name="TextBox 206">
            <a:extLst>
              <a:ext uri="{FF2B5EF4-FFF2-40B4-BE49-F238E27FC236}">
                <a16:creationId xmlns:a16="http://schemas.microsoft.com/office/drawing/2014/main" id="{3E2455BF-FE87-12CE-A9B5-2869C5051F66}"/>
              </a:ext>
            </a:extLst>
          </p:cNvPr>
          <p:cNvSpPr txBox="1"/>
          <p:nvPr/>
        </p:nvSpPr>
        <p:spPr>
          <a:xfrm>
            <a:off x="6694297" y="1477123"/>
            <a:ext cx="4677575" cy="276999"/>
          </a:xfrm>
          <a:prstGeom prst="rect">
            <a:avLst/>
          </a:prstGeom>
          <a:noFill/>
        </p:spPr>
        <p:txBody>
          <a:bodyPr wrap="square">
            <a:spAutoFit/>
          </a:bodyPr>
          <a:lstStyle/>
          <a:p>
            <a:pPr algn="ctr"/>
            <a:r>
              <a:rPr lang="en-US" sz="1200" dirty="0">
                <a:latin typeface="+mj-lt"/>
              </a:rPr>
              <a:t>For acceleration signal </a:t>
            </a:r>
            <a:r>
              <a:rPr lang="en-US" sz="1200" b="1" dirty="0">
                <a:latin typeface="+mj-lt"/>
              </a:rPr>
              <a:t>S </a:t>
            </a:r>
            <a:r>
              <a:rPr lang="en-US" sz="1200" dirty="0">
                <a:latin typeface="+mj-lt"/>
              </a:rPr>
              <a:t>from unknown state</a:t>
            </a:r>
          </a:p>
        </p:txBody>
      </p: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45B167FD-FF19-755F-455B-00AC335B4F1C}"/>
                  </a:ext>
                </a:extLst>
              </p:cNvPr>
              <p:cNvSpPr txBox="1"/>
              <p:nvPr/>
            </p:nvSpPr>
            <p:spPr>
              <a:xfrm>
                <a:off x="3847618" y="2283158"/>
                <a:ext cx="2297150" cy="532582"/>
              </a:xfrm>
              <a:prstGeom prst="rect">
                <a:avLst/>
              </a:prstGeom>
              <a:noFill/>
            </p:spPr>
            <p:txBody>
              <a:bodyPr wrap="square">
                <a:spAutoFit/>
              </a:bodyPr>
              <a:lstStyle/>
              <a:p>
                <a:pPr marL="0" marR="0" algn="ctr">
                  <a:lnSpc>
                    <a:spcPct val="107000"/>
                  </a:lnSpc>
                  <a:spcBef>
                    <a:spcPts val="0"/>
                  </a:spcBef>
                  <a:spcAft>
                    <a:spcPts val="800"/>
                  </a:spcAft>
                </a:pPr>
                <a14:m>
                  <m:oMath xmlns:m="http://schemas.openxmlformats.org/officeDocument/2006/math">
                    <m:sSub>
                      <m:sSubPr>
                        <m:ctrlPr>
                          <a:rPr lang="en-US" sz="1050" i="1" smtClean="0">
                            <a:effectLst/>
                            <a:latin typeface="Cambria Math" panose="02040503050406030204" pitchFamily="18" charset="0"/>
                            <a:ea typeface="Calibri" panose="020F0502020204030204" pitchFamily="34" charset="0"/>
                            <a:cs typeface="Arial" panose="020B0604020202020204" pitchFamily="34" charset="0"/>
                          </a:rPr>
                        </m:ctrlPr>
                      </m:sSubPr>
                      <m:e>
                        <m:r>
                          <a:rPr lang="el-GR" sz="1050" i="1">
                            <a:effectLst/>
                            <a:latin typeface="Cambria Math" panose="02040503050406030204" pitchFamily="18" charset="0"/>
                            <a:ea typeface="Calibri" panose="020F0502020204030204" pitchFamily="34" charset="0"/>
                            <a:cs typeface="Arial" panose="020B0604020202020204" pitchFamily="34" charset="0"/>
                          </a:rPr>
                          <m:t>𝐻</m:t>
                        </m:r>
                      </m:e>
                      <m:sub>
                        <m:r>
                          <a:rPr lang="el-GR" sz="1050" i="1">
                            <a:effectLst/>
                            <a:latin typeface="Cambria Math" panose="02040503050406030204" pitchFamily="18" charset="0"/>
                            <a:ea typeface="Calibri" panose="020F0502020204030204" pitchFamily="34" charset="0"/>
                            <a:cs typeface="Arial" panose="020B0604020202020204" pitchFamily="34" charset="0"/>
                          </a:rPr>
                          <m:t>0 </m:t>
                        </m:r>
                      </m:sub>
                    </m:sSub>
                    <m:r>
                      <a:rPr lang="el-GR" sz="105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050" i="1">
                            <a:effectLst/>
                            <a:latin typeface="Cambria Math" panose="02040503050406030204" pitchFamily="18" charset="0"/>
                            <a:ea typeface="Calibri" panose="020F0502020204030204" pitchFamily="34" charset="0"/>
                            <a:cs typeface="Arial" panose="020B0604020202020204" pitchFamily="34" charset="0"/>
                          </a:rPr>
                        </m:ctrlPr>
                      </m:sSubPr>
                      <m:e>
                        <m:r>
                          <a:rPr lang="el-GR" sz="1050" i="1">
                            <a:effectLst/>
                            <a:latin typeface="Cambria Math" panose="02040503050406030204" pitchFamily="18" charset="0"/>
                            <a:ea typeface="Calibri" panose="020F0502020204030204" pitchFamily="34" charset="0"/>
                            <a:cs typeface="Arial" panose="020B0604020202020204" pitchFamily="34" charset="0"/>
                          </a:rPr>
                          <m:t>𝑆</m:t>
                        </m:r>
                      </m:e>
                      <m:sub>
                        <m:r>
                          <a:rPr lang="en-US" sz="1050" b="0" i="1" smtClean="0">
                            <a:effectLst/>
                            <a:latin typeface="Cambria Math" panose="02040503050406030204" pitchFamily="18" charset="0"/>
                            <a:ea typeface="Calibri" panose="020F0502020204030204" pitchFamily="34" charset="0"/>
                            <a:cs typeface="Arial" panose="020B0604020202020204" pitchFamily="34" charset="0"/>
                          </a:rPr>
                          <m:t>𝑖</m:t>
                        </m:r>
                      </m:sub>
                    </m:sSub>
                    <m:d>
                      <m:dPr>
                        <m:ctrlPr>
                          <a:rPr lang="en-US" sz="1050" i="1">
                            <a:effectLst/>
                            <a:latin typeface="Cambria Math" panose="02040503050406030204" pitchFamily="18" charset="0"/>
                            <a:ea typeface="Calibri" panose="020F0502020204030204" pitchFamily="34" charset="0"/>
                            <a:cs typeface="Arial" panose="020B0604020202020204" pitchFamily="34" charset="0"/>
                          </a:rPr>
                        </m:ctrlPr>
                      </m:dPr>
                      <m:e>
                        <m:r>
                          <a:rPr lang="el-GR" sz="1050" i="1">
                            <a:effectLst/>
                            <a:latin typeface="Cambria Math" panose="02040503050406030204" pitchFamily="18" charset="0"/>
                            <a:ea typeface="Calibri" panose="020F0502020204030204" pitchFamily="34" charset="0"/>
                            <a:cs typeface="Arial" panose="020B0604020202020204" pitchFamily="34" charset="0"/>
                          </a:rPr>
                          <m:t>𝜔</m:t>
                        </m:r>
                      </m:e>
                    </m:d>
                    <m:r>
                      <a:rPr lang="el-GR" sz="105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050" i="1" smtClean="0">
                            <a:effectLst/>
                            <a:latin typeface="Cambria Math" panose="02040503050406030204" pitchFamily="18" charset="0"/>
                            <a:ea typeface="Calibri" panose="020F0502020204030204" pitchFamily="34" charset="0"/>
                            <a:cs typeface="Arial" panose="020B0604020202020204" pitchFamily="34" charset="0"/>
                          </a:rPr>
                        </m:ctrlPr>
                      </m:sSubPr>
                      <m:e>
                        <m:r>
                          <a:rPr lang="el-GR" sz="1050" i="1">
                            <a:effectLst/>
                            <a:latin typeface="Cambria Math" panose="02040503050406030204" pitchFamily="18" charset="0"/>
                            <a:ea typeface="Calibri" panose="020F0502020204030204" pitchFamily="34" charset="0"/>
                            <a:cs typeface="Arial" panose="020B0604020202020204" pitchFamily="34" charset="0"/>
                          </a:rPr>
                          <m:t>𝑆</m:t>
                        </m:r>
                      </m:e>
                      <m:sub>
                        <m:r>
                          <a:rPr lang="el-GR" sz="1050" i="1">
                            <a:effectLst/>
                            <a:latin typeface="Cambria Math" panose="02040503050406030204" pitchFamily="18" charset="0"/>
                            <a:ea typeface="Calibri" panose="020F0502020204030204" pitchFamily="34" charset="0"/>
                            <a:cs typeface="Arial" panose="020B0604020202020204" pitchFamily="34" charset="0"/>
                          </a:rPr>
                          <m:t>𝜊</m:t>
                        </m:r>
                      </m:sub>
                    </m:sSub>
                    <m:d>
                      <m:dPr>
                        <m:ctrlPr>
                          <a:rPr lang="en-US" sz="1050" i="1">
                            <a:effectLst/>
                            <a:latin typeface="Cambria Math" panose="02040503050406030204" pitchFamily="18" charset="0"/>
                            <a:ea typeface="Calibri" panose="020F0502020204030204" pitchFamily="34" charset="0"/>
                            <a:cs typeface="Arial" panose="020B0604020202020204" pitchFamily="34" charset="0"/>
                          </a:rPr>
                        </m:ctrlPr>
                      </m:dPr>
                      <m:e>
                        <m:r>
                          <a:rPr lang="el-GR" sz="1050" i="1">
                            <a:effectLst/>
                            <a:latin typeface="Cambria Math" panose="02040503050406030204" pitchFamily="18" charset="0"/>
                            <a:ea typeface="Calibri" panose="020F0502020204030204" pitchFamily="34" charset="0"/>
                            <a:cs typeface="Arial" panose="020B0604020202020204" pitchFamily="34" charset="0"/>
                          </a:rPr>
                          <m:t>𝜔</m:t>
                        </m:r>
                      </m:e>
                    </m:d>
                  </m:oMath>
                </a14:m>
                <a:r>
                  <a:rPr lang="el-GR" sz="1050" i="1" dirty="0">
                    <a:effectLst/>
                    <a:latin typeface="Calibri" panose="020F0502020204030204" pitchFamily="34" charset="0"/>
                    <a:ea typeface="Times New Roman" panose="02020603050405020304" pitchFamily="18" charset="0"/>
                    <a:cs typeface="Arial" panose="020B0604020202020204" pitchFamily="34" charset="0"/>
                  </a:rPr>
                  <a:t> (</a:t>
                </a:r>
                <a:r>
                  <a:rPr lang="en-US" sz="1050" i="1" dirty="0">
                    <a:effectLst/>
                    <a:latin typeface="Calibri" panose="020F0502020204030204" pitchFamily="34" charset="0"/>
                    <a:ea typeface="Times New Roman" panose="02020603050405020304" pitchFamily="18" charset="0"/>
                    <a:cs typeface="Arial" panose="020B0604020202020204" pitchFamily="34" charset="0"/>
                  </a:rPr>
                  <a:t>Healthy State</a:t>
                </a:r>
                <a:r>
                  <a:rPr lang="el-GR" sz="1050" i="1" dirty="0">
                    <a:effectLst/>
                    <a:latin typeface="Calibri" panose="020F0502020204030204" pitchFamily="34" charset="0"/>
                    <a:ea typeface="Times New Roman" panose="02020603050405020304" pitchFamily="18" charset="0"/>
                    <a:cs typeface="Arial" panose="020B0604020202020204" pitchFamily="34" charset="0"/>
                  </a:rPr>
                  <a:t>)</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14:m>
                  <m:oMath xmlns:m="http://schemas.openxmlformats.org/officeDocument/2006/math">
                    <m:sSub>
                      <m:sSubPr>
                        <m:ctrlPr>
                          <a:rPr lang="en-US" sz="1050" i="1">
                            <a:effectLst/>
                            <a:latin typeface="Cambria Math" panose="02040503050406030204" pitchFamily="18" charset="0"/>
                            <a:ea typeface="Calibri" panose="020F0502020204030204" pitchFamily="34" charset="0"/>
                            <a:cs typeface="Arial" panose="020B0604020202020204" pitchFamily="34" charset="0"/>
                          </a:rPr>
                        </m:ctrlPr>
                      </m:sSubPr>
                      <m:e>
                        <m:r>
                          <a:rPr lang="el-GR" sz="1050" i="1">
                            <a:effectLst/>
                            <a:latin typeface="Cambria Math" panose="02040503050406030204" pitchFamily="18" charset="0"/>
                            <a:ea typeface="Calibri" panose="020F0502020204030204" pitchFamily="34" charset="0"/>
                            <a:cs typeface="Arial" panose="020B0604020202020204" pitchFamily="34" charset="0"/>
                          </a:rPr>
                          <m:t>𝐻</m:t>
                        </m:r>
                      </m:e>
                      <m:sub>
                        <m:r>
                          <a:rPr lang="el-GR" sz="1050" i="1">
                            <a:effectLst/>
                            <a:latin typeface="Cambria Math" panose="02040503050406030204" pitchFamily="18" charset="0"/>
                            <a:ea typeface="Calibri" panose="020F0502020204030204" pitchFamily="34" charset="0"/>
                            <a:cs typeface="Arial" panose="020B0604020202020204" pitchFamily="34" charset="0"/>
                          </a:rPr>
                          <m:t>1 </m:t>
                        </m:r>
                      </m:sub>
                    </m:sSub>
                    <m:r>
                      <a:rPr lang="el-GR" sz="1050" i="1">
                        <a:effectLst/>
                        <a:latin typeface="Cambria Math" panose="02040503050406030204" pitchFamily="18" charset="0"/>
                        <a:ea typeface="Calibri" panose="020F0502020204030204" pitchFamily="34" charset="0"/>
                        <a:cs typeface="Arial" panose="020B0604020202020204" pitchFamily="34" charset="0"/>
                      </a:rPr>
                      <m:t>:</m:t>
                    </m:r>
                    <m:r>
                      <a:rPr lang="el-GR" sz="105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050" i="1">
                            <a:effectLst/>
                            <a:latin typeface="Cambria Math" panose="02040503050406030204" pitchFamily="18" charset="0"/>
                            <a:ea typeface="Calibri" panose="020F0502020204030204" pitchFamily="34" charset="0"/>
                            <a:cs typeface="Arial" panose="020B0604020202020204" pitchFamily="34" charset="0"/>
                          </a:rPr>
                        </m:ctrlPr>
                      </m:sSubPr>
                      <m:e>
                        <m:r>
                          <a:rPr lang="el-GR" sz="1050" i="1">
                            <a:effectLst/>
                            <a:latin typeface="Cambria Math" panose="02040503050406030204" pitchFamily="18" charset="0"/>
                            <a:ea typeface="Calibri" panose="020F0502020204030204" pitchFamily="34" charset="0"/>
                            <a:cs typeface="Arial" panose="020B0604020202020204" pitchFamily="34" charset="0"/>
                          </a:rPr>
                          <m:t>𝑆</m:t>
                        </m:r>
                      </m:e>
                      <m:sub>
                        <m:r>
                          <a:rPr lang="en-US" sz="1050" b="0" i="1" smtClean="0">
                            <a:effectLst/>
                            <a:latin typeface="Cambria Math" panose="02040503050406030204" pitchFamily="18" charset="0"/>
                            <a:ea typeface="Calibri" panose="020F0502020204030204" pitchFamily="34" charset="0"/>
                            <a:cs typeface="Arial" panose="020B0604020202020204" pitchFamily="34" charset="0"/>
                          </a:rPr>
                          <m:t>𝑖</m:t>
                        </m:r>
                      </m:sub>
                    </m:sSub>
                    <m:d>
                      <m:dPr>
                        <m:ctrlPr>
                          <a:rPr lang="en-US" sz="1050" i="1">
                            <a:effectLst/>
                            <a:latin typeface="Cambria Math" panose="02040503050406030204" pitchFamily="18" charset="0"/>
                            <a:ea typeface="Calibri" panose="020F0502020204030204" pitchFamily="34" charset="0"/>
                            <a:cs typeface="Arial" panose="020B0604020202020204" pitchFamily="34" charset="0"/>
                          </a:rPr>
                        </m:ctrlPr>
                      </m:dPr>
                      <m:e>
                        <m:r>
                          <a:rPr lang="el-GR" sz="1050" i="1">
                            <a:effectLst/>
                            <a:latin typeface="Cambria Math" panose="02040503050406030204" pitchFamily="18" charset="0"/>
                            <a:ea typeface="Calibri" panose="020F0502020204030204" pitchFamily="34" charset="0"/>
                            <a:cs typeface="Arial" panose="020B0604020202020204" pitchFamily="34" charset="0"/>
                          </a:rPr>
                          <m:t>𝜔</m:t>
                        </m:r>
                      </m:e>
                    </m:d>
                    <m:r>
                      <a:rPr lang="el-GR" sz="105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050" i="1">
                            <a:effectLst/>
                            <a:latin typeface="Cambria Math" panose="02040503050406030204" pitchFamily="18" charset="0"/>
                            <a:ea typeface="Calibri" panose="020F0502020204030204" pitchFamily="34" charset="0"/>
                            <a:cs typeface="Arial" panose="020B0604020202020204" pitchFamily="34" charset="0"/>
                          </a:rPr>
                        </m:ctrlPr>
                      </m:sSubPr>
                      <m:e>
                        <m:r>
                          <a:rPr lang="el-GR" sz="1050" i="1">
                            <a:effectLst/>
                            <a:latin typeface="Cambria Math" panose="02040503050406030204" pitchFamily="18" charset="0"/>
                            <a:ea typeface="Calibri" panose="020F0502020204030204" pitchFamily="34" charset="0"/>
                            <a:cs typeface="Arial" panose="020B0604020202020204" pitchFamily="34" charset="0"/>
                          </a:rPr>
                          <m:t>𝑆</m:t>
                        </m:r>
                      </m:e>
                      <m:sub>
                        <m:r>
                          <a:rPr lang="el-GR" sz="1050" i="1">
                            <a:effectLst/>
                            <a:latin typeface="Cambria Math" panose="02040503050406030204" pitchFamily="18" charset="0"/>
                            <a:ea typeface="Calibri" panose="020F0502020204030204" pitchFamily="34" charset="0"/>
                            <a:cs typeface="Arial" panose="020B0604020202020204" pitchFamily="34" charset="0"/>
                          </a:rPr>
                          <m:t>𝜊</m:t>
                        </m:r>
                      </m:sub>
                    </m:sSub>
                    <m:d>
                      <m:dPr>
                        <m:ctrlPr>
                          <a:rPr lang="en-US" sz="1050" i="1">
                            <a:effectLst/>
                            <a:latin typeface="Cambria Math" panose="02040503050406030204" pitchFamily="18" charset="0"/>
                            <a:ea typeface="Calibri" panose="020F0502020204030204" pitchFamily="34" charset="0"/>
                            <a:cs typeface="Arial" panose="020B0604020202020204" pitchFamily="34" charset="0"/>
                          </a:rPr>
                        </m:ctrlPr>
                      </m:dPr>
                      <m:e>
                        <m:r>
                          <a:rPr lang="el-GR" sz="1050" i="1">
                            <a:effectLst/>
                            <a:latin typeface="Cambria Math" panose="02040503050406030204" pitchFamily="18" charset="0"/>
                            <a:ea typeface="Calibri" panose="020F0502020204030204" pitchFamily="34" charset="0"/>
                            <a:cs typeface="Arial" panose="020B0604020202020204" pitchFamily="34" charset="0"/>
                          </a:rPr>
                          <m:t>𝜔</m:t>
                        </m:r>
                      </m:e>
                    </m:d>
                  </m:oMath>
                </a14:m>
                <a:r>
                  <a:rPr lang="el-GR" sz="1050" i="1" dirty="0">
                    <a:effectLst/>
                    <a:latin typeface="Calibri" panose="020F0502020204030204" pitchFamily="34" charset="0"/>
                    <a:ea typeface="Times New Roman" panose="02020603050405020304" pitchFamily="18" charset="0"/>
                    <a:cs typeface="Arial" panose="020B0604020202020204" pitchFamily="34" charset="0"/>
                  </a:rPr>
                  <a:t> (</a:t>
                </a:r>
                <a:r>
                  <a:rPr lang="en-US" sz="1050" i="1" dirty="0">
                    <a:effectLst/>
                    <a:latin typeface="Calibri" panose="020F0502020204030204" pitchFamily="34" charset="0"/>
                    <a:ea typeface="Times New Roman" panose="02020603050405020304" pitchFamily="18" charset="0"/>
                    <a:cs typeface="Arial" panose="020B0604020202020204" pitchFamily="34" charset="0"/>
                  </a:rPr>
                  <a:t>Unhealthy State</a:t>
                </a:r>
                <a:r>
                  <a:rPr lang="el-GR" sz="1050" i="1" dirty="0">
                    <a:effectLst/>
                    <a:latin typeface="Calibri" panose="020F0502020204030204" pitchFamily="34" charset="0"/>
                    <a:ea typeface="Times New Roman" panose="02020603050405020304" pitchFamily="18" charset="0"/>
                    <a:cs typeface="Arial" panose="020B0604020202020204" pitchFamily="34" charset="0"/>
                  </a:rPr>
                  <a:t>)</a:t>
                </a:r>
                <a:endParaRPr lang="en-US" sz="105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219" name="TextBox 218">
                <a:extLst>
                  <a:ext uri="{FF2B5EF4-FFF2-40B4-BE49-F238E27FC236}">
                    <a16:creationId xmlns:a16="http://schemas.microsoft.com/office/drawing/2014/main" id="{45B167FD-FF19-755F-455B-00AC335B4F1C}"/>
                  </a:ext>
                </a:extLst>
              </p:cNvPr>
              <p:cNvSpPr txBox="1">
                <a:spLocks noRot="1" noChangeAspect="1" noMove="1" noResize="1" noEditPoints="1" noAdjustHandles="1" noChangeArrowheads="1" noChangeShapeType="1" noTextEdit="1"/>
              </p:cNvSpPr>
              <p:nvPr/>
            </p:nvSpPr>
            <p:spPr>
              <a:xfrm>
                <a:off x="3847618" y="2283158"/>
                <a:ext cx="2297150" cy="532582"/>
              </a:xfrm>
              <a:prstGeom prst="rect">
                <a:avLst/>
              </a:prstGeom>
              <a:blipFill>
                <a:blip r:embed="rId14"/>
                <a:stretch>
                  <a:fillRect b="-6897"/>
                </a:stretch>
              </a:blipFill>
            </p:spPr>
            <p:txBody>
              <a:bodyPr/>
              <a:lstStyle/>
              <a:p>
                <a:r>
                  <a:rPr lang="en-US">
                    <a:noFill/>
                  </a:rPr>
                  <a:t> </a:t>
                </a:r>
              </a:p>
            </p:txBody>
          </p:sp>
        </mc:Fallback>
      </mc:AlternateContent>
      <p:cxnSp>
        <p:nvCxnSpPr>
          <p:cNvPr id="226" name="Straight Arrow Connector 225">
            <a:extLst>
              <a:ext uri="{FF2B5EF4-FFF2-40B4-BE49-F238E27FC236}">
                <a16:creationId xmlns:a16="http://schemas.microsoft.com/office/drawing/2014/main" id="{7E268751-76E2-8A64-BC99-96AAAAE46808}"/>
              </a:ext>
            </a:extLst>
          </p:cNvPr>
          <p:cNvCxnSpPr>
            <a:cxnSpLocks/>
            <a:endCxn id="233" idx="1"/>
          </p:cNvCxnSpPr>
          <p:nvPr/>
        </p:nvCxnSpPr>
        <p:spPr>
          <a:xfrm flipV="1">
            <a:off x="2846301" y="2132324"/>
            <a:ext cx="443743" cy="6148"/>
          </a:xfrm>
          <a:prstGeom prst="straightConnector1">
            <a:avLst/>
          </a:prstGeom>
          <a:ln>
            <a:solidFill>
              <a:schemeClr val="tx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AE146BEE-DCFD-D93D-41EC-5532A76C0777}"/>
                  </a:ext>
                </a:extLst>
              </p:cNvPr>
              <p:cNvSpPr txBox="1"/>
              <p:nvPr/>
            </p:nvSpPr>
            <p:spPr>
              <a:xfrm>
                <a:off x="3290044" y="2001519"/>
                <a:ext cx="68178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l-GR" sz="1100" i="1">
                              <a:effectLst/>
                              <a:latin typeface="Cambria Math" panose="02040503050406030204" pitchFamily="18" charset="0"/>
                              <a:ea typeface="Calibri" panose="020F0502020204030204" pitchFamily="34" charset="0"/>
                              <a:cs typeface="Arial" panose="020B0604020202020204" pitchFamily="34" charset="0"/>
                            </a:rPr>
                            <m:t>𝑆</m:t>
                          </m:r>
                        </m:e>
                        <m:sub>
                          <m:r>
                            <a:rPr lang="el-GR" sz="1100" i="1">
                              <a:effectLst/>
                              <a:latin typeface="Cambria Math" panose="02040503050406030204" pitchFamily="18" charset="0"/>
                              <a:ea typeface="Calibri" panose="020F0502020204030204" pitchFamily="34" charset="0"/>
                              <a:cs typeface="Arial" panose="020B0604020202020204" pitchFamily="34" charset="0"/>
                            </a:rPr>
                            <m:t>𝜊</m:t>
                          </m:r>
                        </m:sub>
                      </m:sSub>
                      <m:d>
                        <m:dPr>
                          <m:ctrlPr>
                            <a:rPr lang="en-US" sz="1100" i="1">
                              <a:effectLst/>
                              <a:latin typeface="Cambria Math" panose="02040503050406030204" pitchFamily="18" charset="0"/>
                              <a:ea typeface="Calibri" panose="020F0502020204030204" pitchFamily="34" charset="0"/>
                              <a:cs typeface="Arial" panose="020B0604020202020204" pitchFamily="34" charset="0"/>
                            </a:rPr>
                          </m:ctrlPr>
                        </m:dPr>
                        <m:e>
                          <m:r>
                            <a:rPr lang="el-GR" sz="1100" i="1">
                              <a:effectLst/>
                              <a:latin typeface="Cambria Math" panose="02040503050406030204" pitchFamily="18" charset="0"/>
                              <a:ea typeface="Calibri" panose="020F0502020204030204" pitchFamily="34" charset="0"/>
                              <a:cs typeface="Arial" panose="020B0604020202020204" pitchFamily="34" charset="0"/>
                            </a:rPr>
                            <m:t>𝜔</m:t>
                          </m:r>
                        </m:e>
                      </m:d>
                    </m:oMath>
                  </m:oMathPara>
                </a14:m>
                <a:endParaRPr lang="en-US" sz="1100" dirty="0"/>
              </a:p>
            </p:txBody>
          </p:sp>
        </mc:Choice>
        <mc:Fallback xmlns="">
          <p:sp>
            <p:nvSpPr>
              <p:cNvPr id="233" name="TextBox 232">
                <a:extLst>
                  <a:ext uri="{FF2B5EF4-FFF2-40B4-BE49-F238E27FC236}">
                    <a16:creationId xmlns:a16="http://schemas.microsoft.com/office/drawing/2014/main" id="{AE146BEE-DCFD-D93D-41EC-5532A76C0777}"/>
                  </a:ext>
                </a:extLst>
              </p:cNvPr>
              <p:cNvSpPr txBox="1">
                <a:spLocks noRot="1" noChangeAspect="1" noMove="1" noResize="1" noEditPoints="1" noAdjustHandles="1" noChangeArrowheads="1" noChangeShapeType="1" noTextEdit="1"/>
              </p:cNvSpPr>
              <p:nvPr/>
            </p:nvSpPr>
            <p:spPr>
              <a:xfrm>
                <a:off x="3290044" y="2001519"/>
                <a:ext cx="681780" cy="261610"/>
              </a:xfrm>
              <a:prstGeom prst="rect">
                <a:avLst/>
              </a:prstGeom>
              <a:blipFill>
                <a:blip r:embed="rId15"/>
                <a:stretch>
                  <a:fillRect/>
                </a:stretch>
              </a:blipFill>
            </p:spPr>
            <p:txBody>
              <a:bodyPr/>
              <a:lstStyle/>
              <a:p>
                <a:r>
                  <a:rPr lang="en-US">
                    <a:noFill/>
                  </a:rPr>
                  <a:t> </a:t>
                </a:r>
              </a:p>
            </p:txBody>
          </p:sp>
        </mc:Fallback>
      </mc:AlternateContent>
      <p:sp>
        <p:nvSpPr>
          <p:cNvPr id="235" name="TextBox 234">
            <a:extLst>
              <a:ext uri="{FF2B5EF4-FFF2-40B4-BE49-F238E27FC236}">
                <a16:creationId xmlns:a16="http://schemas.microsoft.com/office/drawing/2014/main" id="{48DBA77D-F0FF-BFBB-6468-73C45F644B75}"/>
              </a:ext>
            </a:extLst>
          </p:cNvPr>
          <p:cNvSpPr txBox="1"/>
          <p:nvPr/>
        </p:nvSpPr>
        <p:spPr>
          <a:xfrm>
            <a:off x="2893041" y="1944533"/>
            <a:ext cx="480762" cy="230832"/>
          </a:xfrm>
          <a:prstGeom prst="rect">
            <a:avLst/>
          </a:prstGeom>
          <a:noFill/>
        </p:spPr>
        <p:txBody>
          <a:bodyPr wrap="square">
            <a:spAutoFit/>
          </a:bodyPr>
          <a:lstStyle/>
          <a:p>
            <a:r>
              <a:rPr lang="en-US" sz="900" i="1" dirty="0">
                <a:latin typeface="Calibri" panose="020F0502020204030204" pitchFamily="34" charset="0"/>
                <a:ea typeface="Times New Roman" panose="02020603050405020304" pitchFamily="18" charset="0"/>
                <a:cs typeface="Arial" panose="020B0604020202020204" pitchFamily="34" charset="0"/>
              </a:rPr>
              <a:t>PSD</a:t>
            </a:r>
            <a:endParaRPr lang="en-US" sz="900" dirty="0"/>
          </a:p>
        </p:txBody>
      </p:sp>
      <p:cxnSp>
        <p:nvCxnSpPr>
          <p:cNvPr id="239" name="Straight Arrow Connector 238">
            <a:extLst>
              <a:ext uri="{FF2B5EF4-FFF2-40B4-BE49-F238E27FC236}">
                <a16:creationId xmlns:a16="http://schemas.microsoft.com/office/drawing/2014/main" id="{C5BE106F-3E8C-AA62-77CF-D0FD84E48F15}"/>
              </a:ext>
            </a:extLst>
          </p:cNvPr>
          <p:cNvCxnSpPr>
            <a:cxnSpLocks/>
            <a:endCxn id="240" idx="1"/>
          </p:cNvCxnSpPr>
          <p:nvPr/>
        </p:nvCxnSpPr>
        <p:spPr>
          <a:xfrm flipV="1">
            <a:off x="2905860" y="3275424"/>
            <a:ext cx="443743" cy="6148"/>
          </a:xfrm>
          <a:prstGeom prst="straightConnector1">
            <a:avLst/>
          </a:prstGeom>
          <a:ln>
            <a:solidFill>
              <a:schemeClr val="tx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417A5796-5AF7-443E-73A5-EFCB5BBD079A}"/>
                  </a:ext>
                </a:extLst>
              </p:cNvPr>
              <p:cNvSpPr txBox="1"/>
              <p:nvPr/>
            </p:nvSpPr>
            <p:spPr>
              <a:xfrm>
                <a:off x="3349603" y="3144619"/>
                <a:ext cx="68178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l-GR" sz="1100" i="1">
                              <a:effectLst/>
                              <a:latin typeface="Cambria Math" panose="02040503050406030204" pitchFamily="18" charset="0"/>
                              <a:ea typeface="Calibri" panose="020F0502020204030204" pitchFamily="34" charset="0"/>
                              <a:cs typeface="Arial" panose="020B0604020202020204" pitchFamily="34" charset="0"/>
                            </a:rPr>
                            <m:t>𝑆</m:t>
                          </m:r>
                        </m:e>
                        <m:sub>
                          <m:r>
                            <a:rPr lang="en-US" sz="1100" b="0" i="1" smtClean="0">
                              <a:effectLst/>
                              <a:latin typeface="Cambria Math" panose="02040503050406030204" pitchFamily="18" charset="0"/>
                              <a:ea typeface="Calibri" panose="020F0502020204030204" pitchFamily="34" charset="0"/>
                              <a:cs typeface="Arial" panose="020B0604020202020204" pitchFamily="34" charset="0"/>
                            </a:rPr>
                            <m:t>𝑖</m:t>
                          </m:r>
                        </m:sub>
                      </m:sSub>
                      <m:d>
                        <m:dPr>
                          <m:ctrlPr>
                            <a:rPr lang="en-US" sz="1100" i="1">
                              <a:effectLst/>
                              <a:latin typeface="Cambria Math" panose="02040503050406030204" pitchFamily="18" charset="0"/>
                              <a:ea typeface="Calibri" panose="020F0502020204030204" pitchFamily="34" charset="0"/>
                              <a:cs typeface="Arial" panose="020B0604020202020204" pitchFamily="34" charset="0"/>
                            </a:rPr>
                          </m:ctrlPr>
                        </m:dPr>
                        <m:e>
                          <m:r>
                            <a:rPr lang="el-GR" sz="1100" i="1">
                              <a:effectLst/>
                              <a:latin typeface="Cambria Math" panose="02040503050406030204" pitchFamily="18" charset="0"/>
                              <a:ea typeface="Calibri" panose="020F0502020204030204" pitchFamily="34" charset="0"/>
                              <a:cs typeface="Arial" panose="020B0604020202020204" pitchFamily="34" charset="0"/>
                            </a:rPr>
                            <m:t>𝜔</m:t>
                          </m:r>
                        </m:e>
                      </m:d>
                    </m:oMath>
                  </m:oMathPara>
                </a14:m>
                <a:endParaRPr lang="en-US" sz="1100" dirty="0"/>
              </a:p>
            </p:txBody>
          </p:sp>
        </mc:Choice>
        <mc:Fallback xmlns="">
          <p:sp>
            <p:nvSpPr>
              <p:cNvPr id="240" name="TextBox 239">
                <a:extLst>
                  <a:ext uri="{FF2B5EF4-FFF2-40B4-BE49-F238E27FC236}">
                    <a16:creationId xmlns:a16="http://schemas.microsoft.com/office/drawing/2014/main" id="{417A5796-5AF7-443E-73A5-EFCB5BBD079A}"/>
                  </a:ext>
                </a:extLst>
              </p:cNvPr>
              <p:cNvSpPr txBox="1">
                <a:spLocks noRot="1" noChangeAspect="1" noMove="1" noResize="1" noEditPoints="1" noAdjustHandles="1" noChangeArrowheads="1" noChangeShapeType="1" noTextEdit="1"/>
              </p:cNvSpPr>
              <p:nvPr/>
            </p:nvSpPr>
            <p:spPr>
              <a:xfrm>
                <a:off x="3349603" y="3144619"/>
                <a:ext cx="681780" cy="261610"/>
              </a:xfrm>
              <a:prstGeom prst="rect">
                <a:avLst/>
              </a:prstGeom>
              <a:blipFill>
                <a:blip r:embed="rId16"/>
                <a:stretch>
                  <a:fillRect/>
                </a:stretch>
              </a:blipFill>
            </p:spPr>
            <p:txBody>
              <a:bodyPr/>
              <a:lstStyle/>
              <a:p>
                <a:r>
                  <a:rPr lang="en-US">
                    <a:noFill/>
                  </a:rPr>
                  <a:t> </a:t>
                </a:r>
              </a:p>
            </p:txBody>
          </p:sp>
        </mc:Fallback>
      </mc:AlternateContent>
      <p:sp>
        <p:nvSpPr>
          <p:cNvPr id="241" name="TextBox 240">
            <a:extLst>
              <a:ext uri="{FF2B5EF4-FFF2-40B4-BE49-F238E27FC236}">
                <a16:creationId xmlns:a16="http://schemas.microsoft.com/office/drawing/2014/main" id="{A75D3DFB-ECB0-3541-2A4C-41853910E567}"/>
              </a:ext>
            </a:extLst>
          </p:cNvPr>
          <p:cNvSpPr txBox="1"/>
          <p:nvPr/>
        </p:nvSpPr>
        <p:spPr>
          <a:xfrm>
            <a:off x="2908213" y="3086787"/>
            <a:ext cx="480762" cy="230832"/>
          </a:xfrm>
          <a:prstGeom prst="rect">
            <a:avLst/>
          </a:prstGeom>
          <a:noFill/>
        </p:spPr>
        <p:txBody>
          <a:bodyPr wrap="square">
            <a:spAutoFit/>
          </a:bodyPr>
          <a:lstStyle/>
          <a:p>
            <a:r>
              <a:rPr lang="en-US" sz="900" i="1" dirty="0">
                <a:latin typeface="Calibri" panose="020F0502020204030204" pitchFamily="34" charset="0"/>
                <a:ea typeface="Times New Roman" panose="02020603050405020304" pitchFamily="18" charset="0"/>
                <a:cs typeface="Arial" panose="020B0604020202020204" pitchFamily="34" charset="0"/>
              </a:rPr>
              <a:t>PSD</a:t>
            </a:r>
            <a:endParaRPr lang="en-US" sz="900" dirty="0"/>
          </a:p>
        </p:txBody>
      </p:sp>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35604DD6-CA3C-3D7E-90AB-558FE4063EC6}"/>
                  </a:ext>
                </a:extLst>
              </p:cNvPr>
              <p:cNvSpPr txBox="1"/>
              <p:nvPr/>
            </p:nvSpPr>
            <p:spPr>
              <a:xfrm>
                <a:off x="4225981" y="4147020"/>
                <a:ext cx="1314268" cy="3137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rPr>
                          </m:ctrlPr>
                        </m:sSubSupPr>
                        <m:e>
                          <m:r>
                            <a:rPr lang="en-US" sz="1100" i="1">
                              <a:latin typeface="Cambria Math" panose="02040503050406030204" pitchFamily="18" charset="0"/>
                            </a:rPr>
                            <m:t>𝐹</m:t>
                          </m:r>
                        </m:e>
                        <m:sub>
                          <m:r>
                            <a:rPr lang="el-GR" sz="1100" b="0" i="1" smtClean="0">
                              <a:latin typeface="Cambria Math" panose="02040503050406030204" pitchFamily="18" charset="0"/>
                            </a:rPr>
                            <m:t>𝜄</m:t>
                          </m:r>
                        </m:sub>
                        <m:sup>
                          <m:r>
                            <a:rPr lang="en-US" sz="1100" i="1">
                              <a:latin typeface="Cambria Math" panose="02040503050406030204" pitchFamily="18" charset="0"/>
                            </a:rPr>
                            <m:t>𝑚</m:t>
                          </m:r>
                        </m:sup>
                      </m:sSubSup>
                      <m:r>
                        <a:rPr lang="en-US" sz="1100" i="0">
                          <a:solidFill>
                            <a:schemeClr val="tx1"/>
                          </a:solidFill>
                          <a:latin typeface="Cambria Math" panose="02040503050406030204" pitchFamily="18" charset="0"/>
                        </a:rPr>
                        <m:t>=</m:t>
                      </m:r>
                      <m:func>
                        <m:funcPr>
                          <m:ctrlPr>
                            <a:rPr lang="en-US" sz="1100" i="1">
                              <a:solidFill>
                                <a:schemeClr val="tx1"/>
                              </a:solidFill>
                              <a:latin typeface="Cambria Math" panose="02040503050406030204" pitchFamily="18" charset="0"/>
                            </a:rPr>
                          </m:ctrlPr>
                        </m:funcPr>
                        <m:fName>
                          <m:limLow>
                            <m:limLowPr>
                              <m:ctrlPr>
                                <a:rPr lang="en-US" sz="1100" i="1">
                                  <a:solidFill>
                                    <a:schemeClr val="tx1"/>
                                  </a:solidFill>
                                  <a:latin typeface="Cambria Math" panose="02040503050406030204" pitchFamily="18" charset="0"/>
                                </a:rPr>
                              </m:ctrlPr>
                            </m:limLowPr>
                            <m:e>
                              <m:r>
                                <m:rPr>
                                  <m:sty m:val="p"/>
                                </m:rPr>
                                <a:rPr lang="en-US" sz="1100" i="0">
                                  <a:solidFill>
                                    <a:schemeClr val="tx1"/>
                                  </a:solidFill>
                                  <a:latin typeface="Cambria Math" panose="02040503050406030204" pitchFamily="18" charset="0"/>
                                </a:rPr>
                                <m:t>max</m:t>
                              </m:r>
                            </m:e>
                            <m:lim>
                              <m:r>
                                <a:rPr lang="en-US" sz="1100" i="1">
                                  <a:solidFill>
                                    <a:schemeClr val="tx1"/>
                                  </a:solidFill>
                                  <a:latin typeface="Cambria Math" panose="02040503050406030204" pitchFamily="18" charset="0"/>
                                </a:rPr>
                                <m:t>𝜔</m:t>
                              </m:r>
                            </m:lim>
                          </m:limLow>
                        </m:fName>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𝐹</m:t>
                              </m:r>
                            </m:e>
                            <m:sub>
                              <m:r>
                                <a:rPr lang="el-GR" sz="1100" b="0" i="1" smtClean="0">
                                  <a:solidFill>
                                    <a:schemeClr val="tx1"/>
                                  </a:solidFill>
                                  <a:latin typeface="Cambria Math" panose="02040503050406030204" pitchFamily="18" charset="0"/>
                                </a:rPr>
                                <m:t>𝜄</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𝜔</m:t>
                              </m:r>
                            </m:e>
                          </m:d>
                        </m:e>
                      </m:func>
                    </m:oMath>
                  </m:oMathPara>
                </a14:m>
                <a:endParaRPr lang="en-US" sz="1100" dirty="0">
                  <a:solidFill>
                    <a:schemeClr val="tx1"/>
                  </a:solidFill>
                </a:endParaRPr>
              </a:p>
            </p:txBody>
          </p:sp>
        </mc:Choice>
        <mc:Fallback xmlns="">
          <p:sp>
            <p:nvSpPr>
              <p:cNvPr id="248" name="TextBox 247">
                <a:extLst>
                  <a:ext uri="{FF2B5EF4-FFF2-40B4-BE49-F238E27FC236}">
                    <a16:creationId xmlns:a16="http://schemas.microsoft.com/office/drawing/2014/main" id="{35604DD6-CA3C-3D7E-90AB-558FE4063EC6}"/>
                  </a:ext>
                </a:extLst>
              </p:cNvPr>
              <p:cNvSpPr txBox="1">
                <a:spLocks noRot="1" noChangeAspect="1" noMove="1" noResize="1" noEditPoints="1" noAdjustHandles="1" noChangeArrowheads="1" noChangeShapeType="1" noTextEdit="1"/>
              </p:cNvSpPr>
              <p:nvPr/>
            </p:nvSpPr>
            <p:spPr>
              <a:xfrm>
                <a:off x="4225981" y="4147020"/>
                <a:ext cx="1314268" cy="31374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5C06B688-DE90-DF62-25FC-1F1711E32836}"/>
                  </a:ext>
                </a:extLst>
              </p:cNvPr>
              <p:cNvSpPr txBox="1"/>
              <p:nvPr/>
            </p:nvSpPr>
            <p:spPr>
              <a:xfrm>
                <a:off x="297782" y="3852771"/>
                <a:ext cx="3902673" cy="843372"/>
              </a:xfrm>
              <a:prstGeom prst="rect">
                <a:avLst/>
              </a:prstGeom>
              <a:noFill/>
            </p:spPr>
            <p:txBody>
              <a:bodyPr wrap="square">
                <a:spAutoFit/>
              </a:bodyPr>
              <a:lstStyle/>
              <a:p>
                <a:pPr algn="ctr">
                  <a:lnSpc>
                    <a:spcPct val="107000"/>
                  </a:lnSpc>
                  <a:spcAft>
                    <a:spcPts val="800"/>
                  </a:spcAft>
                </a:pPr>
                <a14:m>
                  <m:oMath xmlns:m="http://schemas.openxmlformats.org/officeDocument/2006/math">
                    <m:sSubSup>
                      <m:sSubSupPr>
                        <m:ctrlPr>
                          <a:rPr lang="en-US" sz="100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a:rPr lang="el-GR" sz="1000" i="1">
                            <a:effectLst/>
                            <a:latin typeface="Cambria Math" panose="02040503050406030204" pitchFamily="18" charset="0"/>
                            <a:ea typeface="Times New Roman" panose="02020603050405020304" pitchFamily="18" charset="0"/>
                            <a:cs typeface="Arial" panose="020B0604020202020204" pitchFamily="34" charset="0"/>
                          </a:rPr>
                          <m:t>𝐹</m:t>
                        </m:r>
                      </m:e>
                      <m:sub>
                        <m:r>
                          <a:rPr lang="el-GR" sz="1000" i="1">
                            <a:effectLst/>
                            <a:latin typeface="Cambria Math" panose="02040503050406030204" pitchFamily="18" charset="0"/>
                            <a:ea typeface="Times New Roman" panose="02020603050405020304" pitchFamily="18" charset="0"/>
                            <a:cs typeface="Arial" panose="020B0604020202020204" pitchFamily="34" charset="0"/>
                          </a:rPr>
                          <m:t>𝑣</m:t>
                        </m:r>
                      </m:sub>
                      <m:sup>
                        <m:r>
                          <a:rPr lang="el-GR" sz="1000" i="1">
                            <a:effectLst/>
                            <a:latin typeface="Cambria Math" panose="02040503050406030204" pitchFamily="18" charset="0"/>
                            <a:ea typeface="Times New Roman" panose="02020603050405020304" pitchFamily="18" charset="0"/>
                            <a:cs typeface="Arial" panose="020B0604020202020204" pitchFamily="34" charset="0"/>
                          </a:rPr>
                          <m:t>𝑚</m:t>
                        </m:r>
                      </m:sup>
                    </m:sSubSup>
                    <m:r>
                      <a:rPr lang="el-GR" sz="10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000" i="1">
                            <a:effectLst/>
                            <a:latin typeface="Cambria Math" panose="02040503050406030204" pitchFamily="18" charset="0"/>
                            <a:ea typeface="Calibri" panose="020F0502020204030204" pitchFamily="34" charset="0"/>
                            <a:cs typeface="Arial" panose="020B0604020202020204" pitchFamily="34" charset="0"/>
                          </a:rPr>
                        </m:ctrlPr>
                      </m:sSubPr>
                      <m:e>
                        <m:r>
                          <a:rPr lang="el-GR" sz="1000" i="1">
                            <a:effectLst/>
                            <a:latin typeface="Cambria Math" panose="02040503050406030204" pitchFamily="18" charset="0"/>
                            <a:ea typeface="Calibri" panose="020F0502020204030204" pitchFamily="34" charset="0"/>
                            <a:cs typeface="Arial" panose="020B0604020202020204" pitchFamily="34" charset="0"/>
                          </a:rPr>
                          <m:t>𝑓</m:t>
                        </m:r>
                      </m:e>
                      <m:sub>
                        <m:r>
                          <a:rPr lang="el-GR" sz="1000" i="1">
                            <a:effectLst/>
                            <a:latin typeface="Cambria Math" panose="02040503050406030204" pitchFamily="18" charset="0"/>
                            <a:ea typeface="Calibri" panose="020F0502020204030204" pitchFamily="34" charset="0"/>
                            <a:cs typeface="Arial" panose="020B0604020202020204" pitchFamily="34" charset="0"/>
                          </a:rPr>
                          <m:t>1−</m:t>
                        </m:r>
                        <m:f>
                          <m:fPr>
                            <m:type m:val="lin"/>
                            <m:ctrlPr>
                              <a:rPr lang="en-US" sz="1000" i="1">
                                <a:effectLst/>
                                <a:latin typeface="Cambria Math" panose="02040503050406030204" pitchFamily="18" charset="0"/>
                                <a:ea typeface="Calibri" panose="020F0502020204030204" pitchFamily="34" charset="0"/>
                                <a:cs typeface="Arial" panose="020B0604020202020204" pitchFamily="34" charset="0"/>
                              </a:rPr>
                            </m:ctrlPr>
                          </m:fPr>
                          <m:num>
                            <m:r>
                              <a:rPr lang="el-GR" sz="1000" i="1">
                                <a:effectLst/>
                                <a:latin typeface="Cambria Math" panose="02040503050406030204" pitchFamily="18" charset="0"/>
                                <a:ea typeface="Calibri" panose="020F0502020204030204" pitchFamily="34" charset="0"/>
                                <a:cs typeface="Arial" panose="020B0604020202020204" pitchFamily="34" charset="0"/>
                              </a:rPr>
                              <m:t>𝛼</m:t>
                            </m:r>
                          </m:num>
                          <m:den>
                            <m:r>
                              <a:rPr lang="el-GR" sz="1000" i="1">
                                <a:effectLst/>
                                <a:latin typeface="Cambria Math" panose="02040503050406030204" pitchFamily="18" charset="0"/>
                                <a:ea typeface="Calibri" panose="020F0502020204030204" pitchFamily="34" charset="0"/>
                                <a:cs typeface="Arial" panose="020B0604020202020204" pitchFamily="34" charset="0"/>
                              </a:rPr>
                              <m:t>2</m:t>
                            </m:r>
                          </m:den>
                        </m:f>
                      </m:sub>
                    </m:sSub>
                    <m:box>
                      <m:boxPr>
                        <m:ctrlPr>
                          <a:rPr lang="en-US" sz="1000" i="1">
                            <a:effectLst/>
                            <a:latin typeface="Cambria Math" panose="02040503050406030204" pitchFamily="18" charset="0"/>
                            <a:ea typeface="Calibri" panose="020F0502020204030204" pitchFamily="34" charset="0"/>
                            <a:cs typeface="Arial" panose="020B0604020202020204" pitchFamily="34" charset="0"/>
                          </a:rPr>
                        </m:ctrlPr>
                      </m:boxPr>
                      <m:e>
                        <m:r>
                          <a:rPr lang="en-US" sz="1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1000" b="0" i="1" smtClean="0">
                            <a:effectLst/>
                            <a:latin typeface="Cambria Math" panose="02040503050406030204" pitchFamily="18" charset="0"/>
                            <a:ea typeface="Calibri" panose="020F0502020204030204" pitchFamily="34" charset="0"/>
                            <a:cs typeface="Arial" panose="020B0604020202020204" pitchFamily="34" charset="0"/>
                          </a:rPr>
                          <m:t>𝑤h𝑒𝑟𝑒</m:t>
                        </m:r>
                        <m:r>
                          <a:rPr lang="el-GR" sz="1000" i="1">
                            <a:effectLst/>
                            <a:latin typeface="Cambria Math" panose="02040503050406030204" pitchFamily="18" charset="0"/>
                            <a:ea typeface="Calibri" panose="020F0502020204030204" pitchFamily="34" charset="0"/>
                            <a:cs typeface="Arial" panose="020B0604020202020204" pitchFamily="34" charset="0"/>
                          </a:rPr>
                          <m:t> </m:t>
                        </m:r>
                        <m:r>
                          <a:rPr lang="en-US" sz="1000" i="1">
                            <a:effectLst/>
                            <a:latin typeface="Cambria Math" panose="02040503050406030204" pitchFamily="18" charset="0"/>
                            <a:ea typeface="Calibri" panose="020F0502020204030204" pitchFamily="34" charset="0"/>
                            <a:cs typeface="Arial" panose="020B0604020202020204" pitchFamily="34" charset="0"/>
                          </a:rPr>
                          <m:t>𝑣</m:t>
                        </m:r>
                        <m:r>
                          <a:rPr lang="el-GR" sz="1000" i="1">
                            <a:effectLst/>
                            <a:latin typeface="Cambria Math" panose="02040503050406030204" pitchFamily="18" charset="0"/>
                            <a:ea typeface="Calibri" panose="020F0502020204030204" pitchFamily="34" charset="0"/>
                            <a:cs typeface="Arial" panose="020B0604020202020204" pitchFamily="34" charset="0"/>
                          </a:rPr>
                          <m:t>=</m:t>
                        </m:r>
                        <m:limLow>
                          <m:limLowPr>
                            <m:ctrlPr>
                              <a:rPr lang="en-US" sz="1000" i="1">
                                <a:effectLst/>
                                <a:latin typeface="Cambria Math" panose="02040503050406030204" pitchFamily="18" charset="0"/>
                                <a:ea typeface="Calibri" panose="020F0502020204030204" pitchFamily="34" charset="0"/>
                                <a:cs typeface="Arial" panose="020B0604020202020204" pitchFamily="34" charset="0"/>
                              </a:rPr>
                            </m:ctrlPr>
                          </m:limLowPr>
                          <m:e>
                            <m:groupChr>
                              <m:groupChrPr>
                                <m:chr m:val="⏟"/>
                                <m:ctrlPr>
                                  <a:rPr lang="en-US" sz="1000" i="1">
                                    <a:effectLst/>
                                    <a:latin typeface="Cambria Math" panose="02040503050406030204" pitchFamily="18" charset="0"/>
                                    <a:ea typeface="Calibri" panose="020F0502020204030204" pitchFamily="34" charset="0"/>
                                    <a:cs typeface="Arial" panose="020B0604020202020204" pitchFamily="34" charset="0"/>
                                  </a:rPr>
                                </m:ctrlPr>
                              </m:groupChrPr>
                              <m:e>
                                <m:r>
                                  <a:rPr lang="en-US" sz="1000" b="0" i="1" smtClean="0">
                                    <a:effectLst/>
                                    <a:latin typeface="Cambria Math" panose="02040503050406030204" pitchFamily="18" charset="0"/>
                                    <a:ea typeface="Calibri" panose="020F0502020204030204" pitchFamily="34" charset="0"/>
                                    <a:cs typeface="Arial" panose="020B0604020202020204" pitchFamily="34" charset="0"/>
                                  </a:rPr>
                                  <m:t>𝑖</m:t>
                                </m:r>
                                <m:r>
                                  <a:rPr lang="el-GR" sz="1000" i="1">
                                    <a:effectLst/>
                                    <a:latin typeface="Cambria Math" panose="02040503050406030204" pitchFamily="18" charset="0"/>
                                    <a:ea typeface="Calibri" panose="020F0502020204030204" pitchFamily="34" charset="0"/>
                                    <a:cs typeface="Arial" panose="020B0604020202020204" pitchFamily="34" charset="0"/>
                                  </a:rPr>
                                  <m:t>−</m:t>
                                </m:r>
                                <m:r>
                                  <a:rPr lang="en-US" sz="1000" i="1">
                                    <a:effectLst/>
                                    <a:latin typeface="Cambria Math" panose="02040503050406030204" pitchFamily="18" charset="0"/>
                                    <a:ea typeface="Calibri" panose="020F0502020204030204" pitchFamily="34" charset="0"/>
                                    <a:cs typeface="Arial" panose="020B0604020202020204" pitchFamily="34" charset="0"/>
                                  </a:rPr>
                                  <m:t>𝛬</m:t>
                                </m:r>
                                <m:r>
                                  <a:rPr lang="el-GR" sz="1000">
                                    <a:effectLst/>
                                    <a:latin typeface="Cambria Math" panose="02040503050406030204" pitchFamily="18" charset="0"/>
                                    <a:ea typeface="Calibri" panose="020F0502020204030204" pitchFamily="34" charset="0"/>
                                    <a:cs typeface="Arial" panose="020B0604020202020204" pitchFamily="34" charset="0"/>
                                  </a:rPr>
                                  <m:t>,…,</m:t>
                                </m:r>
                                <m:r>
                                  <a:rPr lang="el-GR" sz="1000" i="1">
                                    <a:effectLst/>
                                    <a:latin typeface="Cambria Math" panose="02040503050406030204" pitchFamily="18" charset="0"/>
                                    <a:ea typeface="Calibri" panose="020F0502020204030204" pitchFamily="34" charset="0"/>
                                    <a:cs typeface="Arial" panose="020B0604020202020204" pitchFamily="34" charset="0"/>
                                  </a:rPr>
                                  <m:t> </m:t>
                                </m:r>
                                <m:r>
                                  <a:rPr lang="en-US" sz="1000" b="0" i="1" smtClean="0">
                                    <a:effectLst/>
                                    <a:latin typeface="Cambria Math" panose="02040503050406030204" pitchFamily="18" charset="0"/>
                                    <a:ea typeface="Calibri" panose="020F0502020204030204" pitchFamily="34" charset="0"/>
                                    <a:cs typeface="Arial" panose="020B0604020202020204" pitchFamily="34" charset="0"/>
                                  </a:rPr>
                                  <m:t>𝑖</m:t>
                                </m:r>
                                <m:r>
                                  <a:rPr lang="en-US" sz="1000" i="1">
                                    <a:effectLst/>
                                    <a:latin typeface="Cambria Math" panose="02040503050406030204" pitchFamily="18" charset="0"/>
                                    <a:ea typeface="Calibri" panose="020F0502020204030204" pitchFamily="34" charset="0"/>
                                    <a:cs typeface="Arial" panose="020B0604020202020204" pitchFamily="34" charset="0"/>
                                  </a:rPr>
                                  <m:t> </m:t>
                                </m:r>
                              </m:e>
                            </m:groupChr>
                          </m:e>
                          <m:lim>
                            <m:r>
                              <a:rPr lang="en-US" sz="1000" i="1">
                                <a:effectLst/>
                                <a:latin typeface="Cambria Math" panose="02040503050406030204" pitchFamily="18" charset="0"/>
                                <a:ea typeface="Calibri" panose="020F0502020204030204" pitchFamily="34" charset="0"/>
                                <a:cs typeface="Arial" panose="020B0604020202020204" pitchFamily="34" charset="0"/>
                              </a:rPr>
                              <m:t>𝛬</m:t>
                            </m:r>
                            <m:r>
                              <a:rPr lang="el-GR" sz="1000" i="1">
                                <a:effectLst/>
                                <a:latin typeface="Cambria Math" panose="02040503050406030204" pitchFamily="18" charset="0"/>
                                <a:ea typeface="Calibri" panose="020F0502020204030204" pitchFamily="34" charset="0"/>
                                <a:cs typeface="Arial" panose="020B0604020202020204" pitchFamily="34" charset="0"/>
                              </a:rPr>
                              <m:t>+1</m:t>
                            </m:r>
                          </m:lim>
                        </m:limLow>
                        <m:groupChr>
                          <m:groupChrPr>
                            <m:chr m:val="⇒"/>
                            <m:vertJc m:val="bot"/>
                            <m:ctrlPr>
                              <a:rPr lang="en-US" sz="1000" i="1">
                                <a:effectLst/>
                                <a:latin typeface="Cambria Math" panose="02040503050406030204" pitchFamily="18" charset="0"/>
                                <a:ea typeface="Calibri" panose="020F0502020204030204" pitchFamily="34" charset="0"/>
                                <a:cs typeface="Arial" panose="020B0604020202020204" pitchFamily="34" charset="0"/>
                              </a:rPr>
                            </m:ctrlPr>
                          </m:groupChrPr>
                          <m:e>
                            <m:r>
                              <a:rPr lang="el-GR" sz="1000" i="1" smtClean="0">
                                <a:noFill/>
                                <a:effectLst/>
                                <a:latin typeface="Cambria Math" panose="02040503050406030204" pitchFamily="18" charset="0"/>
                                <a:ea typeface="Calibri" panose="020F0502020204030204" pitchFamily="34" charset="0"/>
                                <a:cs typeface="Arial" panose="020B0604020202020204" pitchFamily="34" charset="0"/>
                              </a:rPr>
                              <m:t>.</m:t>
                            </m:r>
                          </m:e>
                        </m:groupChr>
                      </m:e>
                    </m:box>
                  </m:oMath>
                </a14:m>
                <a:r>
                  <a:rPr lang="el-GR" sz="1100" i="1" dirty="0">
                    <a:effectLst/>
                    <a:latin typeface="Calibri" panose="020F0502020204030204"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Arial" panose="020B0604020202020204" pitchFamily="34" charset="0"/>
                          </a:rPr>
                        </m:ctrlPr>
                      </m:sSubPr>
                      <m:e>
                        <m:r>
                          <a:rPr lang="el-GR" sz="1100" i="1">
                            <a:effectLst/>
                            <a:latin typeface="Cambria Math" panose="02040503050406030204" pitchFamily="18" charset="0"/>
                            <a:ea typeface="Calibri" panose="020F0502020204030204" pitchFamily="34" charset="0"/>
                            <a:cs typeface="Arial" panose="020B0604020202020204" pitchFamily="34" charset="0"/>
                          </a:rPr>
                          <m:t>𝐻</m:t>
                        </m:r>
                      </m:e>
                      <m:sub>
                        <m:r>
                          <a:rPr lang="el-GR" sz="1100" i="1">
                            <a:effectLst/>
                            <a:latin typeface="Cambria Math" panose="02040503050406030204" pitchFamily="18" charset="0"/>
                            <a:ea typeface="Calibri" panose="020F0502020204030204" pitchFamily="34" charset="0"/>
                            <a:cs typeface="Arial" panose="020B0604020202020204" pitchFamily="34" charset="0"/>
                          </a:rPr>
                          <m:t>0 </m:t>
                        </m:r>
                      </m:sub>
                    </m:sSub>
                  </m:oMath>
                </a14:m>
                <a:r>
                  <a:rPr lang="en-US" sz="1100" i="1" dirty="0">
                    <a:effectLst/>
                    <a:latin typeface="Calibri" panose="020F0502020204030204" pitchFamily="34" charset="0"/>
                    <a:ea typeface="Times New Roman" panose="02020603050405020304" pitchFamily="18" charset="0"/>
                    <a:cs typeface="Arial" panose="020B0604020202020204" pitchFamily="34" charset="0"/>
                  </a:rPr>
                  <a:t> </a:t>
                </a:r>
                <a:r>
                  <a:rPr lang="el-GR" sz="1100" i="1" dirty="0">
                    <a:effectLst/>
                    <a:latin typeface="Calibri" panose="020F0502020204030204" pitchFamily="34" charset="0"/>
                    <a:ea typeface="Times New Roman" panose="02020603050405020304" pitchFamily="18" charset="0"/>
                    <a:cs typeface="Arial" panose="020B0604020202020204" pitchFamily="34" charset="0"/>
                  </a:rPr>
                  <a:t>(</a:t>
                </a:r>
                <a:r>
                  <a:rPr lang="en-US" sz="1100" i="1" dirty="0">
                    <a:latin typeface="Calibri" panose="020F0502020204030204" pitchFamily="34" charset="0"/>
                    <a:ea typeface="Times New Roman" panose="02020603050405020304" pitchFamily="18" charset="0"/>
                    <a:cs typeface="Arial" panose="020B0604020202020204" pitchFamily="34" charset="0"/>
                  </a:rPr>
                  <a:t>Healthy State of Bearing</a:t>
                </a:r>
                <a:r>
                  <a:rPr lang="el-GR" sz="1100" i="1" dirty="0">
                    <a:effectLst/>
                    <a:latin typeface="Calibri" panose="020F050202020403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a:r>
                  <a:rPr lang="el-GR" sz="1100" i="1" dirty="0">
                    <a:effectLst/>
                    <a:latin typeface="Calibri" panose="020F0502020204030204" pitchFamily="34" charset="0"/>
                    <a:ea typeface="Calibri" panose="020F0502020204030204" pitchFamily="34" charset="0"/>
                    <a:cs typeface="Arial" panose="020B0604020202020204" pitchFamily="34" charset="0"/>
                  </a:rPr>
                  <a:t>               </a:t>
                </a:r>
                <a:r>
                  <a:rPr lang="en-US" sz="1100" i="1" dirty="0">
                    <a:effectLst/>
                    <a:latin typeface="Calibri" panose="020F0502020204030204" pitchFamily="34" charset="0"/>
                    <a:ea typeface="Calibri" panose="020F0502020204030204" pitchFamily="34" charset="0"/>
                    <a:cs typeface="Arial" panose="020B0604020202020204" pitchFamily="34" charset="0"/>
                  </a:rPr>
                  <a:t>Otherwise</a:t>
                </a:r>
                <a:r>
                  <a:rPr lang="el-GR" sz="1100" i="1" dirty="0">
                    <a:effectLst/>
                    <a:latin typeface="Calibri" panose="020F0502020204030204" pitchFamily="34" charset="0"/>
                    <a:ea typeface="Calibri" panose="020F0502020204030204" pitchFamily="34" charset="0"/>
                    <a:cs typeface="Arial" panose="020B0604020202020204" pitchFamily="34" charset="0"/>
                  </a:rPr>
                  <a:t>    </a:t>
                </a:r>
                <a14:m>
                  <m:oMath xmlns:m="http://schemas.openxmlformats.org/officeDocument/2006/math">
                    <m:groupChr>
                      <m:groupChrPr>
                        <m:chr m:val="⇒"/>
                        <m:vertJc m:val="bot"/>
                        <m:ctrlPr>
                          <a:rPr lang="en-US" sz="1100" i="1">
                            <a:effectLst/>
                            <a:latin typeface="Cambria Math" panose="02040503050406030204" pitchFamily="18" charset="0"/>
                          </a:rPr>
                        </m:ctrlPr>
                      </m:groupChrPr>
                      <m:e>
                        <m:r>
                          <a:rPr lang="el-GR" sz="1100" i="1" smtClean="0">
                            <a:noFill/>
                            <a:effectLst/>
                            <a:latin typeface="Cambria Math" panose="02040503050406030204" pitchFamily="18" charset="0"/>
                            <a:ea typeface="Calibri" panose="020F0502020204030204" pitchFamily="34" charset="0"/>
                            <a:cs typeface="Arial" panose="020B0604020202020204" pitchFamily="34" charset="0"/>
                          </a:rPr>
                          <m:t>.</m:t>
                        </m:r>
                      </m:e>
                    </m:groupChr>
                  </m:oMath>
                </a14:m>
                <a:r>
                  <a:rPr lang="el-GR" sz="1100" i="1" dirty="0">
                    <a:effectLst/>
                    <a:latin typeface="Calibri" panose="020F0502020204030204"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1100" i="1">
                            <a:effectLst/>
                            <a:latin typeface="Cambria Math" panose="02040503050406030204" pitchFamily="18" charset="0"/>
                          </a:rPr>
                        </m:ctrlPr>
                      </m:sSubPr>
                      <m:e>
                        <m:r>
                          <a:rPr lang="el-GR" sz="1100" i="1">
                            <a:effectLst/>
                            <a:latin typeface="Cambria Math" panose="02040503050406030204" pitchFamily="18" charset="0"/>
                            <a:ea typeface="Calibri" panose="020F0502020204030204" pitchFamily="34" charset="0"/>
                            <a:cs typeface="Arial" panose="020B0604020202020204" pitchFamily="34" charset="0"/>
                          </a:rPr>
                          <m:t>𝐻</m:t>
                        </m:r>
                      </m:e>
                      <m:sub>
                        <m:r>
                          <a:rPr lang="el-GR" sz="1100" i="1">
                            <a:effectLst/>
                            <a:latin typeface="Cambria Math" panose="02040503050406030204" pitchFamily="18" charset="0"/>
                            <a:ea typeface="Calibri" panose="020F0502020204030204" pitchFamily="34" charset="0"/>
                            <a:cs typeface="Arial" panose="020B0604020202020204" pitchFamily="34" charset="0"/>
                          </a:rPr>
                          <m:t>1 </m:t>
                        </m:r>
                      </m:sub>
                    </m:sSub>
                  </m:oMath>
                </a14:m>
                <a:r>
                  <a:rPr lang="el-GR" sz="1100" i="1" dirty="0">
                    <a:effectLst/>
                    <a:latin typeface="Calibri" panose="020F0502020204030204" pitchFamily="34" charset="0"/>
                    <a:ea typeface="Times New Roman" panose="02020603050405020304" pitchFamily="18" charset="0"/>
                    <a:cs typeface="Arial" panose="020B0604020202020204" pitchFamily="34" charset="0"/>
                  </a:rPr>
                  <a:t>(</a:t>
                </a:r>
                <a:r>
                  <a:rPr lang="en-US" sz="1100" i="1" dirty="0">
                    <a:effectLst/>
                    <a:latin typeface="Calibri" panose="020F0502020204030204" pitchFamily="34" charset="0"/>
                    <a:ea typeface="Times New Roman" panose="02020603050405020304" pitchFamily="18" charset="0"/>
                    <a:cs typeface="Arial" panose="020B0604020202020204" pitchFamily="34" charset="0"/>
                  </a:rPr>
                  <a:t>Degraded </a:t>
                </a:r>
                <a:r>
                  <a:rPr lang="en-US" sz="1100" i="1" dirty="0">
                    <a:latin typeface="Calibri" panose="020F0502020204030204" pitchFamily="34" charset="0"/>
                    <a:ea typeface="Times New Roman" panose="02020603050405020304" pitchFamily="18" charset="0"/>
                    <a:cs typeface="Arial" panose="020B0604020202020204" pitchFamily="34" charset="0"/>
                  </a:rPr>
                  <a:t>State of Bearing</a:t>
                </a:r>
                <a:r>
                  <a:rPr lang="el-GR" sz="1100" i="1" dirty="0">
                    <a:effectLst/>
                    <a:latin typeface="Calibri" panose="020F0502020204030204" pitchFamily="34" charset="0"/>
                    <a:ea typeface="Times New Roman" panose="02020603050405020304" pitchFamily="18" charset="0"/>
                    <a:cs typeface="Arial" panose="020B0604020202020204" pitchFamily="34" charset="0"/>
                  </a:rPr>
                  <a:t>)</a:t>
                </a:r>
                <a:endParaRPr lang="en-US" sz="1100" dirty="0"/>
              </a:p>
            </p:txBody>
          </p:sp>
        </mc:Choice>
        <mc:Fallback xmlns="">
          <p:sp>
            <p:nvSpPr>
              <p:cNvPr id="251" name="TextBox 250">
                <a:extLst>
                  <a:ext uri="{FF2B5EF4-FFF2-40B4-BE49-F238E27FC236}">
                    <a16:creationId xmlns:a16="http://schemas.microsoft.com/office/drawing/2014/main" id="{5C06B688-DE90-DF62-25FC-1F1711E32836}"/>
                  </a:ext>
                </a:extLst>
              </p:cNvPr>
              <p:cNvSpPr txBox="1">
                <a:spLocks noRot="1" noChangeAspect="1" noMove="1" noResize="1" noEditPoints="1" noAdjustHandles="1" noChangeArrowheads="1" noChangeShapeType="1" noTextEdit="1"/>
              </p:cNvSpPr>
              <p:nvPr/>
            </p:nvSpPr>
            <p:spPr>
              <a:xfrm>
                <a:off x="297782" y="3852771"/>
                <a:ext cx="3902673" cy="843372"/>
              </a:xfrm>
              <a:prstGeom prst="rect">
                <a:avLst/>
              </a:prstGeom>
              <a:blipFill>
                <a:blip r:embed="rId18"/>
                <a:stretch>
                  <a:fillRect t="-5072" b="-19565"/>
                </a:stretch>
              </a:blipFill>
            </p:spPr>
            <p:txBody>
              <a:bodyPr/>
              <a:lstStyle/>
              <a:p>
                <a:r>
                  <a:rPr lang="en-US">
                    <a:noFill/>
                  </a:rPr>
                  <a:t> </a:t>
                </a:r>
              </a:p>
            </p:txBody>
          </p:sp>
        </mc:Fallback>
      </mc:AlternateContent>
      <p:cxnSp>
        <p:nvCxnSpPr>
          <p:cNvPr id="265" name="Straight Arrow Connector 264">
            <a:extLst>
              <a:ext uri="{FF2B5EF4-FFF2-40B4-BE49-F238E27FC236}">
                <a16:creationId xmlns:a16="http://schemas.microsoft.com/office/drawing/2014/main" id="{642A1742-A4C5-AAAA-D1C4-05A0CB9C01B7}"/>
              </a:ext>
            </a:extLst>
          </p:cNvPr>
          <p:cNvCxnSpPr>
            <a:cxnSpLocks/>
          </p:cNvCxnSpPr>
          <p:nvPr/>
        </p:nvCxnSpPr>
        <p:spPr>
          <a:xfrm>
            <a:off x="9900540" y="2118984"/>
            <a:ext cx="1606244" cy="0"/>
          </a:xfrm>
          <a:prstGeom prst="straightConnector1">
            <a:avLst/>
          </a:prstGeom>
          <a:ln>
            <a:solidFill>
              <a:schemeClr val="tx1"/>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3D12FD0D-9AA3-5E9F-5C96-446A119D4A22}"/>
                  </a:ext>
                </a:extLst>
              </p:cNvPr>
              <p:cNvSpPr txBox="1"/>
              <p:nvPr/>
            </p:nvSpPr>
            <p:spPr>
              <a:xfrm>
                <a:off x="11432394" y="2000169"/>
                <a:ext cx="590072" cy="267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acc>
                            <m:accPr>
                              <m:chr m:val="̂"/>
                              <m:ctrlPr>
                                <a:rPr lang="en-US" sz="1100" i="1">
                                  <a:latin typeface="Cambria Math" panose="02040503050406030204" pitchFamily="18" charset="0"/>
                                </a:rPr>
                              </m:ctrlPr>
                            </m:accPr>
                            <m:e>
                              <m:r>
                                <a:rPr lang="en-US" sz="1100" i="1">
                                  <a:latin typeface="Cambria Math" panose="02040503050406030204" pitchFamily="18" charset="0"/>
                                </a:rPr>
                                <m:t>𝑆</m:t>
                              </m:r>
                            </m:e>
                          </m:acc>
                        </m:e>
                        <m:sub>
                          <m:r>
                            <a:rPr lang="en-US" sz="1100" b="0" i="1" smtClean="0">
                              <a:latin typeface="Cambria Math" panose="02040503050406030204" pitchFamily="18" charset="0"/>
                            </a:rPr>
                            <m:t>𝑢</m:t>
                          </m:r>
                        </m:sub>
                      </m:sSub>
                      <m:d>
                        <m:dPr>
                          <m:ctrlPr>
                            <a:rPr lang="en-US" sz="1100" i="1">
                              <a:latin typeface="Cambria Math" panose="02040503050406030204" pitchFamily="18" charset="0"/>
                            </a:rPr>
                          </m:ctrlPr>
                        </m:dPr>
                        <m:e>
                          <m:r>
                            <a:rPr lang="en-US" sz="1100" i="1">
                              <a:latin typeface="Cambria Math" panose="02040503050406030204" pitchFamily="18" charset="0"/>
                            </a:rPr>
                            <m:t>𝜔</m:t>
                          </m:r>
                        </m:e>
                      </m:d>
                    </m:oMath>
                  </m:oMathPara>
                </a14:m>
                <a:endParaRPr lang="en-US" sz="1100" dirty="0"/>
              </a:p>
            </p:txBody>
          </p:sp>
        </mc:Choice>
        <mc:Fallback xmlns="">
          <p:sp>
            <p:nvSpPr>
              <p:cNvPr id="266" name="TextBox 265">
                <a:extLst>
                  <a:ext uri="{FF2B5EF4-FFF2-40B4-BE49-F238E27FC236}">
                    <a16:creationId xmlns:a16="http://schemas.microsoft.com/office/drawing/2014/main" id="{3D12FD0D-9AA3-5E9F-5C96-446A119D4A22}"/>
                  </a:ext>
                </a:extLst>
              </p:cNvPr>
              <p:cNvSpPr txBox="1">
                <a:spLocks noRot="1" noChangeAspect="1" noMove="1" noResize="1" noEditPoints="1" noAdjustHandles="1" noChangeArrowheads="1" noChangeShapeType="1" noTextEdit="1"/>
              </p:cNvSpPr>
              <p:nvPr/>
            </p:nvSpPr>
            <p:spPr>
              <a:xfrm>
                <a:off x="11432394" y="2000169"/>
                <a:ext cx="590072" cy="267317"/>
              </a:xfrm>
              <a:prstGeom prst="rect">
                <a:avLst/>
              </a:prstGeom>
              <a:blipFill>
                <a:blip r:embed="rId23"/>
                <a:stretch>
                  <a:fillRect/>
                </a:stretch>
              </a:blipFill>
            </p:spPr>
            <p:txBody>
              <a:bodyPr/>
              <a:lstStyle/>
              <a:p>
                <a:r>
                  <a:rPr lang="en-US">
                    <a:noFill/>
                  </a:rPr>
                  <a:t> </a:t>
                </a:r>
              </a:p>
            </p:txBody>
          </p:sp>
        </mc:Fallback>
      </mc:AlternateContent>
      <p:sp>
        <p:nvSpPr>
          <p:cNvPr id="267" name="TextBox 266">
            <a:extLst>
              <a:ext uri="{FF2B5EF4-FFF2-40B4-BE49-F238E27FC236}">
                <a16:creationId xmlns:a16="http://schemas.microsoft.com/office/drawing/2014/main" id="{6342286F-6703-7CDB-3456-140F4C9C3E3C}"/>
              </a:ext>
            </a:extLst>
          </p:cNvPr>
          <p:cNvSpPr txBox="1"/>
          <p:nvPr/>
        </p:nvSpPr>
        <p:spPr>
          <a:xfrm>
            <a:off x="9773113" y="1777319"/>
            <a:ext cx="1916886" cy="261610"/>
          </a:xfrm>
          <a:prstGeom prst="rect">
            <a:avLst/>
          </a:prstGeom>
          <a:noFill/>
        </p:spPr>
        <p:txBody>
          <a:bodyPr wrap="square">
            <a:spAutoFit/>
          </a:bodyPr>
          <a:lstStyle/>
          <a:p>
            <a:r>
              <a:rPr lang="en-US" sz="1100" i="1" dirty="0">
                <a:latin typeface="Calibri" panose="020F0502020204030204" pitchFamily="34" charset="0"/>
                <a:ea typeface="Times New Roman" panose="02020603050405020304" pitchFamily="18" charset="0"/>
                <a:cs typeface="Arial" panose="020B0604020202020204" pitchFamily="34" charset="0"/>
              </a:rPr>
              <a:t>Welch based PSD estimation</a:t>
            </a:r>
            <a:endParaRPr lang="en-US" sz="1100" dirty="0"/>
          </a:p>
        </p:txBody>
      </p:sp>
      <p:sp>
        <p:nvSpPr>
          <p:cNvPr id="271" name="TextBox 270">
            <a:extLst>
              <a:ext uri="{FF2B5EF4-FFF2-40B4-BE49-F238E27FC236}">
                <a16:creationId xmlns:a16="http://schemas.microsoft.com/office/drawing/2014/main" id="{D0C75518-7EDC-94FB-701E-2156F597500B}"/>
              </a:ext>
            </a:extLst>
          </p:cNvPr>
          <p:cNvSpPr txBox="1"/>
          <p:nvPr/>
        </p:nvSpPr>
        <p:spPr>
          <a:xfrm>
            <a:off x="4297539" y="2045145"/>
            <a:ext cx="1619988" cy="276999"/>
          </a:xfrm>
          <a:prstGeom prst="rect">
            <a:avLst/>
          </a:prstGeom>
          <a:noFill/>
        </p:spPr>
        <p:txBody>
          <a:bodyPr wrap="square">
            <a:spAutoFit/>
          </a:bodyPr>
          <a:lstStyle/>
          <a:p>
            <a:r>
              <a:rPr lang="en-US" sz="1200" b="1" i="1" dirty="0">
                <a:latin typeface="Calibri" panose="020F0502020204030204" pitchFamily="34" charset="0"/>
                <a:ea typeface="Times New Roman" panose="02020603050405020304" pitchFamily="18" charset="0"/>
                <a:cs typeface="Arial" panose="020B0604020202020204" pitchFamily="34" charset="0"/>
              </a:rPr>
              <a:t>Hypothesis Test</a:t>
            </a:r>
            <a:endParaRPr lang="en-US" sz="1200" b="1" dirty="0"/>
          </a:p>
        </p:txBody>
      </p:sp>
      <mc:AlternateContent xmlns:mc="http://schemas.openxmlformats.org/markup-compatibility/2006" xmlns:a14="http://schemas.microsoft.com/office/drawing/2010/main">
        <mc:Choice Requires="a14">
          <p:sp>
            <p:nvSpPr>
              <p:cNvPr id="282" name="TextBox 281">
                <a:extLst>
                  <a:ext uri="{FF2B5EF4-FFF2-40B4-BE49-F238E27FC236}">
                    <a16:creationId xmlns:a16="http://schemas.microsoft.com/office/drawing/2014/main" id="{7844F5C1-A6BC-6929-C154-3E5ACF6EE287}"/>
                  </a:ext>
                </a:extLst>
              </p:cNvPr>
              <p:cNvSpPr txBox="1"/>
              <p:nvPr/>
            </p:nvSpPr>
            <p:spPr>
              <a:xfrm>
                <a:off x="9926305" y="2567446"/>
                <a:ext cx="1636067" cy="5126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𝑢</m:t>
                          </m:r>
                        </m:sub>
                      </m:sSub>
                      <m:r>
                        <a:rPr lang="en-US" sz="1200" i="0">
                          <a:solidFill>
                            <a:schemeClr val="tx1"/>
                          </a:solidFill>
                          <a:latin typeface="Cambria Math" panose="02040503050406030204" pitchFamily="18" charset="0"/>
                        </a:rPr>
                        <m:t>= </m:t>
                      </m:r>
                      <m:f>
                        <m:fPr>
                          <m:ctrlPr>
                            <a:rPr lang="en-US" sz="1200" i="1">
                              <a:solidFill>
                                <a:schemeClr val="tx1"/>
                              </a:solidFill>
                              <a:latin typeface="Cambria Math" panose="02040503050406030204" pitchFamily="18" charset="0"/>
                            </a:rPr>
                          </m:ctrlPr>
                        </m:fPr>
                        <m:num>
                          <m:f>
                            <m:fPr>
                              <m:type m:val="lin"/>
                              <m:ctrlPr>
                                <a:rPr lang="en-US" sz="1200" i="1">
                                  <a:solidFill>
                                    <a:schemeClr val="tx1"/>
                                  </a:solidFill>
                                  <a:latin typeface="Cambria Math" panose="02040503050406030204" pitchFamily="18" charset="0"/>
                                </a:rPr>
                              </m:ctrlPr>
                            </m:fPr>
                            <m:num>
                              <m:sSub>
                                <m:sSubPr>
                                  <m:ctrlPr>
                                    <a:rPr lang="en-US" sz="1200" i="1">
                                      <a:solidFill>
                                        <a:schemeClr val="tx1"/>
                                      </a:solidFill>
                                      <a:latin typeface="Cambria Math" panose="02040503050406030204" pitchFamily="18" charset="0"/>
                                    </a:rPr>
                                  </m:ctrlPr>
                                </m:sSubPr>
                                <m:e>
                                  <m:acc>
                                    <m:accPr>
                                      <m:chr m:val="̂"/>
                                      <m:ctrlPr>
                                        <a:rPr lang="en-US" sz="1200" i="1">
                                          <a:solidFill>
                                            <a:schemeClr val="tx1"/>
                                          </a:solidFill>
                                          <a:latin typeface="Cambria Math" panose="02040503050406030204" pitchFamily="18" charset="0"/>
                                        </a:rPr>
                                      </m:ctrlPr>
                                    </m:accPr>
                                    <m:e>
                                      <m:r>
                                        <a:rPr lang="en-US" sz="1200" i="1">
                                          <a:solidFill>
                                            <a:schemeClr val="tx1"/>
                                          </a:solidFill>
                                          <a:latin typeface="Cambria Math" panose="02040503050406030204" pitchFamily="18" charset="0"/>
                                        </a:rPr>
                                        <m:t>𝑆</m:t>
                                      </m:r>
                                    </m:e>
                                  </m:acc>
                                </m:e>
                                <m:sub>
                                  <m:r>
                                    <a:rPr lang="en-US" sz="1200" i="1">
                                      <a:solidFill>
                                        <a:schemeClr val="tx1"/>
                                      </a:solidFill>
                                      <a:latin typeface="Cambria Math" panose="02040503050406030204" pitchFamily="18" charset="0"/>
                                    </a:rPr>
                                    <m:t>𝑜</m:t>
                                  </m:r>
                                </m:sub>
                              </m:sSub>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𝜔</m:t>
                                  </m:r>
                                </m:e>
                              </m:d>
                            </m:num>
                            <m:den>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𝑆</m:t>
                                  </m:r>
                                </m:e>
                                <m:sub>
                                  <m:r>
                                    <a:rPr lang="en-US" sz="1200" i="1">
                                      <a:solidFill>
                                        <a:schemeClr val="tx1"/>
                                      </a:solidFill>
                                      <a:latin typeface="Cambria Math" panose="02040503050406030204" pitchFamily="18" charset="0"/>
                                    </a:rPr>
                                    <m:t>𝜊</m:t>
                                  </m:r>
                                </m:sub>
                              </m:sSub>
                              <m:d>
                                <m:dPr>
                                  <m:ctrlPr>
                                    <a:rPr lang="en-US" sz="1200" i="1">
                                      <a:solidFill>
                                        <a:schemeClr val="tx1"/>
                                      </a:solidFill>
                                      <a:latin typeface="Cambria Math" panose="02040503050406030204" pitchFamily="18" charset="0"/>
                                    </a:rPr>
                                  </m:ctrlPr>
                                </m:dPr>
                                <m:e>
                                  <m:r>
                                    <a:rPr lang="el-GR" sz="1200" b="0" i="1" smtClean="0">
                                      <a:solidFill>
                                        <a:schemeClr val="tx1"/>
                                      </a:solidFill>
                                      <a:latin typeface="Cambria Math" panose="02040503050406030204" pitchFamily="18" charset="0"/>
                                    </a:rPr>
                                    <m:t>𝜔</m:t>
                                  </m:r>
                                </m:e>
                              </m:d>
                            </m:den>
                          </m:f>
                        </m:num>
                        <m:den>
                          <m:f>
                            <m:fPr>
                              <m:type m:val="lin"/>
                              <m:ctrlPr>
                                <a:rPr lang="en-US" sz="1200" i="1">
                                  <a:solidFill>
                                    <a:schemeClr val="tx1"/>
                                  </a:solidFill>
                                  <a:latin typeface="Cambria Math" panose="02040503050406030204" pitchFamily="18" charset="0"/>
                                </a:rPr>
                              </m:ctrlPr>
                            </m:fPr>
                            <m:num>
                              <m:sSub>
                                <m:sSubPr>
                                  <m:ctrlPr>
                                    <a:rPr lang="en-US" sz="1200" i="1">
                                      <a:solidFill>
                                        <a:schemeClr val="tx1"/>
                                      </a:solidFill>
                                      <a:latin typeface="Cambria Math" panose="02040503050406030204" pitchFamily="18" charset="0"/>
                                    </a:rPr>
                                  </m:ctrlPr>
                                </m:sSubPr>
                                <m:e>
                                  <m:acc>
                                    <m:accPr>
                                      <m:chr m:val="̂"/>
                                      <m:ctrlPr>
                                        <a:rPr lang="en-US" sz="1200" i="1">
                                          <a:solidFill>
                                            <a:schemeClr val="tx1"/>
                                          </a:solidFill>
                                          <a:latin typeface="Cambria Math" panose="02040503050406030204" pitchFamily="18" charset="0"/>
                                        </a:rPr>
                                      </m:ctrlPr>
                                    </m:accPr>
                                    <m:e>
                                      <m:r>
                                        <a:rPr lang="en-US" sz="1200" i="1">
                                          <a:solidFill>
                                            <a:schemeClr val="tx1"/>
                                          </a:solidFill>
                                          <a:latin typeface="Cambria Math" panose="02040503050406030204" pitchFamily="18" charset="0"/>
                                        </a:rPr>
                                        <m:t>𝑆</m:t>
                                      </m:r>
                                    </m:e>
                                  </m:acc>
                                </m:e>
                                <m:sub>
                                  <m:r>
                                    <a:rPr lang="en-US" sz="1200" b="0" i="1" smtClean="0">
                                      <a:solidFill>
                                        <a:schemeClr val="tx1"/>
                                      </a:solidFill>
                                      <a:latin typeface="Cambria Math" panose="02040503050406030204" pitchFamily="18" charset="0"/>
                                    </a:rPr>
                                    <m:t>𝑢</m:t>
                                  </m:r>
                                </m:sub>
                              </m:sSub>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𝜔</m:t>
                                  </m:r>
                                </m:e>
                              </m:d>
                            </m:num>
                            <m:den>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𝑆</m:t>
                                  </m:r>
                                </m:e>
                                <m:sub>
                                  <m:r>
                                    <a:rPr lang="en-US" sz="1200" b="0" i="1" smtClean="0">
                                      <a:solidFill>
                                        <a:schemeClr val="tx1"/>
                                      </a:solidFill>
                                      <a:latin typeface="Cambria Math" panose="02040503050406030204" pitchFamily="18" charset="0"/>
                                    </a:rPr>
                                    <m:t>𝑢</m:t>
                                  </m:r>
                                </m:sub>
                              </m:sSub>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𝜔</m:t>
                                  </m:r>
                                </m:e>
                              </m:d>
                            </m:den>
                          </m:f>
                        </m:den>
                      </m:f>
                    </m:oMath>
                  </m:oMathPara>
                </a14:m>
                <a:endParaRPr lang="en-US" sz="1200" dirty="0"/>
              </a:p>
            </p:txBody>
          </p:sp>
        </mc:Choice>
        <mc:Fallback xmlns="">
          <p:sp>
            <p:nvSpPr>
              <p:cNvPr id="282" name="TextBox 281">
                <a:extLst>
                  <a:ext uri="{FF2B5EF4-FFF2-40B4-BE49-F238E27FC236}">
                    <a16:creationId xmlns:a16="http://schemas.microsoft.com/office/drawing/2014/main" id="{7844F5C1-A6BC-6929-C154-3E5ACF6EE287}"/>
                  </a:ext>
                </a:extLst>
              </p:cNvPr>
              <p:cNvSpPr txBox="1">
                <a:spLocks noRot="1" noChangeAspect="1" noMove="1" noResize="1" noEditPoints="1" noAdjustHandles="1" noChangeArrowheads="1" noChangeShapeType="1" noTextEdit="1"/>
              </p:cNvSpPr>
              <p:nvPr/>
            </p:nvSpPr>
            <p:spPr>
              <a:xfrm>
                <a:off x="9926305" y="2567446"/>
                <a:ext cx="1636067" cy="512641"/>
              </a:xfrm>
              <a:prstGeom prst="rect">
                <a:avLst/>
              </a:prstGeom>
              <a:blipFill>
                <a:blip r:embed="rId25"/>
                <a:stretch>
                  <a:fillRect t="-48810" b="-80952"/>
                </a:stretch>
              </a:blipFill>
            </p:spPr>
            <p:txBody>
              <a:bodyPr/>
              <a:lstStyle/>
              <a:p>
                <a:r>
                  <a:rPr lang="en-US">
                    <a:noFill/>
                  </a:rPr>
                  <a:t> </a:t>
                </a:r>
              </a:p>
            </p:txBody>
          </p:sp>
        </mc:Fallback>
      </mc:AlternateContent>
      <p:sp>
        <p:nvSpPr>
          <p:cNvPr id="283" name="Arrow: Bent 282">
            <a:extLst>
              <a:ext uri="{FF2B5EF4-FFF2-40B4-BE49-F238E27FC236}">
                <a16:creationId xmlns:a16="http://schemas.microsoft.com/office/drawing/2014/main" id="{508282A0-560C-1B0F-96BE-5DA43FFB37B6}"/>
              </a:ext>
            </a:extLst>
          </p:cNvPr>
          <p:cNvSpPr/>
          <p:nvPr/>
        </p:nvSpPr>
        <p:spPr>
          <a:xfrm flipH="1" flipV="1">
            <a:off x="11532486" y="2347337"/>
            <a:ext cx="313736" cy="535445"/>
          </a:xfrm>
          <a:prstGeom prst="ben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4" name="Arrow: Right 283">
            <a:extLst>
              <a:ext uri="{FF2B5EF4-FFF2-40B4-BE49-F238E27FC236}">
                <a16:creationId xmlns:a16="http://schemas.microsoft.com/office/drawing/2014/main" id="{BE025B70-1793-981E-F507-D57B949CD2FE}"/>
              </a:ext>
            </a:extLst>
          </p:cNvPr>
          <p:cNvSpPr/>
          <p:nvPr/>
        </p:nvSpPr>
        <p:spPr>
          <a:xfrm rot="10800000">
            <a:off x="9368861" y="2783122"/>
            <a:ext cx="626164" cy="16220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6" name="TextBox 285">
                <a:extLst>
                  <a:ext uri="{FF2B5EF4-FFF2-40B4-BE49-F238E27FC236}">
                    <a16:creationId xmlns:a16="http://schemas.microsoft.com/office/drawing/2014/main" id="{085B69AA-A054-EDB3-AED0-64BF9B686A9A}"/>
                  </a:ext>
                </a:extLst>
              </p:cNvPr>
              <p:cNvSpPr txBox="1"/>
              <p:nvPr/>
            </p:nvSpPr>
            <p:spPr>
              <a:xfrm>
                <a:off x="8070868" y="2727538"/>
                <a:ext cx="1319256" cy="3137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chemeClr val="tx1"/>
                              </a:solidFill>
                              <a:latin typeface="Cambria Math" panose="02040503050406030204" pitchFamily="18" charset="0"/>
                            </a:rPr>
                          </m:ctrlPr>
                        </m:sSubSupPr>
                        <m:e>
                          <m:r>
                            <a:rPr lang="en-US" sz="1100" i="1">
                              <a:solidFill>
                                <a:schemeClr val="tx1"/>
                              </a:solidFill>
                              <a:latin typeface="Cambria Math" panose="02040503050406030204" pitchFamily="18" charset="0"/>
                            </a:rPr>
                            <m:t>𝐹</m:t>
                          </m:r>
                        </m:e>
                        <m:sub>
                          <m:r>
                            <a:rPr lang="en-US" sz="1100" b="0" i="1" smtClean="0">
                              <a:solidFill>
                                <a:schemeClr val="tx1"/>
                              </a:solidFill>
                              <a:latin typeface="Cambria Math" panose="02040503050406030204" pitchFamily="18" charset="0"/>
                            </a:rPr>
                            <m:t>𝑢</m:t>
                          </m:r>
                        </m:sub>
                        <m:sup>
                          <m:r>
                            <a:rPr lang="en-US" sz="1100" i="1">
                              <a:solidFill>
                                <a:schemeClr val="tx1"/>
                              </a:solidFill>
                              <a:latin typeface="Cambria Math" panose="02040503050406030204" pitchFamily="18" charset="0"/>
                            </a:rPr>
                            <m:t>𝑚</m:t>
                          </m:r>
                        </m:sup>
                      </m:sSubSup>
                      <m:r>
                        <a:rPr lang="en-US" sz="1100" i="0">
                          <a:solidFill>
                            <a:schemeClr val="tx1"/>
                          </a:solidFill>
                          <a:latin typeface="Cambria Math" panose="02040503050406030204" pitchFamily="18" charset="0"/>
                        </a:rPr>
                        <m:t>=</m:t>
                      </m:r>
                      <m:func>
                        <m:funcPr>
                          <m:ctrlPr>
                            <a:rPr lang="en-US" sz="1100" i="1">
                              <a:solidFill>
                                <a:schemeClr val="tx1"/>
                              </a:solidFill>
                              <a:latin typeface="Cambria Math" panose="02040503050406030204" pitchFamily="18" charset="0"/>
                            </a:rPr>
                          </m:ctrlPr>
                        </m:funcPr>
                        <m:fName>
                          <m:limLow>
                            <m:limLowPr>
                              <m:ctrlPr>
                                <a:rPr lang="en-US" sz="1100" i="1">
                                  <a:solidFill>
                                    <a:schemeClr val="tx1"/>
                                  </a:solidFill>
                                  <a:latin typeface="Cambria Math" panose="02040503050406030204" pitchFamily="18" charset="0"/>
                                </a:rPr>
                              </m:ctrlPr>
                            </m:limLowPr>
                            <m:e>
                              <m:r>
                                <m:rPr>
                                  <m:sty m:val="p"/>
                                </m:rPr>
                                <a:rPr lang="en-US" sz="1100" i="0">
                                  <a:solidFill>
                                    <a:schemeClr val="tx1"/>
                                  </a:solidFill>
                                  <a:latin typeface="Cambria Math" panose="02040503050406030204" pitchFamily="18" charset="0"/>
                                </a:rPr>
                                <m:t>max</m:t>
                              </m:r>
                            </m:e>
                            <m:lim>
                              <m:r>
                                <a:rPr lang="en-US" sz="1100" i="1">
                                  <a:solidFill>
                                    <a:schemeClr val="tx1"/>
                                  </a:solidFill>
                                  <a:latin typeface="Cambria Math" panose="02040503050406030204" pitchFamily="18" charset="0"/>
                                </a:rPr>
                                <m:t>𝜔</m:t>
                              </m:r>
                            </m:lim>
                          </m:limLow>
                        </m:fName>
                        <m:e>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𝐹</m:t>
                              </m:r>
                            </m:e>
                            <m:sub>
                              <m:r>
                                <a:rPr lang="en-US" sz="1100" b="0" i="1" smtClean="0">
                                  <a:solidFill>
                                    <a:schemeClr val="tx1"/>
                                  </a:solidFill>
                                  <a:latin typeface="Cambria Math" panose="02040503050406030204" pitchFamily="18" charset="0"/>
                                </a:rPr>
                                <m:t>𝑢</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𝜔</m:t>
                              </m:r>
                            </m:e>
                          </m:d>
                        </m:e>
                      </m:func>
                    </m:oMath>
                  </m:oMathPara>
                </a14:m>
                <a:endParaRPr lang="en-US" sz="1100" dirty="0"/>
              </a:p>
            </p:txBody>
          </p:sp>
        </mc:Choice>
        <mc:Fallback xmlns="">
          <p:sp>
            <p:nvSpPr>
              <p:cNvPr id="286" name="TextBox 285">
                <a:extLst>
                  <a:ext uri="{FF2B5EF4-FFF2-40B4-BE49-F238E27FC236}">
                    <a16:creationId xmlns:a16="http://schemas.microsoft.com/office/drawing/2014/main" id="{085B69AA-A054-EDB3-AED0-64BF9B686A9A}"/>
                  </a:ext>
                </a:extLst>
              </p:cNvPr>
              <p:cNvSpPr txBox="1">
                <a:spLocks noRot="1" noChangeAspect="1" noMove="1" noResize="1" noEditPoints="1" noAdjustHandles="1" noChangeArrowheads="1" noChangeShapeType="1" noTextEdit="1"/>
              </p:cNvSpPr>
              <p:nvPr/>
            </p:nvSpPr>
            <p:spPr>
              <a:xfrm>
                <a:off x="8070868" y="2727538"/>
                <a:ext cx="1319256" cy="313740"/>
              </a:xfrm>
              <a:prstGeom prst="rect">
                <a:avLst/>
              </a:prstGeom>
              <a:blipFill>
                <a:blip r:embed="rId26"/>
                <a:stretch>
                  <a:fillRect/>
                </a:stretch>
              </a:blipFill>
            </p:spPr>
            <p:txBody>
              <a:bodyPr/>
              <a:lstStyle/>
              <a:p>
                <a:r>
                  <a:rPr lang="en-US">
                    <a:noFill/>
                  </a:rPr>
                  <a:t> </a:t>
                </a:r>
              </a:p>
            </p:txBody>
          </p:sp>
        </mc:Fallback>
      </mc:AlternateContent>
      <p:sp>
        <p:nvSpPr>
          <p:cNvPr id="288" name="Rectangle 287">
            <a:extLst>
              <a:ext uri="{FF2B5EF4-FFF2-40B4-BE49-F238E27FC236}">
                <a16:creationId xmlns:a16="http://schemas.microsoft.com/office/drawing/2014/main" id="{073B740E-F118-6AAD-4597-28E6EAE800E8}"/>
              </a:ext>
            </a:extLst>
          </p:cNvPr>
          <p:cNvSpPr/>
          <p:nvPr/>
        </p:nvSpPr>
        <p:spPr>
          <a:xfrm>
            <a:off x="6520671" y="5274327"/>
            <a:ext cx="5573643" cy="1082888"/>
          </a:xfrm>
          <a:prstGeom prst="rect">
            <a:avLst/>
          </a:prstGeom>
          <a:noFill/>
          <a:ln>
            <a:solidFill>
              <a:srgbClr val="00B0F0"/>
            </a:solidFill>
            <a:prstDash val="lgDash"/>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D4C6CB1D-7910-3BBF-AF80-0A4460D03654}"/>
                  </a:ext>
                </a:extLst>
              </p:cNvPr>
              <p:cNvSpPr txBox="1"/>
              <p:nvPr/>
            </p:nvSpPr>
            <p:spPr>
              <a:xfrm>
                <a:off x="10109514" y="3226418"/>
                <a:ext cx="1695367" cy="276999"/>
              </a:xfrm>
              <a:prstGeom prst="rect">
                <a:avLst/>
              </a:prstGeom>
              <a:noFill/>
              <a:ln>
                <a:solidFill>
                  <a:schemeClr val="accent6"/>
                </a:solidFill>
              </a:ln>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14:m>
                  <m:oMath xmlns:m="http://schemas.openxmlformats.org/officeDocument/2006/math">
                    <m:r>
                      <a:rPr lang="en-US" sz="1200" b="1" i="1">
                        <a:solidFill>
                          <a:schemeClr val="tx1"/>
                        </a:solidFill>
                        <a:effectLst>
                          <a:outerShdw blurRad="50800" dist="38100" dir="2700000" algn="tl" rotWithShape="0">
                            <a:prstClr val="black">
                              <a:alpha val="40000"/>
                            </a:prstClr>
                          </a:outerShdw>
                        </a:effectLst>
                        <a:latin typeface="Cambria Math" panose="02040503050406030204" pitchFamily="18" charset="0"/>
                      </a:rPr>
                      <m:t>𝒂</m:t>
                    </m:r>
                  </m:oMath>
                </a14:m>
                <a:r>
                  <a:rPr lang="en-US" sz="1200" b="1" dirty="0">
                    <a:solidFill>
                      <a:schemeClr val="tx1"/>
                    </a:solidFill>
                    <a:effectLst>
                      <a:outerShdw blurRad="50800" dist="38100" dir="2700000" algn="tl" rotWithShape="0">
                        <a:prstClr val="black">
                          <a:alpha val="40000"/>
                        </a:prstClr>
                      </a:outerShdw>
                    </a:effectLst>
                  </a:rPr>
                  <a:t>,</a:t>
                </a:r>
                <a:r>
                  <a:rPr lang="el-GR" sz="1200" b="1" dirty="0">
                    <a:solidFill>
                      <a:schemeClr val="tx1"/>
                    </a:solidFill>
                    <a:effectLst>
                      <a:outerShdw blurRad="50800" dist="38100" dir="2700000" algn="tl" rotWithShape="0">
                        <a:prstClr val="black">
                          <a:alpha val="40000"/>
                        </a:prstClr>
                      </a:outerShdw>
                    </a:effectLst>
                  </a:rPr>
                  <a:t>Λ</a:t>
                </a:r>
                <a:r>
                  <a:rPr lang="en-US" sz="1200" b="1" dirty="0">
                    <a:solidFill>
                      <a:schemeClr val="tx1"/>
                    </a:solidFill>
                    <a:effectLst>
                      <a:outerShdw blurRad="50800" dist="38100" dir="2700000" algn="tl" rotWithShape="0">
                        <a:prstClr val="black">
                          <a:alpha val="40000"/>
                        </a:prstClr>
                      </a:outerShdw>
                    </a:effectLst>
                  </a:rPr>
                  <a:t> </a:t>
                </a:r>
                <a:r>
                  <a:rPr lang="en-US" sz="1200" dirty="0">
                    <a:solidFill>
                      <a:schemeClr val="tx1"/>
                    </a:solidFill>
                    <a:effectLst>
                      <a:outerShdw blurRad="50800" dist="38100" dir="2700000" algn="tl" rotWithShape="0">
                        <a:prstClr val="black">
                          <a:alpha val="40000"/>
                        </a:prstClr>
                      </a:outerShdw>
                    </a:effectLst>
                  </a:rPr>
                  <a:t>are predefined</a:t>
                </a:r>
              </a:p>
            </p:txBody>
          </p:sp>
        </mc:Choice>
        <mc:Fallback xmlns="">
          <p:sp>
            <p:nvSpPr>
              <p:cNvPr id="291" name="TextBox 290">
                <a:extLst>
                  <a:ext uri="{FF2B5EF4-FFF2-40B4-BE49-F238E27FC236}">
                    <a16:creationId xmlns:a16="http://schemas.microsoft.com/office/drawing/2014/main" id="{D4C6CB1D-7910-3BBF-AF80-0A4460D03654}"/>
                  </a:ext>
                </a:extLst>
              </p:cNvPr>
              <p:cNvSpPr txBox="1">
                <a:spLocks noRot="1" noChangeAspect="1" noMove="1" noResize="1" noEditPoints="1" noAdjustHandles="1" noChangeArrowheads="1" noChangeShapeType="1" noTextEdit="1"/>
              </p:cNvSpPr>
              <p:nvPr/>
            </p:nvSpPr>
            <p:spPr>
              <a:xfrm>
                <a:off x="10109514" y="3226418"/>
                <a:ext cx="1695367" cy="276999"/>
              </a:xfrm>
              <a:prstGeom prst="rect">
                <a:avLst/>
              </a:prstGeom>
              <a:blipFill>
                <a:blip r:embed="rId27"/>
                <a:stretch>
                  <a:fillRect/>
                </a:stretch>
              </a:blipFill>
              <a:ln>
                <a:solidFill>
                  <a:schemeClr val="accent6"/>
                </a:solidFill>
              </a:ln>
              <a:effectLst>
                <a:glow rad="63500">
                  <a:schemeClr val="accent6">
                    <a:satMod val="175000"/>
                    <a:alpha val="40000"/>
                  </a:schemeClr>
                </a:glow>
              </a:effectLst>
            </p:spPr>
            <p:txBody>
              <a:bodyPr/>
              <a:lstStyle/>
              <a:p>
                <a:r>
                  <a:rPr lang="en-US">
                    <a:noFill/>
                  </a:rPr>
                  <a:t> </a:t>
                </a:r>
              </a:p>
            </p:txBody>
          </p:sp>
        </mc:Fallback>
      </mc:AlternateContent>
      <p:sp>
        <p:nvSpPr>
          <p:cNvPr id="292" name="TextBox 291">
            <a:extLst>
              <a:ext uri="{FF2B5EF4-FFF2-40B4-BE49-F238E27FC236}">
                <a16:creationId xmlns:a16="http://schemas.microsoft.com/office/drawing/2014/main" id="{F1602E31-01DC-6648-1456-2650FDFD15CD}"/>
              </a:ext>
            </a:extLst>
          </p:cNvPr>
          <p:cNvSpPr txBox="1"/>
          <p:nvPr/>
        </p:nvSpPr>
        <p:spPr>
          <a:xfrm>
            <a:off x="6926638" y="5503846"/>
            <a:ext cx="4605848" cy="276999"/>
          </a:xfrm>
          <a:prstGeom prst="rect">
            <a:avLst/>
          </a:prstGeom>
          <a:noFill/>
        </p:spPr>
        <p:txBody>
          <a:bodyPr wrap="square" rtlCol="0">
            <a:spAutoFit/>
          </a:bodyPr>
          <a:lstStyle/>
          <a:p>
            <a:r>
              <a:rPr lang="en-US" sz="1200" dirty="0"/>
              <a:t>Different Damage Detection Methods could also be used !</a:t>
            </a:r>
          </a:p>
        </p:txBody>
      </p:sp>
      <p:sp>
        <p:nvSpPr>
          <p:cNvPr id="2" name="TextBox 1">
            <a:extLst>
              <a:ext uri="{FF2B5EF4-FFF2-40B4-BE49-F238E27FC236}">
                <a16:creationId xmlns:a16="http://schemas.microsoft.com/office/drawing/2014/main" id="{684ACDE3-37C8-55AE-6DF5-A7B726228B13}"/>
              </a:ext>
            </a:extLst>
          </p:cNvPr>
          <p:cNvSpPr txBox="1"/>
          <p:nvPr/>
        </p:nvSpPr>
        <p:spPr>
          <a:xfrm>
            <a:off x="6403364" y="5925493"/>
            <a:ext cx="5461678" cy="276999"/>
          </a:xfrm>
          <a:prstGeom prst="rect">
            <a:avLst/>
          </a:prstGeom>
          <a:noFill/>
        </p:spPr>
        <p:txBody>
          <a:bodyPr wrap="square" rtlCol="0">
            <a:spAutoFit/>
          </a:bodyPr>
          <a:lstStyle/>
          <a:p>
            <a:pPr algn="ctr"/>
            <a:r>
              <a:rPr lang="en-US" sz="1200" dirty="0"/>
              <a:t>- Model Parameter Based Methods</a:t>
            </a:r>
            <a:r>
              <a:rPr lang="el-GR" sz="1200" dirty="0"/>
              <a:t> </a:t>
            </a:r>
            <a:r>
              <a:rPr lang="en-US" sz="1200" dirty="0"/>
              <a:t>- Model Residuals Based Methods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090EFB0-9C85-40BC-0FD8-4031C6450A0A}"/>
                  </a:ext>
                </a:extLst>
              </p:cNvPr>
              <p:cNvSpPr txBox="1"/>
              <p:nvPr/>
            </p:nvSpPr>
            <p:spPr>
              <a:xfrm>
                <a:off x="4185946" y="3568197"/>
                <a:ext cx="1083867" cy="326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a:latin typeface="Cambria Math" panose="02040503050406030204" pitchFamily="18" charset="0"/>
                            </a:rPr>
                            <m:t>𝐹</m:t>
                          </m:r>
                        </m:e>
                        <m:sub>
                          <m:r>
                            <a:rPr lang="en-US" sz="1050" b="0" i="1" smtClean="0">
                              <a:latin typeface="Cambria Math" panose="02040503050406030204" pitchFamily="18" charset="0"/>
                            </a:rPr>
                            <m:t>𝑖</m:t>
                          </m:r>
                        </m:sub>
                      </m:sSub>
                      <m:r>
                        <a:rPr lang="en-US" sz="1050" i="1" smtClean="0">
                          <a:latin typeface="Cambria Math" panose="02040503050406030204" pitchFamily="18" charset="0"/>
                          <a:ea typeface="Cambria Math" panose="02040503050406030204" pitchFamily="18" charset="0"/>
                        </a:rPr>
                        <m:t>∈</m:t>
                      </m:r>
                      <m:r>
                        <a:rPr lang="en-US" sz="1050" b="0" i="1"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050" i="1">
                              <a:latin typeface="Cambria Math" panose="02040503050406030204" pitchFamily="18" charset="0"/>
                            </a:rPr>
                          </m:ctrlPr>
                        </m:sSubPr>
                        <m:e>
                          <m:r>
                            <a:rPr lang="el-GR" sz="1050" i="1">
                              <a:latin typeface="Cambria Math" panose="02040503050406030204" pitchFamily="18" charset="0"/>
                              <a:ea typeface="Calibri" panose="020F0502020204030204" pitchFamily="34" charset="0"/>
                              <a:cs typeface="Arial" panose="020B0604020202020204" pitchFamily="34" charset="0"/>
                            </a:rPr>
                            <m:t>𝑓</m:t>
                          </m:r>
                        </m:e>
                        <m:sub>
                          <m:f>
                            <m:fPr>
                              <m:ctrlPr>
                                <a:rPr lang="en-US" sz="1050" i="1">
                                  <a:latin typeface="Cambria Math" panose="02040503050406030204" pitchFamily="18" charset="0"/>
                                </a:rPr>
                              </m:ctrlPr>
                            </m:fPr>
                            <m:num>
                              <m:r>
                                <a:rPr lang="el-GR" sz="1050" i="1">
                                  <a:latin typeface="Cambria Math" panose="02040503050406030204" pitchFamily="18" charset="0"/>
                                  <a:ea typeface="Calibri" panose="020F0502020204030204" pitchFamily="34" charset="0"/>
                                  <a:cs typeface="Arial" panose="020B0604020202020204" pitchFamily="34" charset="0"/>
                                </a:rPr>
                                <m:t>𝑎</m:t>
                              </m:r>
                            </m:num>
                            <m:den>
                              <m:r>
                                <a:rPr lang="el-GR" sz="1050" i="1">
                                  <a:latin typeface="Cambria Math" panose="02040503050406030204" pitchFamily="18" charset="0"/>
                                  <a:ea typeface="Calibri" panose="020F0502020204030204" pitchFamily="34" charset="0"/>
                                  <a:cs typeface="Arial" panose="020B0604020202020204" pitchFamily="34" charset="0"/>
                                </a:rPr>
                                <m:t>2</m:t>
                              </m:r>
                            </m:den>
                          </m:f>
                        </m:sub>
                      </m:sSub>
                      <m:r>
                        <a:rPr lang="en-US" sz="1050" b="0" i="1" smtClean="0">
                          <a:latin typeface="Cambria Math" panose="02040503050406030204" pitchFamily="18" charset="0"/>
                          <a:ea typeface="Calibri" panose="020F0502020204030204" pitchFamily="34" charset="0"/>
                          <a:cs typeface="Arial" panose="020B0604020202020204" pitchFamily="34" charset="0"/>
                        </a:rPr>
                        <m:t>,</m:t>
                      </m:r>
                      <m:sSub>
                        <m:sSubPr>
                          <m:ctrlPr>
                            <a:rPr lang="en-US" sz="1050" i="1">
                              <a:latin typeface="Cambria Math" panose="02040503050406030204" pitchFamily="18" charset="0"/>
                            </a:rPr>
                          </m:ctrlPr>
                        </m:sSubPr>
                        <m:e>
                          <m:r>
                            <a:rPr lang="el-GR" sz="1050" i="1">
                              <a:latin typeface="Cambria Math" panose="02040503050406030204" pitchFamily="18" charset="0"/>
                              <a:ea typeface="Calibri" panose="020F0502020204030204" pitchFamily="34" charset="0"/>
                              <a:cs typeface="Arial" panose="020B0604020202020204" pitchFamily="34" charset="0"/>
                            </a:rPr>
                            <m:t>𝑓</m:t>
                          </m:r>
                        </m:e>
                        <m:sub>
                          <m:r>
                            <a:rPr lang="el-GR" sz="1050" i="1">
                              <a:latin typeface="Cambria Math" panose="02040503050406030204" pitchFamily="18" charset="0"/>
                              <a:ea typeface="Calibri" panose="020F0502020204030204" pitchFamily="34" charset="0"/>
                              <a:cs typeface="Arial" panose="020B0604020202020204" pitchFamily="34" charset="0"/>
                            </a:rPr>
                            <m:t>1−</m:t>
                          </m:r>
                          <m:f>
                            <m:fPr>
                              <m:ctrlPr>
                                <a:rPr lang="en-US" sz="1050" i="1">
                                  <a:latin typeface="Cambria Math" panose="02040503050406030204" pitchFamily="18" charset="0"/>
                                </a:rPr>
                              </m:ctrlPr>
                            </m:fPr>
                            <m:num>
                              <m:r>
                                <a:rPr lang="el-GR" sz="1050" i="1">
                                  <a:latin typeface="Cambria Math" panose="02040503050406030204" pitchFamily="18" charset="0"/>
                                  <a:ea typeface="Calibri" panose="020F0502020204030204" pitchFamily="34" charset="0"/>
                                  <a:cs typeface="Arial" panose="020B0604020202020204" pitchFamily="34" charset="0"/>
                                </a:rPr>
                                <m:t>𝑎</m:t>
                              </m:r>
                            </m:num>
                            <m:den>
                              <m:r>
                                <a:rPr lang="el-GR" sz="1050" i="1">
                                  <a:latin typeface="Cambria Math" panose="02040503050406030204" pitchFamily="18" charset="0"/>
                                  <a:ea typeface="Calibri" panose="020F0502020204030204" pitchFamily="34" charset="0"/>
                                  <a:cs typeface="Arial" panose="020B0604020202020204" pitchFamily="34" charset="0"/>
                                </a:rPr>
                                <m:t>2</m:t>
                              </m:r>
                            </m:den>
                          </m:f>
                        </m:sub>
                      </m:sSub>
                      <m:r>
                        <a:rPr lang="en-US" sz="1050" b="0" i="1" smtClean="0">
                          <a:effectLst/>
                          <a:latin typeface="Cambria Math" panose="02040503050406030204" pitchFamily="18" charset="0"/>
                          <a:ea typeface="Calibri" panose="020F0502020204030204" pitchFamily="34" charset="0"/>
                          <a:cs typeface="Arial" panose="020B0604020202020204" pitchFamily="34" charset="0"/>
                        </a:rPr>
                        <m:t>]</m:t>
                      </m:r>
                      <m:r>
                        <a:rPr lang="en-US" sz="1050" i="1" smtClean="0">
                          <a:effectLst/>
                          <a:latin typeface="Cambria Math" panose="02040503050406030204" pitchFamily="18" charset="0"/>
                          <a:ea typeface="Calibri" panose="020F0502020204030204" pitchFamily="34" charset="0"/>
                          <a:cs typeface="Arial" panose="020B0604020202020204" pitchFamily="34" charset="0"/>
                        </a:rPr>
                        <m:t> </m:t>
                      </m:r>
                    </m:oMath>
                  </m:oMathPara>
                </a14:m>
                <a:endParaRPr lang="en-US" sz="1050" dirty="0"/>
              </a:p>
            </p:txBody>
          </p:sp>
        </mc:Choice>
        <mc:Fallback xmlns="">
          <p:sp>
            <p:nvSpPr>
              <p:cNvPr id="16" name="TextBox 15">
                <a:extLst>
                  <a:ext uri="{FF2B5EF4-FFF2-40B4-BE49-F238E27FC236}">
                    <a16:creationId xmlns:a16="http://schemas.microsoft.com/office/drawing/2014/main" id="{E090EFB0-9C85-40BC-0FD8-4031C6450A0A}"/>
                  </a:ext>
                </a:extLst>
              </p:cNvPr>
              <p:cNvSpPr txBox="1">
                <a:spLocks noRot="1" noChangeAspect="1" noMove="1" noResize="1" noEditPoints="1" noAdjustHandles="1" noChangeArrowheads="1" noChangeShapeType="1" noTextEdit="1"/>
              </p:cNvSpPr>
              <p:nvPr/>
            </p:nvSpPr>
            <p:spPr>
              <a:xfrm>
                <a:off x="4185946" y="3568197"/>
                <a:ext cx="1083867" cy="326051"/>
              </a:xfrm>
              <a:prstGeom prst="rect">
                <a:avLst/>
              </a:prstGeom>
              <a:blipFill>
                <a:blip r:embed="rId28"/>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28D050F-D05A-11F1-D7FD-6F3831CA8A78}"/>
              </a:ext>
            </a:extLst>
          </p:cNvPr>
          <p:cNvSpPr txBox="1"/>
          <p:nvPr/>
        </p:nvSpPr>
        <p:spPr>
          <a:xfrm>
            <a:off x="9416926" y="4651646"/>
            <a:ext cx="2476265" cy="338554"/>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Recursive procedure</a:t>
            </a:r>
          </a:p>
        </p:txBody>
      </p:sp>
      <p:sp>
        <p:nvSpPr>
          <p:cNvPr id="33" name="TextBox 32">
            <a:extLst>
              <a:ext uri="{FF2B5EF4-FFF2-40B4-BE49-F238E27FC236}">
                <a16:creationId xmlns:a16="http://schemas.microsoft.com/office/drawing/2014/main" id="{6F458011-A6E8-9195-7C39-4D49170961A9}"/>
              </a:ext>
            </a:extLst>
          </p:cNvPr>
          <p:cNvSpPr txBox="1"/>
          <p:nvPr/>
        </p:nvSpPr>
        <p:spPr>
          <a:xfrm>
            <a:off x="3912241" y="511531"/>
            <a:ext cx="964832" cy="584775"/>
          </a:xfrm>
          <a:prstGeom prst="rect">
            <a:avLst/>
          </a:prstGeom>
          <a:noFill/>
        </p:spPr>
        <p:txBody>
          <a:bodyPr wrap="square" rtlCol="0">
            <a:spAutoFit/>
          </a:bodyPr>
          <a:lstStyle/>
          <a:p>
            <a:pPr algn="ctr"/>
            <a:r>
              <a:rPr lang="el-GR"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a:t>
            </a:r>
            <a:endParaRPr lang="en-US" sz="3200" b="1" dirty="0"/>
          </a:p>
        </p:txBody>
      </p:sp>
      <p:sp>
        <p:nvSpPr>
          <p:cNvPr id="19" name="Rectangle 18">
            <a:extLst>
              <a:ext uri="{FF2B5EF4-FFF2-40B4-BE49-F238E27FC236}">
                <a16:creationId xmlns:a16="http://schemas.microsoft.com/office/drawing/2014/main" id="{427CAAF3-BE5B-91C3-1BE0-43B2B835D784}"/>
              </a:ext>
            </a:extLst>
          </p:cNvPr>
          <p:cNvSpPr/>
          <p:nvPr/>
        </p:nvSpPr>
        <p:spPr>
          <a:xfrm>
            <a:off x="997506" y="4873618"/>
            <a:ext cx="106394" cy="68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FC3851-92A9-D733-DA32-AC31D73FD673}"/>
              </a:ext>
            </a:extLst>
          </p:cNvPr>
          <p:cNvSpPr/>
          <p:nvPr/>
        </p:nvSpPr>
        <p:spPr>
          <a:xfrm>
            <a:off x="1149766" y="4800420"/>
            <a:ext cx="106394" cy="75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DBACEE-5B66-8D8D-A762-8EC4485711F0}"/>
              </a:ext>
            </a:extLst>
          </p:cNvPr>
          <p:cNvSpPr/>
          <p:nvPr/>
        </p:nvSpPr>
        <p:spPr>
          <a:xfrm>
            <a:off x="839524" y="5027784"/>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554CC3-C080-ACE3-E830-EF910FCD2C94}"/>
              </a:ext>
            </a:extLst>
          </p:cNvPr>
          <p:cNvSpPr/>
          <p:nvPr/>
        </p:nvSpPr>
        <p:spPr>
          <a:xfrm>
            <a:off x="1308427" y="5018193"/>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9302EE-95FA-C7E4-9CDF-5D8028FFA0FA}"/>
              </a:ext>
            </a:extLst>
          </p:cNvPr>
          <p:cNvSpPr/>
          <p:nvPr/>
        </p:nvSpPr>
        <p:spPr>
          <a:xfrm>
            <a:off x="1466409" y="5018892"/>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89C51E-7659-4D74-15EC-59068BFDD5FB}"/>
                  </a:ext>
                </a:extLst>
              </p:cNvPr>
              <p:cNvSpPr txBox="1"/>
              <p:nvPr/>
            </p:nvSpPr>
            <p:spPr>
              <a:xfrm>
                <a:off x="757021" y="5593970"/>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solidFill>
                                <a:schemeClr val="tx1"/>
                              </a:solidFill>
                              <a:latin typeface="Cambria Math" panose="02040503050406030204" pitchFamily="18" charset="0"/>
                              <a:cs typeface="Times New Roman" panose="02020603050405020304" pitchFamily="18" charset="0"/>
                            </a:rPr>
                          </m:ctrlPr>
                        </m:sSubPr>
                        <m:e>
                          <m:r>
                            <a:rPr lang="el-GR" sz="1100" b="0" i="1" dirty="0" smtClean="0">
                              <a:solidFill>
                                <a:schemeClr val="tx1"/>
                              </a:solidFill>
                              <a:latin typeface="Cambria Math" panose="02040503050406030204" pitchFamily="18" charset="0"/>
                              <a:cs typeface="Times New Roman" panose="02020603050405020304" pitchFamily="18" charset="0"/>
                            </a:rPr>
                            <m:t>𝜏</m:t>
                          </m:r>
                        </m:e>
                        <m:sub>
                          <m:r>
                            <a:rPr lang="en-US" sz="1100" b="0" i="1" dirty="0" smtClean="0">
                              <a:solidFill>
                                <a:schemeClr val="tx1"/>
                              </a:solidFill>
                              <a:latin typeface="Cambria Math" panose="02040503050406030204" pitchFamily="18" charset="0"/>
                              <a:cs typeface="Times New Roman" panose="02020603050405020304" pitchFamily="18" charset="0"/>
                            </a:rPr>
                            <m:t>𝑖</m:t>
                          </m:r>
                        </m:sub>
                      </m:sSub>
                    </m:oMath>
                  </m:oMathPara>
                </a14:m>
                <a:endParaRPr lang="en-US" sz="1100" dirty="0">
                  <a:solidFill>
                    <a:schemeClr val="tx1"/>
                  </a:solidFill>
                </a:endParaRPr>
              </a:p>
            </p:txBody>
          </p:sp>
        </mc:Choice>
        <mc:Fallback xmlns="">
          <p:sp>
            <p:nvSpPr>
              <p:cNvPr id="25" name="TextBox 24">
                <a:extLst>
                  <a:ext uri="{FF2B5EF4-FFF2-40B4-BE49-F238E27FC236}">
                    <a16:creationId xmlns:a16="http://schemas.microsoft.com/office/drawing/2014/main" id="{9289C51E-7659-4D74-15EC-59068BFDD5FB}"/>
                  </a:ext>
                </a:extLst>
              </p:cNvPr>
              <p:cNvSpPr txBox="1">
                <a:spLocks noRot="1" noChangeAspect="1" noMove="1" noResize="1" noEditPoints="1" noAdjustHandles="1" noChangeArrowheads="1" noChangeShapeType="1" noTextEdit="1"/>
              </p:cNvSpPr>
              <p:nvPr/>
            </p:nvSpPr>
            <p:spPr>
              <a:xfrm>
                <a:off x="757021" y="5593970"/>
                <a:ext cx="290014" cy="261610"/>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9258CCC-0C49-6DEA-8622-549772ED8D8F}"/>
                  </a:ext>
                </a:extLst>
              </p:cNvPr>
              <p:cNvSpPr txBox="1"/>
              <p:nvPr/>
            </p:nvSpPr>
            <p:spPr>
              <a:xfrm>
                <a:off x="933345" y="5601112"/>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solidFill>
                                <a:schemeClr val="tx1"/>
                              </a:solidFill>
                              <a:latin typeface="Cambria Math" panose="02040503050406030204" pitchFamily="18" charset="0"/>
                              <a:cs typeface="Times New Roman" panose="02020603050405020304" pitchFamily="18" charset="0"/>
                            </a:rPr>
                          </m:ctrlPr>
                        </m:sSubPr>
                        <m:e>
                          <m:r>
                            <a:rPr lang="el-GR" sz="1100" b="0" i="1" dirty="0" smtClean="0">
                              <a:solidFill>
                                <a:schemeClr val="tx1"/>
                              </a:solidFill>
                              <a:latin typeface="Cambria Math" panose="02040503050406030204" pitchFamily="18" charset="0"/>
                              <a:cs typeface="Times New Roman" panose="02020603050405020304" pitchFamily="18" charset="0"/>
                            </a:rPr>
                            <m:t>𝜏</m:t>
                          </m:r>
                        </m:e>
                        <m:sub>
                          <m:r>
                            <a:rPr lang="en-US" sz="1100" b="0" i="1" dirty="0" smtClean="0">
                              <a:solidFill>
                                <a:schemeClr val="tx1"/>
                              </a:solidFill>
                              <a:latin typeface="Cambria Math" panose="02040503050406030204" pitchFamily="18" charset="0"/>
                              <a:cs typeface="Times New Roman" panose="02020603050405020304" pitchFamily="18" charset="0"/>
                            </a:rPr>
                            <m:t>𝑖</m:t>
                          </m:r>
                          <m:r>
                            <a:rPr lang="en-US" sz="11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en-US" sz="1100" dirty="0">
                  <a:solidFill>
                    <a:schemeClr val="tx1"/>
                  </a:solidFill>
                </a:endParaRPr>
              </a:p>
            </p:txBody>
          </p:sp>
        </mc:Choice>
        <mc:Fallback xmlns="">
          <p:sp>
            <p:nvSpPr>
              <p:cNvPr id="26" name="TextBox 25">
                <a:extLst>
                  <a:ext uri="{FF2B5EF4-FFF2-40B4-BE49-F238E27FC236}">
                    <a16:creationId xmlns:a16="http://schemas.microsoft.com/office/drawing/2014/main" id="{79258CCC-0C49-6DEA-8622-549772ED8D8F}"/>
                  </a:ext>
                </a:extLst>
              </p:cNvPr>
              <p:cNvSpPr txBox="1">
                <a:spLocks noRot="1" noChangeAspect="1" noMove="1" noResize="1" noEditPoints="1" noAdjustHandles="1" noChangeArrowheads="1" noChangeShapeType="1" noTextEdit="1"/>
              </p:cNvSpPr>
              <p:nvPr/>
            </p:nvSpPr>
            <p:spPr>
              <a:xfrm>
                <a:off x="933345" y="5601112"/>
                <a:ext cx="290014" cy="261610"/>
              </a:xfrm>
              <a:prstGeom prst="rect">
                <a:avLst/>
              </a:prstGeom>
              <a:blipFill>
                <a:blip r:embed="rId30"/>
                <a:stretch>
                  <a:fillRect r="-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447822C-AA75-617A-292A-1D0816DB659B}"/>
                  </a:ext>
                </a:extLst>
              </p:cNvPr>
              <p:cNvSpPr txBox="1"/>
              <p:nvPr/>
            </p:nvSpPr>
            <p:spPr>
              <a:xfrm>
                <a:off x="3880651" y="3026046"/>
                <a:ext cx="1725822" cy="4776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𝐹</m:t>
                          </m:r>
                        </m:e>
                        <m:sub>
                          <m:r>
                            <a:rPr lang="en-US" sz="1100" b="0" i="1" smtClean="0">
                              <a:solidFill>
                                <a:schemeClr val="tx1"/>
                              </a:solidFill>
                              <a:latin typeface="Cambria Math" panose="02040503050406030204" pitchFamily="18" charset="0"/>
                            </a:rPr>
                            <m:t>𝑖</m:t>
                          </m:r>
                        </m:sub>
                      </m:sSub>
                      <m:r>
                        <a:rPr lang="en-US" sz="1100" i="0">
                          <a:solidFill>
                            <a:schemeClr val="tx1"/>
                          </a:solidFill>
                          <a:latin typeface="Cambria Math" panose="02040503050406030204" pitchFamily="18" charset="0"/>
                        </a:rPr>
                        <m:t>= </m:t>
                      </m:r>
                      <m:f>
                        <m:fPr>
                          <m:ctrlPr>
                            <a:rPr lang="en-US" sz="1100" i="1">
                              <a:solidFill>
                                <a:schemeClr val="tx1"/>
                              </a:solidFill>
                              <a:latin typeface="Cambria Math" panose="02040503050406030204" pitchFamily="18" charset="0"/>
                            </a:rPr>
                          </m:ctrlPr>
                        </m:fPr>
                        <m:num>
                          <m:f>
                            <m:fPr>
                              <m:type m:val="lin"/>
                              <m:ctrlPr>
                                <a:rPr lang="en-US" sz="1100" i="1">
                                  <a:solidFill>
                                    <a:schemeClr val="tx1"/>
                                  </a:solidFill>
                                  <a:latin typeface="Cambria Math" panose="02040503050406030204" pitchFamily="18" charset="0"/>
                                </a:rPr>
                              </m:ctrlPr>
                            </m:fPr>
                            <m:num>
                              <m:sSub>
                                <m:sSubPr>
                                  <m:ctrlPr>
                                    <a:rPr lang="en-US" sz="1100" i="1">
                                      <a:solidFill>
                                        <a:schemeClr val="tx1"/>
                                      </a:solidFill>
                                      <a:latin typeface="Cambria Math" panose="02040503050406030204" pitchFamily="18" charset="0"/>
                                    </a:rPr>
                                  </m:ctrlPr>
                                </m:sSubPr>
                                <m:e>
                                  <m:acc>
                                    <m:accPr>
                                      <m:chr m:val="̂"/>
                                      <m:ctrlPr>
                                        <a:rPr lang="en-US" sz="1100" i="1">
                                          <a:solidFill>
                                            <a:schemeClr val="tx1"/>
                                          </a:solidFill>
                                          <a:latin typeface="Cambria Math" panose="02040503050406030204" pitchFamily="18" charset="0"/>
                                        </a:rPr>
                                      </m:ctrlPr>
                                    </m:accPr>
                                    <m:e>
                                      <m:r>
                                        <a:rPr lang="en-US" sz="1100" i="1">
                                          <a:solidFill>
                                            <a:schemeClr val="tx1"/>
                                          </a:solidFill>
                                          <a:latin typeface="Cambria Math" panose="02040503050406030204" pitchFamily="18" charset="0"/>
                                        </a:rPr>
                                        <m:t>𝑆</m:t>
                                      </m:r>
                                    </m:e>
                                  </m:acc>
                                </m:e>
                                <m:sub>
                                  <m:r>
                                    <a:rPr lang="en-US" sz="1100" i="1">
                                      <a:solidFill>
                                        <a:schemeClr val="tx1"/>
                                      </a:solidFill>
                                      <a:latin typeface="Cambria Math" panose="02040503050406030204" pitchFamily="18" charset="0"/>
                                    </a:rPr>
                                    <m:t>𝑜</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𝜔</m:t>
                                  </m:r>
                                </m:e>
                              </m:d>
                            </m:num>
                            <m:den>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𝑆</m:t>
                                  </m:r>
                                </m:e>
                                <m:sub>
                                  <m:r>
                                    <a:rPr lang="en-US" sz="1100" i="1">
                                      <a:solidFill>
                                        <a:schemeClr val="tx1"/>
                                      </a:solidFill>
                                      <a:latin typeface="Cambria Math" panose="02040503050406030204" pitchFamily="18" charset="0"/>
                                    </a:rPr>
                                    <m:t>𝜊</m:t>
                                  </m:r>
                                </m:sub>
                              </m:sSub>
                              <m:d>
                                <m:dPr>
                                  <m:ctrlPr>
                                    <a:rPr lang="en-US" sz="1100" i="1">
                                      <a:solidFill>
                                        <a:schemeClr val="tx1"/>
                                      </a:solidFill>
                                      <a:latin typeface="Cambria Math" panose="02040503050406030204" pitchFamily="18" charset="0"/>
                                    </a:rPr>
                                  </m:ctrlPr>
                                </m:dPr>
                                <m:e>
                                  <m:r>
                                    <a:rPr lang="el-GR" sz="1100" b="0" i="1" smtClean="0">
                                      <a:solidFill>
                                        <a:schemeClr val="tx1"/>
                                      </a:solidFill>
                                      <a:latin typeface="Cambria Math" panose="02040503050406030204" pitchFamily="18" charset="0"/>
                                    </a:rPr>
                                    <m:t>𝜔</m:t>
                                  </m:r>
                                </m:e>
                              </m:d>
                            </m:den>
                          </m:f>
                        </m:num>
                        <m:den>
                          <m:f>
                            <m:fPr>
                              <m:type m:val="lin"/>
                              <m:ctrlPr>
                                <a:rPr lang="en-US" sz="1100" i="1">
                                  <a:solidFill>
                                    <a:schemeClr val="tx1"/>
                                  </a:solidFill>
                                  <a:latin typeface="Cambria Math" panose="02040503050406030204" pitchFamily="18" charset="0"/>
                                </a:rPr>
                              </m:ctrlPr>
                            </m:fPr>
                            <m:num>
                              <m:sSub>
                                <m:sSubPr>
                                  <m:ctrlPr>
                                    <a:rPr lang="en-US" sz="1100" i="1">
                                      <a:solidFill>
                                        <a:schemeClr val="tx1"/>
                                      </a:solidFill>
                                      <a:latin typeface="Cambria Math" panose="02040503050406030204" pitchFamily="18" charset="0"/>
                                    </a:rPr>
                                  </m:ctrlPr>
                                </m:sSubPr>
                                <m:e>
                                  <m:acc>
                                    <m:accPr>
                                      <m:chr m:val="̂"/>
                                      <m:ctrlPr>
                                        <a:rPr lang="en-US" sz="1100" i="1">
                                          <a:solidFill>
                                            <a:schemeClr val="tx1"/>
                                          </a:solidFill>
                                          <a:latin typeface="Cambria Math" panose="02040503050406030204" pitchFamily="18" charset="0"/>
                                        </a:rPr>
                                      </m:ctrlPr>
                                    </m:accPr>
                                    <m:e>
                                      <m:r>
                                        <a:rPr lang="en-US" sz="1100" i="1">
                                          <a:solidFill>
                                            <a:schemeClr val="tx1"/>
                                          </a:solidFill>
                                          <a:latin typeface="Cambria Math" panose="02040503050406030204" pitchFamily="18" charset="0"/>
                                        </a:rPr>
                                        <m:t>𝑆</m:t>
                                      </m:r>
                                    </m:e>
                                  </m:acc>
                                </m:e>
                                <m:sub>
                                  <m:r>
                                    <a:rPr lang="en-US" sz="1100" b="0" i="1" smtClean="0">
                                      <a:solidFill>
                                        <a:schemeClr val="tx1"/>
                                      </a:solidFill>
                                      <a:latin typeface="Cambria Math" panose="02040503050406030204" pitchFamily="18" charset="0"/>
                                    </a:rPr>
                                    <m:t>𝑖</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𝜔</m:t>
                                  </m:r>
                                </m:e>
                              </m:d>
                            </m:num>
                            <m:den>
                              <m:sSub>
                                <m:sSubPr>
                                  <m:ctrlPr>
                                    <a:rPr lang="en-US" sz="1100" i="1">
                                      <a:solidFill>
                                        <a:schemeClr val="tx1"/>
                                      </a:solidFill>
                                      <a:latin typeface="Cambria Math" panose="02040503050406030204" pitchFamily="18" charset="0"/>
                                    </a:rPr>
                                  </m:ctrlPr>
                                </m:sSubPr>
                                <m:e>
                                  <m:r>
                                    <a:rPr lang="en-US" sz="1100" i="1">
                                      <a:solidFill>
                                        <a:schemeClr val="tx1"/>
                                      </a:solidFill>
                                      <a:latin typeface="Cambria Math" panose="02040503050406030204" pitchFamily="18" charset="0"/>
                                    </a:rPr>
                                    <m:t>𝑆</m:t>
                                  </m:r>
                                </m:e>
                                <m:sub>
                                  <m:r>
                                    <a:rPr lang="en-US" sz="1100" b="0" i="1" smtClean="0">
                                      <a:solidFill>
                                        <a:schemeClr val="tx1"/>
                                      </a:solidFill>
                                      <a:latin typeface="Cambria Math" panose="02040503050406030204" pitchFamily="18" charset="0"/>
                                    </a:rPr>
                                    <m:t>𝑖</m:t>
                                  </m:r>
                                </m:sub>
                              </m:sSub>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𝜔</m:t>
                                  </m:r>
                                </m:e>
                              </m:d>
                            </m:den>
                          </m:f>
                        </m:den>
                      </m:f>
                    </m:oMath>
                  </m:oMathPara>
                </a14:m>
                <a:endParaRPr lang="en-US" sz="1100" dirty="0">
                  <a:solidFill>
                    <a:schemeClr val="tx1"/>
                  </a:solidFill>
                </a:endParaRPr>
              </a:p>
            </p:txBody>
          </p:sp>
        </mc:Choice>
        <mc:Fallback xmlns="">
          <p:sp>
            <p:nvSpPr>
              <p:cNvPr id="29" name="TextBox 28">
                <a:extLst>
                  <a:ext uri="{FF2B5EF4-FFF2-40B4-BE49-F238E27FC236}">
                    <a16:creationId xmlns:a16="http://schemas.microsoft.com/office/drawing/2014/main" id="{D447822C-AA75-617A-292A-1D0816DB659B}"/>
                  </a:ext>
                </a:extLst>
              </p:cNvPr>
              <p:cNvSpPr txBox="1">
                <a:spLocks noRot="1" noChangeAspect="1" noMove="1" noResize="1" noEditPoints="1" noAdjustHandles="1" noChangeArrowheads="1" noChangeShapeType="1" noTextEdit="1"/>
              </p:cNvSpPr>
              <p:nvPr/>
            </p:nvSpPr>
            <p:spPr>
              <a:xfrm>
                <a:off x="3880651" y="3026046"/>
                <a:ext cx="1725822" cy="477695"/>
              </a:xfrm>
              <a:prstGeom prst="rect">
                <a:avLst/>
              </a:prstGeom>
              <a:blipFill>
                <a:blip r:embed="rId31"/>
                <a:stretch>
                  <a:fillRect t="-45570" b="-75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E017726-DDDE-842C-CC76-9E6EDD0BD320}"/>
                  </a:ext>
                </a:extLst>
              </p:cNvPr>
              <p:cNvSpPr txBox="1"/>
              <p:nvPr/>
            </p:nvSpPr>
            <p:spPr>
              <a:xfrm>
                <a:off x="481718" y="5007893"/>
                <a:ext cx="323665"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rPr>
                          </m:ctrlPr>
                        </m:sSubSupPr>
                        <m:e>
                          <m:r>
                            <a:rPr lang="en-US" sz="1100" i="1">
                              <a:latin typeface="Cambria Math" panose="02040503050406030204" pitchFamily="18" charset="0"/>
                            </a:rPr>
                            <m:t>𝐹</m:t>
                          </m:r>
                        </m:e>
                        <m:sub>
                          <m:r>
                            <a:rPr lang="en-US" sz="1100" i="1">
                              <a:latin typeface="Cambria Math" panose="02040503050406030204" pitchFamily="18" charset="0"/>
                            </a:rPr>
                            <m:t>𝑘</m:t>
                          </m:r>
                        </m:sub>
                        <m:sup>
                          <m:r>
                            <a:rPr lang="en-US" sz="1100" i="1">
                              <a:latin typeface="Cambria Math" panose="02040503050406030204" pitchFamily="18" charset="0"/>
                            </a:rPr>
                            <m:t>𝑚</m:t>
                          </m:r>
                        </m:sup>
                      </m:sSubSup>
                    </m:oMath>
                  </m:oMathPara>
                </a14:m>
                <a:endParaRPr lang="en-US" dirty="0"/>
              </a:p>
            </p:txBody>
          </p:sp>
        </mc:Choice>
        <mc:Fallback xmlns="">
          <p:sp>
            <p:nvSpPr>
              <p:cNvPr id="4" name="TextBox 3">
                <a:extLst>
                  <a:ext uri="{FF2B5EF4-FFF2-40B4-BE49-F238E27FC236}">
                    <a16:creationId xmlns:a16="http://schemas.microsoft.com/office/drawing/2014/main" id="{0E017726-DDDE-842C-CC76-9E6EDD0BD320}"/>
                  </a:ext>
                </a:extLst>
              </p:cNvPr>
              <p:cNvSpPr txBox="1">
                <a:spLocks noRot="1" noChangeAspect="1" noMove="1" noResize="1" noEditPoints="1" noAdjustHandles="1" noChangeArrowheads="1" noChangeShapeType="1" noTextEdit="1"/>
              </p:cNvSpPr>
              <p:nvPr/>
            </p:nvSpPr>
            <p:spPr>
              <a:xfrm>
                <a:off x="481718" y="5007893"/>
                <a:ext cx="323665" cy="261610"/>
              </a:xfrm>
              <a:prstGeom prst="rect">
                <a:avLst/>
              </a:prstGeom>
              <a:blipFill>
                <a:blip r:embed="rId32"/>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E62D697-F3E3-7926-F183-143200B86E38}"/>
              </a:ext>
            </a:extLst>
          </p:cNvPr>
          <p:cNvCxnSpPr>
            <a:cxnSpLocks/>
          </p:cNvCxnSpPr>
          <p:nvPr/>
        </p:nvCxnSpPr>
        <p:spPr>
          <a:xfrm>
            <a:off x="1781580" y="5294075"/>
            <a:ext cx="935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B75A2A-DABE-6BAB-63D8-5ED81F9929D6}"/>
              </a:ext>
            </a:extLst>
          </p:cNvPr>
          <p:cNvCxnSpPr>
            <a:cxnSpLocks/>
          </p:cNvCxnSpPr>
          <p:nvPr/>
        </p:nvCxnSpPr>
        <p:spPr>
          <a:xfrm flipV="1">
            <a:off x="1770482" y="5937848"/>
            <a:ext cx="2811560" cy="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3BFE80C-D40B-509E-AEED-E214EE8C1536}"/>
                  </a:ext>
                </a:extLst>
              </p:cNvPr>
              <p:cNvSpPr txBox="1"/>
              <p:nvPr/>
            </p:nvSpPr>
            <p:spPr>
              <a:xfrm>
                <a:off x="1273811" y="5573719"/>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solidFill>
                            <a:schemeClr val="tx1"/>
                          </a:solidFill>
                          <a:latin typeface="Cambria Math" panose="02040503050406030204" pitchFamily="18" charset="0"/>
                          <a:cs typeface="Times New Roman" panose="02020603050405020304" pitchFamily="18" charset="0"/>
                        </a:rPr>
                        <m:t>…</m:t>
                      </m:r>
                    </m:oMath>
                  </m:oMathPara>
                </a14:m>
                <a:endParaRPr lang="en-US" sz="1100" dirty="0">
                  <a:solidFill>
                    <a:schemeClr val="tx1"/>
                  </a:solidFill>
                </a:endParaRPr>
              </a:p>
            </p:txBody>
          </p:sp>
        </mc:Choice>
        <mc:Fallback xmlns="">
          <p:sp>
            <p:nvSpPr>
              <p:cNvPr id="35" name="TextBox 34">
                <a:extLst>
                  <a:ext uri="{FF2B5EF4-FFF2-40B4-BE49-F238E27FC236}">
                    <a16:creationId xmlns:a16="http://schemas.microsoft.com/office/drawing/2014/main" id="{A3BFE80C-D40B-509E-AEED-E214EE8C1536}"/>
                  </a:ext>
                </a:extLst>
              </p:cNvPr>
              <p:cNvSpPr txBox="1">
                <a:spLocks noRot="1" noChangeAspect="1" noMove="1" noResize="1" noEditPoints="1" noAdjustHandles="1" noChangeArrowheads="1" noChangeShapeType="1" noTextEdit="1"/>
              </p:cNvSpPr>
              <p:nvPr/>
            </p:nvSpPr>
            <p:spPr>
              <a:xfrm>
                <a:off x="1273811" y="5573719"/>
                <a:ext cx="290014" cy="261610"/>
              </a:xfrm>
              <a:prstGeom prst="rect">
                <a:avLst/>
              </a:prstGeom>
              <a:blipFill>
                <a:blip r:embed="rId33"/>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9491955F-896D-3F65-87FF-F951946ED6CB}"/>
              </a:ext>
            </a:extLst>
          </p:cNvPr>
          <p:cNvSpPr txBox="1"/>
          <p:nvPr/>
        </p:nvSpPr>
        <p:spPr>
          <a:xfrm>
            <a:off x="828128" y="4481525"/>
            <a:ext cx="533496" cy="261610"/>
          </a:xfrm>
          <a:prstGeom prst="rect">
            <a:avLst/>
          </a:prstGeom>
          <a:noFill/>
        </p:spPr>
        <p:txBody>
          <a:bodyPr wrap="square">
            <a:spAutoFit/>
          </a:bodyPr>
          <a:lstStyle/>
          <a:p>
            <a:r>
              <a:rPr lang="en-US" sz="1100" dirty="0">
                <a:solidFill>
                  <a:schemeClr val="tx1"/>
                </a:solidFill>
              </a:rPr>
              <a:t>e.g.</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67009E9-646A-F821-EAB4-7747574E83D3}"/>
                  </a:ext>
                </a:extLst>
              </p:cNvPr>
              <p:cNvSpPr txBox="1"/>
              <p:nvPr/>
            </p:nvSpPr>
            <p:spPr>
              <a:xfrm>
                <a:off x="3109153" y="5914061"/>
                <a:ext cx="664852"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1100" b="0" i="0" smtClean="0">
                          <a:solidFill>
                            <a:schemeClr val="tx1"/>
                          </a:solidFill>
                          <a:latin typeface="Cambria Math" panose="02040503050406030204" pitchFamily="18" charset="0"/>
                        </a:rPr>
                        <m:t>Λ</m:t>
                      </m:r>
                      <m:r>
                        <a:rPr lang="el-GR" sz="1100" b="0" i="0"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47" name="TextBox 46">
                <a:extLst>
                  <a:ext uri="{FF2B5EF4-FFF2-40B4-BE49-F238E27FC236}">
                    <a16:creationId xmlns:a16="http://schemas.microsoft.com/office/drawing/2014/main" id="{267009E9-646A-F821-EAB4-7747574E83D3}"/>
                  </a:ext>
                </a:extLst>
              </p:cNvPr>
              <p:cNvSpPr txBox="1">
                <a:spLocks noRot="1" noChangeAspect="1" noMove="1" noResize="1" noEditPoints="1" noAdjustHandles="1" noChangeArrowheads="1" noChangeShapeType="1" noTextEdit="1"/>
              </p:cNvSpPr>
              <p:nvPr/>
            </p:nvSpPr>
            <p:spPr>
              <a:xfrm>
                <a:off x="3109153" y="5914061"/>
                <a:ext cx="664852" cy="261610"/>
              </a:xfrm>
              <a:prstGeom prst="rect">
                <a:avLst/>
              </a:prstGeom>
              <a:blipFill>
                <a:blip r:embed="rId34"/>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FE0FB940-89FD-BD53-40BF-DB57373AC163}"/>
              </a:ext>
            </a:extLst>
          </p:cNvPr>
          <p:cNvSpPr/>
          <p:nvPr/>
        </p:nvSpPr>
        <p:spPr>
          <a:xfrm>
            <a:off x="3343543" y="4837326"/>
            <a:ext cx="106394" cy="68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7A7A723-C33C-9AF1-E8C2-F374B17BC5B0}"/>
              </a:ext>
            </a:extLst>
          </p:cNvPr>
          <p:cNvSpPr/>
          <p:nvPr/>
        </p:nvSpPr>
        <p:spPr>
          <a:xfrm>
            <a:off x="3495803" y="4764128"/>
            <a:ext cx="106394" cy="75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66D96C8-8FD3-A960-77AE-33490130FACC}"/>
              </a:ext>
            </a:extLst>
          </p:cNvPr>
          <p:cNvSpPr/>
          <p:nvPr/>
        </p:nvSpPr>
        <p:spPr>
          <a:xfrm>
            <a:off x="3185561" y="4991492"/>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448CDB4-7B46-C414-93FC-B6B64FED1EE5}"/>
              </a:ext>
            </a:extLst>
          </p:cNvPr>
          <p:cNvSpPr/>
          <p:nvPr/>
        </p:nvSpPr>
        <p:spPr>
          <a:xfrm>
            <a:off x="3654464" y="4981901"/>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BB9663D-981F-D1B5-1D34-19F348F74813}"/>
              </a:ext>
            </a:extLst>
          </p:cNvPr>
          <p:cNvSpPr/>
          <p:nvPr/>
        </p:nvSpPr>
        <p:spPr>
          <a:xfrm>
            <a:off x="3812446" y="4982600"/>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E7D4201-7109-9E7E-A822-7545351CCAFF}"/>
                  </a:ext>
                </a:extLst>
              </p:cNvPr>
              <p:cNvSpPr txBox="1"/>
              <p:nvPr/>
            </p:nvSpPr>
            <p:spPr>
              <a:xfrm>
                <a:off x="3103058" y="5557678"/>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solidFill>
                                <a:schemeClr val="tx1"/>
                              </a:solidFill>
                              <a:latin typeface="Cambria Math" panose="02040503050406030204" pitchFamily="18" charset="0"/>
                              <a:cs typeface="Times New Roman" panose="02020603050405020304" pitchFamily="18" charset="0"/>
                            </a:rPr>
                          </m:ctrlPr>
                        </m:sSubPr>
                        <m:e>
                          <m:r>
                            <a:rPr lang="el-GR" sz="1100" b="0" i="1" dirty="0" smtClean="0">
                              <a:solidFill>
                                <a:schemeClr val="tx1"/>
                              </a:solidFill>
                              <a:latin typeface="Cambria Math" panose="02040503050406030204" pitchFamily="18" charset="0"/>
                              <a:cs typeface="Times New Roman" panose="02020603050405020304" pitchFamily="18" charset="0"/>
                            </a:rPr>
                            <m:t>𝜏</m:t>
                          </m:r>
                        </m:e>
                        <m:sub>
                          <m:r>
                            <a:rPr lang="en-US" sz="1100" b="0" i="1" dirty="0" smtClean="0">
                              <a:solidFill>
                                <a:schemeClr val="tx1"/>
                              </a:solidFill>
                              <a:latin typeface="Cambria Math" panose="02040503050406030204" pitchFamily="18" charset="0"/>
                              <a:cs typeface="Times New Roman" panose="02020603050405020304" pitchFamily="18" charset="0"/>
                            </a:rPr>
                            <m:t>𝑖</m:t>
                          </m:r>
                        </m:sub>
                      </m:sSub>
                    </m:oMath>
                  </m:oMathPara>
                </a14:m>
                <a:endParaRPr lang="en-US" sz="1100" dirty="0">
                  <a:solidFill>
                    <a:schemeClr val="tx1"/>
                  </a:solidFill>
                </a:endParaRPr>
              </a:p>
            </p:txBody>
          </p:sp>
        </mc:Choice>
        <mc:Fallback xmlns="">
          <p:sp>
            <p:nvSpPr>
              <p:cNvPr id="53" name="TextBox 52">
                <a:extLst>
                  <a:ext uri="{FF2B5EF4-FFF2-40B4-BE49-F238E27FC236}">
                    <a16:creationId xmlns:a16="http://schemas.microsoft.com/office/drawing/2014/main" id="{5E7D4201-7109-9E7E-A822-7545351CCAFF}"/>
                  </a:ext>
                </a:extLst>
              </p:cNvPr>
              <p:cNvSpPr txBox="1">
                <a:spLocks noRot="1" noChangeAspect="1" noMove="1" noResize="1" noEditPoints="1" noAdjustHandles="1" noChangeArrowheads="1" noChangeShapeType="1" noTextEdit="1"/>
              </p:cNvSpPr>
              <p:nvPr/>
            </p:nvSpPr>
            <p:spPr>
              <a:xfrm>
                <a:off x="3103058" y="5557678"/>
                <a:ext cx="290014" cy="261610"/>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8AA8BDB-360D-2F4F-4B66-E7A63A5BFABB}"/>
                  </a:ext>
                </a:extLst>
              </p:cNvPr>
              <p:cNvSpPr txBox="1"/>
              <p:nvPr/>
            </p:nvSpPr>
            <p:spPr>
              <a:xfrm>
                <a:off x="3279382" y="5564820"/>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solidFill>
                                <a:schemeClr val="tx1"/>
                              </a:solidFill>
                              <a:latin typeface="Cambria Math" panose="02040503050406030204" pitchFamily="18" charset="0"/>
                              <a:cs typeface="Times New Roman" panose="02020603050405020304" pitchFamily="18" charset="0"/>
                            </a:rPr>
                          </m:ctrlPr>
                        </m:sSubPr>
                        <m:e>
                          <m:r>
                            <a:rPr lang="el-GR" sz="1100" b="0" i="1" dirty="0" smtClean="0">
                              <a:solidFill>
                                <a:schemeClr val="tx1"/>
                              </a:solidFill>
                              <a:latin typeface="Cambria Math" panose="02040503050406030204" pitchFamily="18" charset="0"/>
                              <a:cs typeface="Times New Roman" panose="02020603050405020304" pitchFamily="18" charset="0"/>
                            </a:rPr>
                            <m:t>𝜏</m:t>
                          </m:r>
                        </m:e>
                        <m:sub>
                          <m:r>
                            <a:rPr lang="en-US" sz="1100" b="0" i="1" dirty="0" smtClean="0">
                              <a:solidFill>
                                <a:schemeClr val="tx1"/>
                              </a:solidFill>
                              <a:latin typeface="Cambria Math" panose="02040503050406030204" pitchFamily="18" charset="0"/>
                              <a:cs typeface="Times New Roman" panose="02020603050405020304" pitchFamily="18" charset="0"/>
                            </a:rPr>
                            <m:t>𝑖</m:t>
                          </m:r>
                          <m:r>
                            <a:rPr lang="en-US" sz="11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en-US" sz="1100" dirty="0">
                  <a:solidFill>
                    <a:schemeClr val="tx1"/>
                  </a:solidFill>
                </a:endParaRPr>
              </a:p>
            </p:txBody>
          </p:sp>
        </mc:Choice>
        <mc:Fallback xmlns="">
          <p:sp>
            <p:nvSpPr>
              <p:cNvPr id="54" name="TextBox 53">
                <a:extLst>
                  <a:ext uri="{FF2B5EF4-FFF2-40B4-BE49-F238E27FC236}">
                    <a16:creationId xmlns:a16="http://schemas.microsoft.com/office/drawing/2014/main" id="{88AA8BDB-360D-2F4F-4B66-E7A63A5BFABB}"/>
                  </a:ext>
                </a:extLst>
              </p:cNvPr>
              <p:cNvSpPr txBox="1">
                <a:spLocks noRot="1" noChangeAspect="1" noMove="1" noResize="1" noEditPoints="1" noAdjustHandles="1" noChangeArrowheads="1" noChangeShapeType="1" noTextEdit="1"/>
              </p:cNvSpPr>
              <p:nvPr/>
            </p:nvSpPr>
            <p:spPr>
              <a:xfrm>
                <a:off x="3279382" y="5564820"/>
                <a:ext cx="290014" cy="261610"/>
              </a:xfrm>
              <a:prstGeom prst="rect">
                <a:avLst/>
              </a:prstGeom>
              <a:blipFill>
                <a:blip r:embed="rId30"/>
                <a:stretch>
                  <a:fillRect r="-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F04F145-328D-B3CB-B397-4C3607D9C411}"/>
                  </a:ext>
                </a:extLst>
              </p:cNvPr>
              <p:cNvSpPr txBox="1"/>
              <p:nvPr/>
            </p:nvSpPr>
            <p:spPr>
              <a:xfrm>
                <a:off x="2827755" y="4971601"/>
                <a:ext cx="323665"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rPr>
                          </m:ctrlPr>
                        </m:sSubSupPr>
                        <m:e>
                          <m:r>
                            <a:rPr lang="en-US" sz="1100" i="1">
                              <a:latin typeface="Cambria Math" panose="02040503050406030204" pitchFamily="18" charset="0"/>
                            </a:rPr>
                            <m:t>𝐹</m:t>
                          </m:r>
                        </m:e>
                        <m:sub>
                          <m:r>
                            <a:rPr lang="en-US" sz="1100" i="1">
                              <a:latin typeface="Cambria Math" panose="02040503050406030204" pitchFamily="18" charset="0"/>
                            </a:rPr>
                            <m:t>𝑘</m:t>
                          </m:r>
                        </m:sub>
                        <m:sup>
                          <m:r>
                            <a:rPr lang="en-US" sz="1100" i="1">
                              <a:latin typeface="Cambria Math" panose="02040503050406030204" pitchFamily="18" charset="0"/>
                            </a:rPr>
                            <m:t>𝑚</m:t>
                          </m:r>
                        </m:sup>
                      </m:sSubSup>
                    </m:oMath>
                  </m:oMathPara>
                </a14:m>
                <a:endParaRPr lang="en-US" dirty="0"/>
              </a:p>
            </p:txBody>
          </p:sp>
        </mc:Choice>
        <mc:Fallback xmlns="">
          <p:sp>
            <p:nvSpPr>
              <p:cNvPr id="55" name="TextBox 54">
                <a:extLst>
                  <a:ext uri="{FF2B5EF4-FFF2-40B4-BE49-F238E27FC236}">
                    <a16:creationId xmlns:a16="http://schemas.microsoft.com/office/drawing/2014/main" id="{8F04F145-328D-B3CB-B397-4C3607D9C411}"/>
                  </a:ext>
                </a:extLst>
              </p:cNvPr>
              <p:cNvSpPr txBox="1">
                <a:spLocks noRot="1" noChangeAspect="1" noMove="1" noResize="1" noEditPoints="1" noAdjustHandles="1" noChangeArrowheads="1" noChangeShapeType="1" noTextEdit="1"/>
              </p:cNvSpPr>
              <p:nvPr/>
            </p:nvSpPr>
            <p:spPr>
              <a:xfrm>
                <a:off x="2827755" y="4971601"/>
                <a:ext cx="323665" cy="261610"/>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28DD81F-9694-DFAC-6A74-4F54E5F8D4F2}"/>
                  </a:ext>
                </a:extLst>
              </p:cNvPr>
              <p:cNvSpPr txBox="1"/>
              <p:nvPr/>
            </p:nvSpPr>
            <p:spPr>
              <a:xfrm>
                <a:off x="3619848" y="5537427"/>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solidFill>
                            <a:schemeClr val="tx1"/>
                          </a:solidFill>
                          <a:latin typeface="Cambria Math" panose="02040503050406030204" pitchFamily="18" charset="0"/>
                          <a:cs typeface="Times New Roman" panose="02020603050405020304" pitchFamily="18" charset="0"/>
                        </a:rPr>
                        <m:t>…</m:t>
                      </m:r>
                    </m:oMath>
                  </m:oMathPara>
                </a14:m>
                <a:endParaRPr lang="en-US" sz="1100" dirty="0">
                  <a:solidFill>
                    <a:schemeClr val="tx1"/>
                  </a:solidFill>
                </a:endParaRPr>
              </a:p>
            </p:txBody>
          </p:sp>
        </mc:Choice>
        <mc:Fallback xmlns="">
          <p:sp>
            <p:nvSpPr>
              <p:cNvPr id="56" name="TextBox 55">
                <a:extLst>
                  <a:ext uri="{FF2B5EF4-FFF2-40B4-BE49-F238E27FC236}">
                    <a16:creationId xmlns:a16="http://schemas.microsoft.com/office/drawing/2014/main" id="{628DD81F-9694-DFAC-6A74-4F54E5F8D4F2}"/>
                  </a:ext>
                </a:extLst>
              </p:cNvPr>
              <p:cNvSpPr txBox="1">
                <a:spLocks noRot="1" noChangeAspect="1" noMove="1" noResize="1" noEditPoints="1" noAdjustHandles="1" noChangeArrowheads="1" noChangeShapeType="1" noTextEdit="1"/>
              </p:cNvSpPr>
              <p:nvPr/>
            </p:nvSpPr>
            <p:spPr>
              <a:xfrm>
                <a:off x="3619848" y="5537427"/>
                <a:ext cx="290014" cy="261610"/>
              </a:xfrm>
              <a:prstGeom prst="rect">
                <a:avLst/>
              </a:prstGeom>
              <a:blipFill>
                <a:blip r:embed="rId35"/>
                <a:stretch>
                  <a:fillRect/>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C09E74C8-FF1F-3108-0FFD-B39B3FE6D9A5}"/>
              </a:ext>
            </a:extLst>
          </p:cNvPr>
          <p:cNvSpPr/>
          <p:nvPr/>
        </p:nvSpPr>
        <p:spPr>
          <a:xfrm>
            <a:off x="4992734" y="5349846"/>
            <a:ext cx="106394" cy="68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C133F8A-9938-163A-3031-DD56982F7FE6}"/>
              </a:ext>
            </a:extLst>
          </p:cNvPr>
          <p:cNvSpPr/>
          <p:nvPr/>
        </p:nvSpPr>
        <p:spPr>
          <a:xfrm>
            <a:off x="5144994" y="5276648"/>
            <a:ext cx="106394" cy="75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72DACCE-0190-3A1E-8D2D-F5DDF3560FC1}"/>
              </a:ext>
            </a:extLst>
          </p:cNvPr>
          <p:cNvSpPr/>
          <p:nvPr/>
        </p:nvSpPr>
        <p:spPr>
          <a:xfrm>
            <a:off x="4834752" y="5504012"/>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E7AFDE8-1F7F-E77F-4883-E046744CD3BA}"/>
              </a:ext>
            </a:extLst>
          </p:cNvPr>
          <p:cNvSpPr/>
          <p:nvPr/>
        </p:nvSpPr>
        <p:spPr>
          <a:xfrm>
            <a:off x="5303655" y="5494421"/>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10DF369-DB2B-5C19-7A46-979A2ACDDF82}"/>
              </a:ext>
            </a:extLst>
          </p:cNvPr>
          <p:cNvSpPr/>
          <p:nvPr/>
        </p:nvSpPr>
        <p:spPr>
          <a:xfrm>
            <a:off x="5461637" y="5495120"/>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9C86557-FCB7-3AA9-19FD-A2736BFA03C3}"/>
                  </a:ext>
                </a:extLst>
              </p:cNvPr>
              <p:cNvSpPr txBox="1"/>
              <p:nvPr/>
            </p:nvSpPr>
            <p:spPr>
              <a:xfrm>
                <a:off x="4476946" y="5484121"/>
                <a:ext cx="323665"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rPr>
                          </m:ctrlPr>
                        </m:sSubSupPr>
                        <m:e>
                          <m:r>
                            <a:rPr lang="en-US" sz="1100" i="1">
                              <a:latin typeface="Cambria Math" panose="02040503050406030204" pitchFamily="18" charset="0"/>
                            </a:rPr>
                            <m:t>𝐹</m:t>
                          </m:r>
                        </m:e>
                        <m:sub>
                          <m:r>
                            <a:rPr lang="en-US" sz="1100" i="1">
                              <a:latin typeface="Cambria Math" panose="02040503050406030204" pitchFamily="18" charset="0"/>
                            </a:rPr>
                            <m:t>𝑘</m:t>
                          </m:r>
                        </m:sub>
                        <m:sup>
                          <m:r>
                            <a:rPr lang="en-US" sz="1100" i="1">
                              <a:latin typeface="Cambria Math" panose="02040503050406030204" pitchFamily="18" charset="0"/>
                            </a:rPr>
                            <m:t>𝑚</m:t>
                          </m:r>
                        </m:sup>
                      </m:sSubSup>
                    </m:oMath>
                  </m:oMathPara>
                </a14:m>
                <a:endParaRPr lang="en-US" dirty="0"/>
              </a:p>
            </p:txBody>
          </p:sp>
        </mc:Choice>
        <mc:Fallback xmlns="">
          <p:sp>
            <p:nvSpPr>
              <p:cNvPr id="65" name="TextBox 64">
                <a:extLst>
                  <a:ext uri="{FF2B5EF4-FFF2-40B4-BE49-F238E27FC236}">
                    <a16:creationId xmlns:a16="http://schemas.microsoft.com/office/drawing/2014/main" id="{B9C86557-FCB7-3AA9-19FD-A2736BFA03C3}"/>
                  </a:ext>
                </a:extLst>
              </p:cNvPr>
              <p:cNvSpPr txBox="1">
                <a:spLocks noRot="1" noChangeAspect="1" noMove="1" noResize="1" noEditPoints="1" noAdjustHandles="1" noChangeArrowheads="1" noChangeShapeType="1" noTextEdit="1"/>
              </p:cNvSpPr>
              <p:nvPr/>
            </p:nvSpPr>
            <p:spPr>
              <a:xfrm>
                <a:off x="4476946" y="5484121"/>
                <a:ext cx="323665" cy="261610"/>
              </a:xfrm>
              <a:prstGeom prst="rect">
                <a:avLst/>
              </a:prstGeom>
              <a:blipFill>
                <a:blip r:embed="rId36"/>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B7355F30-2AD0-31BB-3BBF-B07E08E8A41F}"/>
              </a:ext>
            </a:extLst>
          </p:cNvPr>
          <p:cNvCxnSpPr>
            <a:cxnSpLocks/>
          </p:cNvCxnSpPr>
          <p:nvPr/>
        </p:nvCxnSpPr>
        <p:spPr>
          <a:xfrm>
            <a:off x="3077817" y="4830122"/>
            <a:ext cx="841023"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2777198-1204-AF5B-889A-6029FFFC59BA}"/>
              </a:ext>
            </a:extLst>
          </p:cNvPr>
          <p:cNvCxnSpPr>
            <a:cxnSpLocks/>
          </p:cNvCxnSpPr>
          <p:nvPr/>
        </p:nvCxnSpPr>
        <p:spPr>
          <a:xfrm>
            <a:off x="4800611" y="5484121"/>
            <a:ext cx="841023"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FFB4A48-DE3D-670D-0EFE-62DD11C0700F}"/>
                  </a:ext>
                </a:extLst>
              </p:cNvPr>
              <p:cNvSpPr txBox="1"/>
              <p:nvPr/>
            </p:nvSpPr>
            <p:spPr>
              <a:xfrm>
                <a:off x="2009244" y="5281003"/>
                <a:ext cx="533496"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1100" b="0" i="0" smtClean="0">
                          <a:solidFill>
                            <a:schemeClr val="tx1"/>
                          </a:solidFill>
                          <a:latin typeface="Cambria Math" panose="02040503050406030204" pitchFamily="18" charset="0"/>
                        </a:rPr>
                        <m:t>Λ</m:t>
                      </m:r>
                      <m:r>
                        <a:rPr lang="el-GR" sz="1100" b="0" i="0"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73" name="TextBox 72">
                <a:extLst>
                  <a:ext uri="{FF2B5EF4-FFF2-40B4-BE49-F238E27FC236}">
                    <a16:creationId xmlns:a16="http://schemas.microsoft.com/office/drawing/2014/main" id="{6FFB4A48-DE3D-670D-0EFE-62DD11C0700F}"/>
                  </a:ext>
                </a:extLst>
              </p:cNvPr>
              <p:cNvSpPr txBox="1">
                <a:spLocks noRot="1" noChangeAspect="1" noMove="1" noResize="1" noEditPoints="1" noAdjustHandles="1" noChangeArrowheads="1" noChangeShapeType="1" noTextEdit="1"/>
              </p:cNvSpPr>
              <p:nvPr/>
            </p:nvSpPr>
            <p:spPr>
              <a:xfrm>
                <a:off x="2009244" y="5281003"/>
                <a:ext cx="533496" cy="261610"/>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BC9F928-6815-DD70-9702-E868455A1DAF}"/>
                  </a:ext>
                </a:extLst>
              </p:cNvPr>
              <p:cNvSpPr txBox="1"/>
              <p:nvPr/>
            </p:nvSpPr>
            <p:spPr>
              <a:xfrm>
                <a:off x="4129089" y="4869393"/>
                <a:ext cx="1695367" cy="276999"/>
              </a:xfrm>
              <a:prstGeom prst="rect">
                <a:avLst/>
              </a:prstGeom>
              <a:noFill/>
              <a:ln>
                <a:solidFill>
                  <a:srgbClr val="00B050"/>
                </a:solidFill>
              </a:ln>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14:m>
                  <m:oMath xmlns:m="http://schemas.openxmlformats.org/officeDocument/2006/math">
                    <m:r>
                      <a:rPr lang="en-US" sz="1200" b="1" i="1" smtClean="0">
                        <a:solidFill>
                          <a:schemeClr val="tx1"/>
                        </a:solidFill>
                        <a:effectLst>
                          <a:outerShdw blurRad="50800" dist="38100" dir="2700000" algn="tl" rotWithShape="0">
                            <a:prstClr val="black">
                              <a:alpha val="40000"/>
                            </a:prstClr>
                          </a:outerShdw>
                        </a:effectLst>
                        <a:latin typeface="Cambria Math" panose="02040503050406030204" pitchFamily="18" charset="0"/>
                      </a:rPr>
                      <m:t>𝒂</m:t>
                    </m:r>
                  </m:oMath>
                </a14:m>
                <a:r>
                  <a:rPr lang="en-US" sz="1200" b="1" dirty="0">
                    <a:solidFill>
                      <a:schemeClr val="tx1"/>
                    </a:solidFill>
                    <a:effectLst>
                      <a:outerShdw blurRad="50800" dist="38100" dir="2700000" algn="tl" rotWithShape="0">
                        <a:prstClr val="black">
                          <a:alpha val="40000"/>
                        </a:prstClr>
                      </a:outerShdw>
                    </a:effectLst>
                  </a:rPr>
                  <a:t>,</a:t>
                </a:r>
                <a:r>
                  <a:rPr lang="el-GR" sz="1200" b="1" dirty="0">
                    <a:solidFill>
                      <a:schemeClr val="tx1"/>
                    </a:solidFill>
                    <a:effectLst>
                      <a:outerShdw blurRad="50800" dist="38100" dir="2700000" algn="tl" rotWithShape="0">
                        <a:prstClr val="black">
                          <a:alpha val="40000"/>
                        </a:prstClr>
                      </a:outerShdw>
                    </a:effectLst>
                  </a:rPr>
                  <a:t>Λ </a:t>
                </a:r>
                <a:r>
                  <a:rPr lang="en-US" sz="1200" dirty="0">
                    <a:solidFill>
                      <a:schemeClr val="tx1"/>
                    </a:solidFill>
                    <a:effectLst>
                      <a:outerShdw blurRad="50800" dist="38100" dir="2700000" algn="tl" rotWithShape="0">
                        <a:prstClr val="black">
                          <a:alpha val="40000"/>
                        </a:prstClr>
                      </a:outerShdw>
                    </a:effectLst>
                  </a:rPr>
                  <a:t>are defined</a:t>
                </a:r>
              </a:p>
            </p:txBody>
          </p:sp>
        </mc:Choice>
        <mc:Fallback xmlns="">
          <p:sp>
            <p:nvSpPr>
              <p:cNvPr id="74" name="TextBox 73">
                <a:extLst>
                  <a:ext uri="{FF2B5EF4-FFF2-40B4-BE49-F238E27FC236}">
                    <a16:creationId xmlns:a16="http://schemas.microsoft.com/office/drawing/2014/main" id="{EBC9F928-6815-DD70-9702-E868455A1DAF}"/>
                  </a:ext>
                </a:extLst>
              </p:cNvPr>
              <p:cNvSpPr txBox="1">
                <a:spLocks noRot="1" noChangeAspect="1" noMove="1" noResize="1" noEditPoints="1" noAdjustHandles="1" noChangeArrowheads="1" noChangeShapeType="1" noTextEdit="1"/>
              </p:cNvSpPr>
              <p:nvPr/>
            </p:nvSpPr>
            <p:spPr>
              <a:xfrm>
                <a:off x="4129089" y="4869393"/>
                <a:ext cx="1695367" cy="276999"/>
              </a:xfrm>
              <a:prstGeom prst="rect">
                <a:avLst/>
              </a:prstGeom>
              <a:blipFill>
                <a:blip r:embed="rId38"/>
                <a:stretch>
                  <a:fillRect/>
                </a:stretch>
              </a:blipFill>
              <a:ln>
                <a:solidFill>
                  <a:srgbClr val="00B050"/>
                </a:solidFill>
              </a:ln>
              <a:effectLst>
                <a:glow rad="63500">
                  <a:schemeClr val="accent1">
                    <a:satMod val="175000"/>
                    <a:alpha val="40000"/>
                  </a:schemeClr>
                </a:glow>
              </a:effectLst>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EC8583C4-3E7F-2227-FC6C-4A286E7B3FE6}"/>
              </a:ext>
            </a:extLst>
          </p:cNvPr>
          <p:cNvCxnSpPr>
            <a:cxnSpLocks/>
          </p:cNvCxnSpPr>
          <p:nvPr/>
        </p:nvCxnSpPr>
        <p:spPr>
          <a:xfrm flipV="1">
            <a:off x="794366" y="4807797"/>
            <a:ext cx="0" cy="786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321F2FD-46B8-0A3A-FC3E-0D0D01A93618}"/>
              </a:ext>
            </a:extLst>
          </p:cNvPr>
          <p:cNvCxnSpPr>
            <a:cxnSpLocks/>
          </p:cNvCxnSpPr>
          <p:nvPr/>
        </p:nvCxnSpPr>
        <p:spPr>
          <a:xfrm flipV="1">
            <a:off x="790186" y="5570363"/>
            <a:ext cx="876207" cy="21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82D14E5-C9FD-CC32-5443-9ED71B4BA8D1}"/>
              </a:ext>
            </a:extLst>
          </p:cNvPr>
          <p:cNvCxnSpPr>
            <a:cxnSpLocks/>
          </p:cNvCxnSpPr>
          <p:nvPr/>
        </p:nvCxnSpPr>
        <p:spPr>
          <a:xfrm flipV="1">
            <a:off x="3140549" y="4738640"/>
            <a:ext cx="0" cy="786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95727DB-5DFF-08CE-F59D-D4F84B4F12BF}"/>
              </a:ext>
            </a:extLst>
          </p:cNvPr>
          <p:cNvCxnSpPr>
            <a:cxnSpLocks/>
          </p:cNvCxnSpPr>
          <p:nvPr/>
        </p:nvCxnSpPr>
        <p:spPr>
          <a:xfrm>
            <a:off x="3136369" y="5522801"/>
            <a:ext cx="928925" cy="6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82F8340-F6F9-204B-639A-F75C5EE5D1F6}"/>
              </a:ext>
            </a:extLst>
          </p:cNvPr>
          <p:cNvCxnSpPr>
            <a:cxnSpLocks/>
          </p:cNvCxnSpPr>
          <p:nvPr/>
        </p:nvCxnSpPr>
        <p:spPr>
          <a:xfrm flipV="1">
            <a:off x="4802327" y="5276229"/>
            <a:ext cx="0" cy="786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C2F79B-9557-992C-3461-912B4B92221D}"/>
              </a:ext>
            </a:extLst>
          </p:cNvPr>
          <p:cNvCxnSpPr>
            <a:cxnSpLocks/>
          </p:cNvCxnSpPr>
          <p:nvPr/>
        </p:nvCxnSpPr>
        <p:spPr>
          <a:xfrm>
            <a:off x="4798147" y="6060390"/>
            <a:ext cx="928925" cy="6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05D6824-F511-9AC8-DF0E-D71D1E4942DC}"/>
                  </a:ext>
                </a:extLst>
              </p:cNvPr>
              <p:cNvSpPr txBox="1"/>
              <p:nvPr/>
            </p:nvSpPr>
            <p:spPr>
              <a:xfrm>
                <a:off x="4734598" y="5983253"/>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solidFill>
                                <a:schemeClr val="tx1"/>
                              </a:solidFill>
                              <a:latin typeface="Cambria Math" panose="02040503050406030204" pitchFamily="18" charset="0"/>
                              <a:cs typeface="Times New Roman" panose="02020603050405020304" pitchFamily="18" charset="0"/>
                            </a:rPr>
                          </m:ctrlPr>
                        </m:sSubPr>
                        <m:e>
                          <m:r>
                            <a:rPr lang="el-GR" sz="1100" b="0" i="1" dirty="0" smtClean="0">
                              <a:solidFill>
                                <a:schemeClr val="tx1"/>
                              </a:solidFill>
                              <a:latin typeface="Cambria Math" panose="02040503050406030204" pitchFamily="18" charset="0"/>
                              <a:cs typeface="Times New Roman" panose="02020603050405020304" pitchFamily="18" charset="0"/>
                            </a:rPr>
                            <m:t>𝜏</m:t>
                          </m:r>
                        </m:e>
                        <m:sub>
                          <m:r>
                            <a:rPr lang="en-US" sz="1100" b="0" i="1" dirty="0" smtClean="0">
                              <a:solidFill>
                                <a:schemeClr val="tx1"/>
                              </a:solidFill>
                              <a:latin typeface="Cambria Math" panose="02040503050406030204" pitchFamily="18" charset="0"/>
                              <a:cs typeface="Times New Roman" panose="02020603050405020304" pitchFamily="18" charset="0"/>
                            </a:rPr>
                            <m:t>𝑖</m:t>
                          </m:r>
                        </m:sub>
                      </m:sSub>
                    </m:oMath>
                  </m:oMathPara>
                </a14:m>
                <a:endParaRPr lang="en-US" sz="1100" dirty="0">
                  <a:solidFill>
                    <a:schemeClr val="tx1"/>
                  </a:solidFill>
                </a:endParaRPr>
              </a:p>
            </p:txBody>
          </p:sp>
        </mc:Choice>
        <mc:Fallback xmlns="">
          <p:sp>
            <p:nvSpPr>
              <p:cNvPr id="85" name="TextBox 84">
                <a:extLst>
                  <a:ext uri="{FF2B5EF4-FFF2-40B4-BE49-F238E27FC236}">
                    <a16:creationId xmlns:a16="http://schemas.microsoft.com/office/drawing/2014/main" id="{905D6824-F511-9AC8-DF0E-D71D1E4942DC}"/>
                  </a:ext>
                </a:extLst>
              </p:cNvPr>
              <p:cNvSpPr txBox="1">
                <a:spLocks noRot="1" noChangeAspect="1" noMove="1" noResize="1" noEditPoints="1" noAdjustHandles="1" noChangeArrowheads="1" noChangeShapeType="1" noTextEdit="1"/>
              </p:cNvSpPr>
              <p:nvPr/>
            </p:nvSpPr>
            <p:spPr>
              <a:xfrm>
                <a:off x="4734598" y="5983253"/>
                <a:ext cx="290014" cy="261610"/>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2A5BB9D-39CE-6D8A-3277-242692BAADE5}"/>
                  </a:ext>
                </a:extLst>
              </p:cNvPr>
              <p:cNvSpPr txBox="1"/>
              <p:nvPr/>
            </p:nvSpPr>
            <p:spPr>
              <a:xfrm>
                <a:off x="4910922" y="5990395"/>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solidFill>
                                <a:schemeClr val="tx1"/>
                              </a:solidFill>
                              <a:latin typeface="Cambria Math" panose="02040503050406030204" pitchFamily="18" charset="0"/>
                              <a:cs typeface="Times New Roman" panose="02020603050405020304" pitchFamily="18" charset="0"/>
                            </a:rPr>
                          </m:ctrlPr>
                        </m:sSubPr>
                        <m:e>
                          <m:r>
                            <a:rPr lang="el-GR" sz="1100" b="0" i="1" dirty="0" smtClean="0">
                              <a:solidFill>
                                <a:schemeClr val="tx1"/>
                              </a:solidFill>
                              <a:latin typeface="Cambria Math" panose="02040503050406030204" pitchFamily="18" charset="0"/>
                              <a:cs typeface="Times New Roman" panose="02020603050405020304" pitchFamily="18" charset="0"/>
                            </a:rPr>
                            <m:t>𝜏</m:t>
                          </m:r>
                        </m:e>
                        <m:sub>
                          <m:r>
                            <a:rPr lang="en-US" sz="1100" b="0" i="1" dirty="0" smtClean="0">
                              <a:solidFill>
                                <a:schemeClr val="tx1"/>
                              </a:solidFill>
                              <a:latin typeface="Cambria Math" panose="02040503050406030204" pitchFamily="18" charset="0"/>
                              <a:cs typeface="Times New Roman" panose="02020603050405020304" pitchFamily="18" charset="0"/>
                            </a:rPr>
                            <m:t>𝑖</m:t>
                          </m:r>
                          <m:r>
                            <a:rPr lang="en-US" sz="11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en-US" sz="1100" dirty="0">
                  <a:solidFill>
                    <a:schemeClr val="tx1"/>
                  </a:solidFill>
                </a:endParaRPr>
              </a:p>
            </p:txBody>
          </p:sp>
        </mc:Choice>
        <mc:Fallback xmlns="">
          <p:sp>
            <p:nvSpPr>
              <p:cNvPr id="86" name="TextBox 85">
                <a:extLst>
                  <a:ext uri="{FF2B5EF4-FFF2-40B4-BE49-F238E27FC236}">
                    <a16:creationId xmlns:a16="http://schemas.microsoft.com/office/drawing/2014/main" id="{E2A5BB9D-39CE-6D8A-3277-242692BAADE5}"/>
                  </a:ext>
                </a:extLst>
              </p:cNvPr>
              <p:cNvSpPr txBox="1">
                <a:spLocks noRot="1" noChangeAspect="1" noMove="1" noResize="1" noEditPoints="1" noAdjustHandles="1" noChangeArrowheads="1" noChangeShapeType="1" noTextEdit="1"/>
              </p:cNvSpPr>
              <p:nvPr/>
            </p:nvSpPr>
            <p:spPr>
              <a:xfrm>
                <a:off x="4910922" y="5990395"/>
                <a:ext cx="290014" cy="261610"/>
              </a:xfrm>
              <a:prstGeom prst="rect">
                <a:avLst/>
              </a:prstGeom>
              <a:blipFill>
                <a:blip r:embed="rId30"/>
                <a:stretch>
                  <a:fillRect r="-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5DF6413B-AFF6-6660-CCD6-301B67844648}"/>
                  </a:ext>
                </a:extLst>
              </p:cNvPr>
              <p:cNvSpPr txBox="1"/>
              <p:nvPr/>
            </p:nvSpPr>
            <p:spPr>
              <a:xfrm>
                <a:off x="5251388" y="5963002"/>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solidFill>
                            <a:schemeClr val="tx1"/>
                          </a:solidFill>
                          <a:latin typeface="Cambria Math" panose="02040503050406030204" pitchFamily="18" charset="0"/>
                          <a:cs typeface="Times New Roman" panose="02020603050405020304" pitchFamily="18" charset="0"/>
                        </a:rPr>
                        <m:t>…</m:t>
                      </m:r>
                    </m:oMath>
                  </m:oMathPara>
                </a14:m>
                <a:endParaRPr lang="en-US" sz="1100" dirty="0">
                  <a:solidFill>
                    <a:schemeClr val="tx1"/>
                  </a:solidFill>
                </a:endParaRPr>
              </a:p>
            </p:txBody>
          </p:sp>
        </mc:Choice>
        <mc:Fallback xmlns="">
          <p:sp>
            <p:nvSpPr>
              <p:cNvPr id="87" name="TextBox 86">
                <a:extLst>
                  <a:ext uri="{FF2B5EF4-FFF2-40B4-BE49-F238E27FC236}">
                    <a16:creationId xmlns:a16="http://schemas.microsoft.com/office/drawing/2014/main" id="{5DF6413B-AFF6-6660-CCD6-301B67844648}"/>
                  </a:ext>
                </a:extLst>
              </p:cNvPr>
              <p:cNvSpPr txBox="1">
                <a:spLocks noRot="1" noChangeAspect="1" noMove="1" noResize="1" noEditPoints="1" noAdjustHandles="1" noChangeArrowheads="1" noChangeShapeType="1" noTextEdit="1"/>
              </p:cNvSpPr>
              <p:nvPr/>
            </p:nvSpPr>
            <p:spPr>
              <a:xfrm>
                <a:off x="5251388" y="5963002"/>
                <a:ext cx="290014" cy="261610"/>
              </a:xfrm>
              <a:prstGeom prst="rect">
                <a:avLst/>
              </a:prstGeom>
              <a:blipFill>
                <a:blip r:embed="rId33"/>
                <a:stretch>
                  <a:fillRect/>
                </a:stretch>
              </a:blipFill>
            </p:spPr>
            <p:txBody>
              <a:bodyPr/>
              <a:lstStyle/>
              <a:p>
                <a:r>
                  <a:rPr lang="en-US">
                    <a:noFill/>
                  </a:rPr>
                  <a:t> </a:t>
                </a:r>
              </a:p>
            </p:txBody>
          </p:sp>
        </mc:Fallback>
      </mc:AlternateContent>
      <p:sp>
        <p:nvSpPr>
          <p:cNvPr id="88" name="Rectangle 87">
            <a:extLst>
              <a:ext uri="{FF2B5EF4-FFF2-40B4-BE49-F238E27FC236}">
                <a16:creationId xmlns:a16="http://schemas.microsoft.com/office/drawing/2014/main" id="{5341528C-882B-15A6-97B0-C567138AFE78}"/>
              </a:ext>
            </a:extLst>
          </p:cNvPr>
          <p:cNvSpPr/>
          <p:nvPr/>
        </p:nvSpPr>
        <p:spPr>
          <a:xfrm>
            <a:off x="7036048" y="3424869"/>
            <a:ext cx="114711" cy="7789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12CA669-0241-4509-56C3-B54736828074}"/>
              </a:ext>
            </a:extLst>
          </p:cNvPr>
          <p:cNvSpPr/>
          <p:nvPr/>
        </p:nvSpPr>
        <p:spPr>
          <a:xfrm>
            <a:off x="7196625" y="3541740"/>
            <a:ext cx="104241" cy="6608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41AD2EE-CB49-5B07-F375-71B6F0968442}"/>
              </a:ext>
            </a:extLst>
          </p:cNvPr>
          <p:cNvSpPr/>
          <p:nvPr/>
        </p:nvSpPr>
        <p:spPr>
          <a:xfrm>
            <a:off x="6886383" y="3673980"/>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0DE53BA-4DD0-1024-E92D-584B3DC3C481}"/>
              </a:ext>
            </a:extLst>
          </p:cNvPr>
          <p:cNvSpPr/>
          <p:nvPr/>
        </p:nvSpPr>
        <p:spPr>
          <a:xfrm>
            <a:off x="7355286" y="3664389"/>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3612911F-CF3B-2083-884C-2EBA4677EEA3}"/>
              </a:ext>
            </a:extLst>
          </p:cNvPr>
          <p:cNvSpPr/>
          <p:nvPr/>
        </p:nvSpPr>
        <p:spPr>
          <a:xfrm>
            <a:off x="7513268" y="3665088"/>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DEA551D-2A7B-CFCE-29FA-5AFD2801D21F}"/>
                  </a:ext>
                </a:extLst>
              </p:cNvPr>
              <p:cNvSpPr txBox="1"/>
              <p:nvPr/>
            </p:nvSpPr>
            <p:spPr>
              <a:xfrm>
                <a:off x="6803880" y="4240166"/>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solidFill>
                                <a:schemeClr val="tx1"/>
                              </a:solidFill>
                              <a:latin typeface="Cambria Math" panose="02040503050406030204" pitchFamily="18" charset="0"/>
                              <a:cs typeface="Times New Roman" panose="02020603050405020304" pitchFamily="18" charset="0"/>
                            </a:rPr>
                          </m:ctrlPr>
                        </m:sSubPr>
                        <m:e>
                          <m:r>
                            <a:rPr lang="el-GR" sz="1100" b="0" i="1" dirty="0" smtClean="0">
                              <a:solidFill>
                                <a:schemeClr val="tx1"/>
                              </a:solidFill>
                              <a:latin typeface="Cambria Math" panose="02040503050406030204" pitchFamily="18" charset="0"/>
                              <a:cs typeface="Times New Roman" panose="02020603050405020304" pitchFamily="18" charset="0"/>
                            </a:rPr>
                            <m:t>𝜏</m:t>
                          </m:r>
                        </m:e>
                        <m:sub>
                          <m:r>
                            <a:rPr lang="en-US" sz="1100" b="0" i="1" dirty="0" smtClean="0">
                              <a:solidFill>
                                <a:schemeClr val="tx1"/>
                              </a:solidFill>
                              <a:latin typeface="Cambria Math" panose="02040503050406030204" pitchFamily="18" charset="0"/>
                              <a:cs typeface="Times New Roman" panose="02020603050405020304" pitchFamily="18" charset="0"/>
                            </a:rPr>
                            <m:t>𝑠</m:t>
                          </m:r>
                        </m:sub>
                      </m:sSub>
                    </m:oMath>
                  </m:oMathPara>
                </a14:m>
                <a:endParaRPr lang="en-US" sz="1100" dirty="0">
                  <a:solidFill>
                    <a:schemeClr val="tx1"/>
                  </a:solidFill>
                </a:endParaRPr>
              </a:p>
            </p:txBody>
          </p:sp>
        </mc:Choice>
        <mc:Fallback xmlns="">
          <p:sp>
            <p:nvSpPr>
              <p:cNvPr id="94" name="TextBox 93">
                <a:extLst>
                  <a:ext uri="{FF2B5EF4-FFF2-40B4-BE49-F238E27FC236}">
                    <a16:creationId xmlns:a16="http://schemas.microsoft.com/office/drawing/2014/main" id="{4DEA551D-2A7B-CFCE-29FA-5AFD2801D21F}"/>
                  </a:ext>
                </a:extLst>
              </p:cNvPr>
              <p:cNvSpPr txBox="1">
                <a:spLocks noRot="1" noChangeAspect="1" noMove="1" noResize="1" noEditPoints="1" noAdjustHandles="1" noChangeArrowheads="1" noChangeShapeType="1" noTextEdit="1"/>
              </p:cNvSpPr>
              <p:nvPr/>
            </p:nvSpPr>
            <p:spPr>
              <a:xfrm>
                <a:off x="6803880" y="4240166"/>
                <a:ext cx="290014" cy="261610"/>
              </a:xfrm>
              <a:prstGeom prst="rect">
                <a:avLst/>
              </a:prstGeom>
              <a:blipFill>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017BF987-F3F1-F6D1-A0D1-88EEBE7C696D}"/>
                  </a:ext>
                </a:extLst>
              </p:cNvPr>
              <p:cNvSpPr txBox="1"/>
              <p:nvPr/>
            </p:nvSpPr>
            <p:spPr>
              <a:xfrm>
                <a:off x="6980204" y="4247308"/>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solidFill>
                                <a:schemeClr val="tx1"/>
                              </a:solidFill>
                              <a:latin typeface="Cambria Math" panose="02040503050406030204" pitchFamily="18" charset="0"/>
                              <a:cs typeface="Times New Roman" panose="02020603050405020304" pitchFamily="18" charset="0"/>
                            </a:rPr>
                          </m:ctrlPr>
                        </m:sSubPr>
                        <m:e>
                          <m:r>
                            <a:rPr lang="el-GR" sz="1100" b="0" i="1" dirty="0" smtClean="0">
                              <a:solidFill>
                                <a:schemeClr val="tx1"/>
                              </a:solidFill>
                              <a:latin typeface="Cambria Math" panose="02040503050406030204" pitchFamily="18" charset="0"/>
                              <a:cs typeface="Times New Roman" panose="02020603050405020304" pitchFamily="18" charset="0"/>
                            </a:rPr>
                            <m:t>𝜏</m:t>
                          </m:r>
                        </m:e>
                        <m:sub>
                          <m:r>
                            <a:rPr lang="en-US" sz="1100" b="0" i="1" dirty="0" smtClean="0">
                              <a:solidFill>
                                <a:schemeClr val="tx1"/>
                              </a:solidFill>
                              <a:latin typeface="Cambria Math" panose="02040503050406030204" pitchFamily="18" charset="0"/>
                              <a:cs typeface="Times New Roman" panose="02020603050405020304" pitchFamily="18" charset="0"/>
                            </a:rPr>
                            <m:t>𝑠</m:t>
                          </m:r>
                          <m:r>
                            <a:rPr lang="en-US" sz="11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en-US" sz="1100" dirty="0">
                  <a:solidFill>
                    <a:schemeClr val="tx1"/>
                  </a:solidFill>
                </a:endParaRPr>
              </a:p>
            </p:txBody>
          </p:sp>
        </mc:Choice>
        <mc:Fallback xmlns="">
          <p:sp>
            <p:nvSpPr>
              <p:cNvPr id="95" name="TextBox 94">
                <a:extLst>
                  <a:ext uri="{FF2B5EF4-FFF2-40B4-BE49-F238E27FC236}">
                    <a16:creationId xmlns:a16="http://schemas.microsoft.com/office/drawing/2014/main" id="{017BF987-F3F1-F6D1-A0D1-88EEBE7C696D}"/>
                  </a:ext>
                </a:extLst>
              </p:cNvPr>
              <p:cNvSpPr txBox="1">
                <a:spLocks noRot="1" noChangeAspect="1" noMove="1" noResize="1" noEditPoints="1" noAdjustHandles="1" noChangeArrowheads="1" noChangeShapeType="1" noTextEdit="1"/>
              </p:cNvSpPr>
              <p:nvPr/>
            </p:nvSpPr>
            <p:spPr>
              <a:xfrm>
                <a:off x="6980204" y="4247308"/>
                <a:ext cx="290014" cy="261610"/>
              </a:xfrm>
              <a:prstGeom prst="rect">
                <a:avLst/>
              </a:prstGeom>
              <a:blipFill>
                <a:blip r:embed="rId41"/>
                <a:stretch>
                  <a:fillRect r="-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21AC83D-18E1-DF6B-CEE6-5357DC89094E}"/>
                  </a:ext>
                </a:extLst>
              </p:cNvPr>
              <p:cNvSpPr txBox="1"/>
              <p:nvPr/>
            </p:nvSpPr>
            <p:spPr>
              <a:xfrm>
                <a:off x="6528577" y="3654089"/>
                <a:ext cx="323665"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rPr>
                          </m:ctrlPr>
                        </m:sSubSupPr>
                        <m:e>
                          <m:r>
                            <a:rPr lang="en-US" sz="1100" i="1">
                              <a:latin typeface="Cambria Math" panose="02040503050406030204" pitchFamily="18" charset="0"/>
                            </a:rPr>
                            <m:t>𝐹</m:t>
                          </m:r>
                        </m:e>
                        <m:sub>
                          <m:r>
                            <a:rPr lang="en-US" sz="1100" i="1">
                              <a:latin typeface="Cambria Math" panose="02040503050406030204" pitchFamily="18" charset="0"/>
                            </a:rPr>
                            <m:t>𝑘</m:t>
                          </m:r>
                        </m:sub>
                        <m:sup>
                          <m:r>
                            <a:rPr lang="en-US" sz="1100" i="1">
                              <a:latin typeface="Cambria Math" panose="02040503050406030204" pitchFamily="18" charset="0"/>
                            </a:rPr>
                            <m:t>𝑚</m:t>
                          </m:r>
                        </m:sup>
                      </m:sSubSup>
                    </m:oMath>
                  </m:oMathPara>
                </a14:m>
                <a:endParaRPr lang="en-US" dirty="0"/>
              </a:p>
            </p:txBody>
          </p:sp>
        </mc:Choice>
        <mc:Fallback xmlns="">
          <p:sp>
            <p:nvSpPr>
              <p:cNvPr id="96" name="TextBox 95">
                <a:extLst>
                  <a:ext uri="{FF2B5EF4-FFF2-40B4-BE49-F238E27FC236}">
                    <a16:creationId xmlns:a16="http://schemas.microsoft.com/office/drawing/2014/main" id="{B21AC83D-18E1-DF6B-CEE6-5357DC89094E}"/>
                  </a:ext>
                </a:extLst>
              </p:cNvPr>
              <p:cNvSpPr txBox="1">
                <a:spLocks noRot="1" noChangeAspect="1" noMove="1" noResize="1" noEditPoints="1" noAdjustHandles="1" noChangeArrowheads="1" noChangeShapeType="1" noTextEdit="1"/>
              </p:cNvSpPr>
              <p:nvPr/>
            </p:nvSpPr>
            <p:spPr>
              <a:xfrm>
                <a:off x="6528577" y="3654089"/>
                <a:ext cx="323665" cy="261610"/>
              </a:xfrm>
              <a:prstGeom prst="rect">
                <a:avLst/>
              </a:prstGeom>
              <a:blipFill>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0ED554A0-C31B-3010-E50F-38848B5AC6A5}"/>
                  </a:ext>
                </a:extLst>
              </p:cNvPr>
              <p:cNvSpPr txBox="1"/>
              <p:nvPr/>
            </p:nvSpPr>
            <p:spPr>
              <a:xfrm>
                <a:off x="7320670" y="4219915"/>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solidFill>
                            <a:schemeClr val="tx1"/>
                          </a:solidFill>
                          <a:latin typeface="Cambria Math" panose="02040503050406030204" pitchFamily="18" charset="0"/>
                          <a:cs typeface="Times New Roman" panose="02020603050405020304" pitchFamily="18" charset="0"/>
                        </a:rPr>
                        <m:t>…</m:t>
                      </m:r>
                    </m:oMath>
                  </m:oMathPara>
                </a14:m>
                <a:endParaRPr lang="en-US" sz="1100" dirty="0">
                  <a:solidFill>
                    <a:schemeClr val="tx1"/>
                  </a:solidFill>
                </a:endParaRPr>
              </a:p>
            </p:txBody>
          </p:sp>
        </mc:Choice>
        <mc:Fallback xmlns="">
          <p:sp>
            <p:nvSpPr>
              <p:cNvPr id="97" name="TextBox 96">
                <a:extLst>
                  <a:ext uri="{FF2B5EF4-FFF2-40B4-BE49-F238E27FC236}">
                    <a16:creationId xmlns:a16="http://schemas.microsoft.com/office/drawing/2014/main" id="{0ED554A0-C31B-3010-E50F-38848B5AC6A5}"/>
                  </a:ext>
                </a:extLst>
              </p:cNvPr>
              <p:cNvSpPr txBox="1">
                <a:spLocks noRot="1" noChangeAspect="1" noMove="1" noResize="1" noEditPoints="1" noAdjustHandles="1" noChangeArrowheads="1" noChangeShapeType="1" noTextEdit="1"/>
              </p:cNvSpPr>
              <p:nvPr/>
            </p:nvSpPr>
            <p:spPr>
              <a:xfrm>
                <a:off x="7320670" y="4219915"/>
                <a:ext cx="290014" cy="261610"/>
              </a:xfrm>
              <a:prstGeom prst="rect">
                <a:avLst/>
              </a:prstGeom>
              <a:blipFill>
                <a:blip r:embed="rId35"/>
                <a:stretch>
                  <a:fillRect/>
                </a:stretch>
              </a:blipFill>
            </p:spPr>
            <p:txBody>
              <a:bodyPr/>
              <a:lstStyle/>
              <a:p>
                <a:r>
                  <a:rPr lang="en-US">
                    <a:noFill/>
                  </a:rPr>
                  <a:t> </a:t>
                </a:r>
              </a:p>
            </p:txBody>
          </p:sp>
        </mc:Fallback>
      </mc:AlternateContent>
      <p:sp>
        <p:nvSpPr>
          <p:cNvPr id="99" name="TextBox 98">
            <a:extLst>
              <a:ext uri="{FF2B5EF4-FFF2-40B4-BE49-F238E27FC236}">
                <a16:creationId xmlns:a16="http://schemas.microsoft.com/office/drawing/2014/main" id="{C89A4D72-D192-E715-62FF-58FCEDB2D212}"/>
              </a:ext>
            </a:extLst>
          </p:cNvPr>
          <p:cNvSpPr txBox="1"/>
          <p:nvPr/>
        </p:nvSpPr>
        <p:spPr>
          <a:xfrm>
            <a:off x="6874987" y="3127721"/>
            <a:ext cx="533496" cy="261610"/>
          </a:xfrm>
          <a:prstGeom prst="rect">
            <a:avLst/>
          </a:prstGeom>
          <a:noFill/>
        </p:spPr>
        <p:txBody>
          <a:bodyPr wrap="square">
            <a:spAutoFit/>
          </a:bodyPr>
          <a:lstStyle/>
          <a:p>
            <a:r>
              <a:rPr lang="en-US" sz="1100" dirty="0">
                <a:solidFill>
                  <a:schemeClr val="tx1"/>
                </a:solidFill>
              </a:rPr>
              <a:t>e.g.</a:t>
            </a:r>
          </a:p>
        </p:txBody>
      </p:sp>
      <p:cxnSp>
        <p:nvCxnSpPr>
          <p:cNvPr id="100" name="Straight Arrow Connector 99">
            <a:extLst>
              <a:ext uri="{FF2B5EF4-FFF2-40B4-BE49-F238E27FC236}">
                <a16:creationId xmlns:a16="http://schemas.microsoft.com/office/drawing/2014/main" id="{28D83F4C-C397-B6E2-B120-BA65174D311C}"/>
              </a:ext>
            </a:extLst>
          </p:cNvPr>
          <p:cNvCxnSpPr>
            <a:cxnSpLocks/>
          </p:cNvCxnSpPr>
          <p:nvPr/>
        </p:nvCxnSpPr>
        <p:spPr>
          <a:xfrm flipV="1">
            <a:off x="6841225" y="3453993"/>
            <a:ext cx="0" cy="786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CC29AB8-0CA7-BC8D-4FF3-FC8BCCFA8668}"/>
              </a:ext>
            </a:extLst>
          </p:cNvPr>
          <p:cNvCxnSpPr>
            <a:cxnSpLocks/>
          </p:cNvCxnSpPr>
          <p:nvPr/>
        </p:nvCxnSpPr>
        <p:spPr>
          <a:xfrm>
            <a:off x="6837045" y="4238154"/>
            <a:ext cx="868029" cy="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D0503F4-E532-FDEF-3494-6B0B294D50F3}"/>
              </a:ext>
            </a:extLst>
          </p:cNvPr>
          <p:cNvCxnSpPr>
            <a:cxnSpLocks/>
          </p:cNvCxnSpPr>
          <p:nvPr/>
        </p:nvCxnSpPr>
        <p:spPr>
          <a:xfrm>
            <a:off x="10526210" y="3758629"/>
            <a:ext cx="841023"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BB6C498-5862-85F9-2CFB-17E4F1641099}"/>
              </a:ext>
            </a:extLst>
          </p:cNvPr>
          <p:cNvCxnSpPr>
            <a:cxnSpLocks/>
          </p:cNvCxnSpPr>
          <p:nvPr/>
        </p:nvCxnSpPr>
        <p:spPr>
          <a:xfrm flipH="1" flipV="1">
            <a:off x="10517125" y="3579828"/>
            <a:ext cx="13265" cy="745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2381D4C-391A-B94E-1689-1B5F791BBA1A}"/>
              </a:ext>
            </a:extLst>
          </p:cNvPr>
          <p:cNvCxnSpPr>
            <a:cxnSpLocks/>
          </p:cNvCxnSpPr>
          <p:nvPr/>
        </p:nvCxnSpPr>
        <p:spPr>
          <a:xfrm>
            <a:off x="10526210" y="4323676"/>
            <a:ext cx="928925" cy="6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A84713AE-ADB9-27D3-46F1-3F7C590D667E}"/>
              </a:ext>
            </a:extLst>
          </p:cNvPr>
          <p:cNvSpPr txBox="1"/>
          <p:nvPr/>
        </p:nvSpPr>
        <p:spPr>
          <a:xfrm>
            <a:off x="9951599" y="3543175"/>
            <a:ext cx="533496" cy="261610"/>
          </a:xfrm>
          <a:prstGeom prst="rect">
            <a:avLst/>
          </a:prstGeom>
          <a:noFill/>
        </p:spPr>
        <p:txBody>
          <a:bodyPr wrap="square">
            <a:spAutoFit/>
          </a:bodyPr>
          <a:lstStyle/>
          <a:p>
            <a:r>
              <a:rPr lang="en-US" sz="1100" dirty="0">
                <a:solidFill>
                  <a:schemeClr val="tx1"/>
                </a:solidFill>
              </a:rPr>
              <a:t>e.g.</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4C181AF4-2320-A5C2-40D7-FF48B6A3EE88}"/>
                  </a:ext>
                </a:extLst>
              </p:cNvPr>
              <p:cNvSpPr txBox="1"/>
              <p:nvPr/>
            </p:nvSpPr>
            <p:spPr>
              <a:xfrm>
                <a:off x="11392346" y="3852954"/>
                <a:ext cx="664852"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1100" b="0" i="0" smtClean="0">
                          <a:solidFill>
                            <a:schemeClr val="tx1"/>
                          </a:solidFill>
                          <a:latin typeface="Cambria Math" panose="02040503050406030204" pitchFamily="18" charset="0"/>
                        </a:rPr>
                        <m:t>Λ</m:t>
                      </m:r>
                      <m:r>
                        <a:rPr lang="el-GR" sz="1100" b="0" i="0"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116" name="TextBox 115">
                <a:extLst>
                  <a:ext uri="{FF2B5EF4-FFF2-40B4-BE49-F238E27FC236}">
                    <a16:creationId xmlns:a16="http://schemas.microsoft.com/office/drawing/2014/main" id="{4C181AF4-2320-A5C2-40D7-FF48B6A3EE88}"/>
                  </a:ext>
                </a:extLst>
              </p:cNvPr>
              <p:cNvSpPr txBox="1">
                <a:spLocks noRot="1" noChangeAspect="1" noMove="1" noResize="1" noEditPoints="1" noAdjustHandles="1" noChangeArrowheads="1" noChangeShapeType="1" noTextEdit="1"/>
              </p:cNvSpPr>
              <p:nvPr/>
            </p:nvSpPr>
            <p:spPr>
              <a:xfrm>
                <a:off x="11392346" y="3852954"/>
                <a:ext cx="664852" cy="261610"/>
              </a:xfrm>
              <a:prstGeom prst="rect">
                <a:avLst/>
              </a:prstGeom>
              <a:blipFill>
                <a:blip r:embed="rId34"/>
                <a:stretch>
                  <a:fillRect/>
                </a:stretch>
              </a:blipFill>
            </p:spPr>
            <p:txBody>
              <a:bodyPr/>
              <a:lstStyle/>
              <a:p>
                <a:r>
                  <a:rPr lang="en-US">
                    <a:noFill/>
                  </a:rPr>
                  <a:t> </a:t>
                </a:r>
              </a:p>
            </p:txBody>
          </p:sp>
        </mc:Fallback>
      </mc:AlternateContent>
      <p:sp>
        <p:nvSpPr>
          <p:cNvPr id="118" name="Arrow: Right 117">
            <a:extLst>
              <a:ext uri="{FF2B5EF4-FFF2-40B4-BE49-F238E27FC236}">
                <a16:creationId xmlns:a16="http://schemas.microsoft.com/office/drawing/2014/main" id="{84E3E73D-234A-E09F-BE70-4D8D2F5818C6}"/>
              </a:ext>
            </a:extLst>
          </p:cNvPr>
          <p:cNvSpPr/>
          <p:nvPr/>
        </p:nvSpPr>
        <p:spPr>
          <a:xfrm rot="10800000">
            <a:off x="9749705" y="3948370"/>
            <a:ext cx="626164" cy="16220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Right 118">
            <a:extLst>
              <a:ext uri="{FF2B5EF4-FFF2-40B4-BE49-F238E27FC236}">
                <a16:creationId xmlns:a16="http://schemas.microsoft.com/office/drawing/2014/main" id="{D0B9F5CA-CA41-89D2-CC0C-B91E2920E613}"/>
              </a:ext>
            </a:extLst>
          </p:cNvPr>
          <p:cNvSpPr/>
          <p:nvPr/>
        </p:nvSpPr>
        <p:spPr>
          <a:xfrm>
            <a:off x="7913521" y="3844956"/>
            <a:ext cx="367477" cy="19984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1152DBF-92A6-A821-F572-A104DCE75FBA}"/>
              </a:ext>
            </a:extLst>
          </p:cNvPr>
          <p:cNvSpPr/>
          <p:nvPr/>
        </p:nvSpPr>
        <p:spPr>
          <a:xfrm>
            <a:off x="8812469" y="3355937"/>
            <a:ext cx="108455" cy="8677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24F3C9AB-8B27-9737-BC38-4132FDD6F239}"/>
              </a:ext>
            </a:extLst>
          </p:cNvPr>
          <p:cNvSpPr/>
          <p:nvPr/>
        </p:nvSpPr>
        <p:spPr>
          <a:xfrm>
            <a:off x="8966790" y="3466507"/>
            <a:ext cx="106394" cy="756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0D7A9615-219B-9ACF-C28B-7AE5209F99DC}"/>
              </a:ext>
            </a:extLst>
          </p:cNvPr>
          <p:cNvSpPr/>
          <p:nvPr/>
        </p:nvSpPr>
        <p:spPr>
          <a:xfrm>
            <a:off x="8656548" y="3693871"/>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94F9341-CCB4-5DFF-5568-7173FE10C85C}"/>
              </a:ext>
            </a:extLst>
          </p:cNvPr>
          <p:cNvSpPr/>
          <p:nvPr/>
        </p:nvSpPr>
        <p:spPr>
          <a:xfrm>
            <a:off x="9125451" y="3684280"/>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98C2BAF4-78FA-982A-E945-2E57D1AD8649}"/>
              </a:ext>
            </a:extLst>
          </p:cNvPr>
          <p:cNvSpPr/>
          <p:nvPr/>
        </p:nvSpPr>
        <p:spPr>
          <a:xfrm>
            <a:off x="9283433" y="3684979"/>
            <a:ext cx="106394" cy="5325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FE1A6F0D-8717-14F9-E5DB-890F848D861F}"/>
                  </a:ext>
                </a:extLst>
              </p:cNvPr>
              <p:cNvSpPr txBox="1"/>
              <p:nvPr/>
            </p:nvSpPr>
            <p:spPr>
              <a:xfrm>
                <a:off x="8298742" y="3673980"/>
                <a:ext cx="323665"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latin typeface="Cambria Math" panose="02040503050406030204" pitchFamily="18" charset="0"/>
                            </a:rPr>
                          </m:ctrlPr>
                        </m:sSubSupPr>
                        <m:e>
                          <m:r>
                            <a:rPr lang="en-US" sz="1100" i="1">
                              <a:latin typeface="Cambria Math" panose="02040503050406030204" pitchFamily="18" charset="0"/>
                            </a:rPr>
                            <m:t>𝐹</m:t>
                          </m:r>
                        </m:e>
                        <m:sub>
                          <m:r>
                            <a:rPr lang="en-US" sz="1100" i="1">
                              <a:latin typeface="Cambria Math" panose="02040503050406030204" pitchFamily="18" charset="0"/>
                            </a:rPr>
                            <m:t>𝑘</m:t>
                          </m:r>
                        </m:sub>
                        <m:sup>
                          <m:r>
                            <a:rPr lang="en-US" sz="1100" i="1">
                              <a:latin typeface="Cambria Math" panose="02040503050406030204" pitchFamily="18" charset="0"/>
                            </a:rPr>
                            <m:t>𝑚</m:t>
                          </m:r>
                        </m:sup>
                      </m:sSubSup>
                    </m:oMath>
                  </m:oMathPara>
                </a14:m>
                <a:endParaRPr lang="en-US" dirty="0"/>
              </a:p>
            </p:txBody>
          </p:sp>
        </mc:Choice>
        <mc:Fallback xmlns="">
          <p:sp>
            <p:nvSpPr>
              <p:cNvPr id="144" name="TextBox 143">
                <a:extLst>
                  <a:ext uri="{FF2B5EF4-FFF2-40B4-BE49-F238E27FC236}">
                    <a16:creationId xmlns:a16="http://schemas.microsoft.com/office/drawing/2014/main" id="{FE1A6F0D-8717-14F9-E5DB-890F848D861F}"/>
                  </a:ext>
                </a:extLst>
              </p:cNvPr>
              <p:cNvSpPr txBox="1">
                <a:spLocks noRot="1" noChangeAspect="1" noMove="1" noResize="1" noEditPoints="1" noAdjustHandles="1" noChangeArrowheads="1" noChangeShapeType="1" noTextEdit="1"/>
              </p:cNvSpPr>
              <p:nvPr/>
            </p:nvSpPr>
            <p:spPr>
              <a:xfrm>
                <a:off x="8298742" y="3673980"/>
                <a:ext cx="323665" cy="261610"/>
              </a:xfrm>
              <a:prstGeom prst="rect">
                <a:avLst/>
              </a:prstGeom>
              <a:blipFill>
                <a:blip r:embed="rId43"/>
                <a:stretch>
                  <a:fillRect/>
                </a:stretch>
              </a:blipFill>
            </p:spPr>
            <p:txBody>
              <a:bodyPr/>
              <a:lstStyle/>
              <a:p>
                <a:r>
                  <a:rPr lang="en-US">
                    <a:noFill/>
                  </a:rPr>
                  <a:t> </a:t>
                </a:r>
              </a:p>
            </p:txBody>
          </p:sp>
        </mc:Fallback>
      </mc:AlternateContent>
      <p:cxnSp>
        <p:nvCxnSpPr>
          <p:cNvPr id="145" name="Straight Connector 144">
            <a:extLst>
              <a:ext uri="{FF2B5EF4-FFF2-40B4-BE49-F238E27FC236}">
                <a16:creationId xmlns:a16="http://schemas.microsoft.com/office/drawing/2014/main" id="{5ADCE47E-AFE5-D0C6-B29B-68F21FC9E47C}"/>
              </a:ext>
            </a:extLst>
          </p:cNvPr>
          <p:cNvCxnSpPr>
            <a:cxnSpLocks/>
          </p:cNvCxnSpPr>
          <p:nvPr/>
        </p:nvCxnSpPr>
        <p:spPr>
          <a:xfrm>
            <a:off x="8622407" y="3673980"/>
            <a:ext cx="841023"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7CAC8004-2FAF-C8F9-66ED-87A138946C49}"/>
              </a:ext>
            </a:extLst>
          </p:cNvPr>
          <p:cNvCxnSpPr>
            <a:cxnSpLocks/>
          </p:cNvCxnSpPr>
          <p:nvPr/>
        </p:nvCxnSpPr>
        <p:spPr>
          <a:xfrm flipV="1">
            <a:off x="8624123" y="3466088"/>
            <a:ext cx="0" cy="786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B28C1ED-20F5-2F74-F028-9C23588A0BF2}"/>
              </a:ext>
            </a:extLst>
          </p:cNvPr>
          <p:cNvCxnSpPr>
            <a:cxnSpLocks/>
          </p:cNvCxnSpPr>
          <p:nvPr/>
        </p:nvCxnSpPr>
        <p:spPr>
          <a:xfrm>
            <a:off x="8619943" y="4250249"/>
            <a:ext cx="928925" cy="6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4785AABA-3F8F-2F3C-6796-7F90A98D338A}"/>
                  </a:ext>
                </a:extLst>
              </p:cNvPr>
              <p:cNvSpPr txBox="1"/>
              <p:nvPr/>
            </p:nvSpPr>
            <p:spPr>
              <a:xfrm>
                <a:off x="8555498" y="4229764"/>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solidFill>
                                <a:schemeClr val="tx1"/>
                              </a:solidFill>
                              <a:latin typeface="Cambria Math" panose="02040503050406030204" pitchFamily="18" charset="0"/>
                              <a:cs typeface="Times New Roman" panose="02020603050405020304" pitchFamily="18" charset="0"/>
                            </a:rPr>
                          </m:ctrlPr>
                        </m:sSubPr>
                        <m:e>
                          <m:r>
                            <a:rPr lang="el-GR" sz="1100" b="0" i="1" dirty="0" smtClean="0">
                              <a:solidFill>
                                <a:schemeClr val="tx1"/>
                              </a:solidFill>
                              <a:latin typeface="Cambria Math" panose="02040503050406030204" pitchFamily="18" charset="0"/>
                              <a:cs typeface="Times New Roman" panose="02020603050405020304" pitchFamily="18" charset="0"/>
                            </a:rPr>
                            <m:t>𝜏</m:t>
                          </m:r>
                        </m:e>
                        <m:sub>
                          <m:r>
                            <a:rPr lang="en-US" sz="1100" b="0" i="1" dirty="0" smtClean="0">
                              <a:solidFill>
                                <a:schemeClr val="tx1"/>
                              </a:solidFill>
                              <a:latin typeface="Cambria Math" panose="02040503050406030204" pitchFamily="18" charset="0"/>
                              <a:cs typeface="Times New Roman" panose="02020603050405020304" pitchFamily="18" charset="0"/>
                            </a:rPr>
                            <m:t>𝑠</m:t>
                          </m:r>
                        </m:sub>
                      </m:sSub>
                    </m:oMath>
                  </m:oMathPara>
                </a14:m>
                <a:endParaRPr lang="en-US" sz="1100" dirty="0">
                  <a:solidFill>
                    <a:schemeClr val="tx1"/>
                  </a:solidFill>
                </a:endParaRPr>
              </a:p>
            </p:txBody>
          </p:sp>
        </mc:Choice>
        <mc:Fallback xmlns="">
          <p:sp>
            <p:nvSpPr>
              <p:cNvPr id="148" name="TextBox 147">
                <a:extLst>
                  <a:ext uri="{FF2B5EF4-FFF2-40B4-BE49-F238E27FC236}">
                    <a16:creationId xmlns:a16="http://schemas.microsoft.com/office/drawing/2014/main" id="{4785AABA-3F8F-2F3C-6796-7F90A98D338A}"/>
                  </a:ext>
                </a:extLst>
              </p:cNvPr>
              <p:cNvSpPr txBox="1">
                <a:spLocks noRot="1" noChangeAspect="1" noMove="1" noResize="1" noEditPoints="1" noAdjustHandles="1" noChangeArrowheads="1" noChangeShapeType="1" noTextEdit="1"/>
              </p:cNvSpPr>
              <p:nvPr/>
            </p:nvSpPr>
            <p:spPr>
              <a:xfrm>
                <a:off x="8555498" y="4229764"/>
                <a:ext cx="290014" cy="261610"/>
              </a:xfrm>
              <a:prstGeom prst="rect">
                <a:avLst/>
              </a:prstGeom>
              <a:blipFill>
                <a:blip r:embed="rId4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A145D067-6A14-9DB3-930D-9A838BB15E16}"/>
                  </a:ext>
                </a:extLst>
              </p:cNvPr>
              <p:cNvSpPr txBox="1"/>
              <p:nvPr/>
            </p:nvSpPr>
            <p:spPr>
              <a:xfrm>
                <a:off x="8742939" y="4223705"/>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solidFill>
                                <a:schemeClr val="tx1"/>
                              </a:solidFill>
                              <a:latin typeface="Cambria Math" panose="02040503050406030204" pitchFamily="18" charset="0"/>
                              <a:cs typeface="Times New Roman" panose="02020603050405020304" pitchFamily="18" charset="0"/>
                            </a:rPr>
                          </m:ctrlPr>
                        </m:sSubPr>
                        <m:e>
                          <m:r>
                            <a:rPr lang="el-GR" sz="1100" b="0" i="1" dirty="0" smtClean="0">
                              <a:solidFill>
                                <a:schemeClr val="tx1"/>
                              </a:solidFill>
                              <a:latin typeface="Cambria Math" panose="02040503050406030204" pitchFamily="18" charset="0"/>
                              <a:cs typeface="Times New Roman" panose="02020603050405020304" pitchFamily="18" charset="0"/>
                            </a:rPr>
                            <m:t>𝜏</m:t>
                          </m:r>
                        </m:e>
                        <m:sub>
                          <m:r>
                            <a:rPr lang="en-US" sz="1100" b="0" i="1" dirty="0" smtClean="0">
                              <a:solidFill>
                                <a:schemeClr val="tx1"/>
                              </a:solidFill>
                              <a:latin typeface="Cambria Math" panose="02040503050406030204" pitchFamily="18" charset="0"/>
                              <a:cs typeface="Times New Roman" panose="02020603050405020304" pitchFamily="18" charset="0"/>
                            </a:rPr>
                            <m:t>𝑠</m:t>
                          </m:r>
                          <m:r>
                            <a:rPr lang="en-US" sz="11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en-US" sz="1100" dirty="0">
                  <a:solidFill>
                    <a:schemeClr val="tx1"/>
                  </a:solidFill>
                </a:endParaRPr>
              </a:p>
            </p:txBody>
          </p:sp>
        </mc:Choice>
        <mc:Fallback xmlns="">
          <p:sp>
            <p:nvSpPr>
              <p:cNvPr id="149" name="TextBox 148">
                <a:extLst>
                  <a:ext uri="{FF2B5EF4-FFF2-40B4-BE49-F238E27FC236}">
                    <a16:creationId xmlns:a16="http://schemas.microsoft.com/office/drawing/2014/main" id="{A145D067-6A14-9DB3-930D-9A838BB15E16}"/>
                  </a:ext>
                </a:extLst>
              </p:cNvPr>
              <p:cNvSpPr txBox="1">
                <a:spLocks noRot="1" noChangeAspect="1" noMove="1" noResize="1" noEditPoints="1" noAdjustHandles="1" noChangeArrowheads="1" noChangeShapeType="1" noTextEdit="1"/>
              </p:cNvSpPr>
              <p:nvPr/>
            </p:nvSpPr>
            <p:spPr>
              <a:xfrm>
                <a:off x="8742939" y="4223705"/>
                <a:ext cx="290014" cy="261610"/>
              </a:xfrm>
              <a:prstGeom prst="rect">
                <a:avLst/>
              </a:prstGeom>
              <a:blipFill>
                <a:blip r:embed="rId41"/>
                <a:stretch>
                  <a:fillRect r="-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B8FD5C8-299B-BB39-0BAC-E974214FE57E}"/>
                  </a:ext>
                </a:extLst>
              </p:cNvPr>
              <p:cNvSpPr txBox="1"/>
              <p:nvPr/>
            </p:nvSpPr>
            <p:spPr>
              <a:xfrm>
                <a:off x="9061878" y="4196971"/>
                <a:ext cx="2900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dirty="0" smtClean="0">
                          <a:solidFill>
                            <a:schemeClr val="tx1"/>
                          </a:solidFill>
                          <a:latin typeface="Cambria Math" panose="02040503050406030204" pitchFamily="18" charset="0"/>
                          <a:cs typeface="Times New Roman" panose="02020603050405020304" pitchFamily="18" charset="0"/>
                        </a:rPr>
                        <m:t>…</m:t>
                      </m:r>
                    </m:oMath>
                  </m:oMathPara>
                </a14:m>
                <a:endParaRPr lang="en-US" sz="1100" dirty="0">
                  <a:solidFill>
                    <a:schemeClr val="tx1"/>
                  </a:solidFill>
                </a:endParaRPr>
              </a:p>
            </p:txBody>
          </p:sp>
        </mc:Choice>
        <mc:Fallback xmlns="">
          <p:sp>
            <p:nvSpPr>
              <p:cNvPr id="150" name="TextBox 149">
                <a:extLst>
                  <a:ext uri="{FF2B5EF4-FFF2-40B4-BE49-F238E27FC236}">
                    <a16:creationId xmlns:a16="http://schemas.microsoft.com/office/drawing/2014/main" id="{CB8FD5C8-299B-BB39-0BAC-E974214FE57E}"/>
                  </a:ext>
                </a:extLst>
              </p:cNvPr>
              <p:cNvSpPr txBox="1">
                <a:spLocks noRot="1" noChangeAspect="1" noMove="1" noResize="1" noEditPoints="1" noAdjustHandles="1" noChangeArrowheads="1" noChangeShapeType="1" noTextEdit="1"/>
              </p:cNvSpPr>
              <p:nvPr/>
            </p:nvSpPr>
            <p:spPr>
              <a:xfrm>
                <a:off x="9061878" y="4196971"/>
                <a:ext cx="290014" cy="261610"/>
              </a:xfrm>
              <a:prstGeom prst="rect">
                <a:avLst/>
              </a:prstGeom>
              <a:blipFill>
                <a:blip r:embed="rId35"/>
                <a:stretch>
                  <a:fillRect/>
                </a:stretch>
              </a:blipFill>
            </p:spPr>
            <p:txBody>
              <a:bodyPr/>
              <a:lstStyle/>
              <a:p>
                <a:r>
                  <a:rPr lang="en-US">
                    <a:noFill/>
                  </a:rPr>
                  <a:t> </a:t>
                </a:r>
              </a:p>
            </p:txBody>
          </p:sp>
        </mc:Fallback>
      </mc:AlternateContent>
      <p:cxnSp>
        <p:nvCxnSpPr>
          <p:cNvPr id="151" name="Straight Arrow Connector 150">
            <a:extLst>
              <a:ext uri="{FF2B5EF4-FFF2-40B4-BE49-F238E27FC236}">
                <a16:creationId xmlns:a16="http://schemas.microsoft.com/office/drawing/2014/main" id="{87A50F91-8B87-B12B-FEE5-6F2220E07526}"/>
              </a:ext>
            </a:extLst>
          </p:cNvPr>
          <p:cNvCxnSpPr>
            <a:cxnSpLocks/>
          </p:cNvCxnSpPr>
          <p:nvPr/>
        </p:nvCxnSpPr>
        <p:spPr>
          <a:xfrm>
            <a:off x="8688325" y="4248003"/>
            <a:ext cx="868029" cy="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B5B82DB-32F7-1CD3-BEEB-3355E014027C}"/>
              </a:ext>
            </a:extLst>
          </p:cNvPr>
          <p:cNvCxnSpPr/>
          <p:nvPr/>
        </p:nvCxnSpPr>
        <p:spPr>
          <a:xfrm flipV="1">
            <a:off x="8984145" y="4429238"/>
            <a:ext cx="0" cy="3094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2F3C522F-3135-0B00-D8B2-1CDDC0D2E32F}"/>
                  </a:ext>
                </a:extLst>
              </p:cNvPr>
              <p:cNvSpPr txBox="1"/>
              <p:nvPr/>
            </p:nvSpPr>
            <p:spPr>
              <a:xfrm>
                <a:off x="7654384" y="4759629"/>
                <a:ext cx="1709861"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solidFill>
                                <a:schemeClr val="tx1"/>
                              </a:solidFill>
                              <a:latin typeface="Cambria Math" panose="02040503050406030204" pitchFamily="18" charset="0"/>
                              <a:cs typeface="Times New Roman" panose="02020603050405020304" pitchFamily="18" charset="0"/>
                            </a:rPr>
                          </m:ctrlPr>
                        </m:sSubPr>
                        <m:e>
                          <m:r>
                            <a:rPr lang="en-US" sz="1100" b="0" i="1" dirty="0" smtClean="0">
                              <a:solidFill>
                                <a:srgbClr val="C00000"/>
                              </a:solidFill>
                              <a:latin typeface="Cambria Math" panose="02040503050406030204" pitchFamily="18" charset="0"/>
                              <a:cs typeface="Times New Roman" panose="02020603050405020304" pitchFamily="18" charset="0"/>
                            </a:rPr>
                            <m:t>𝐷𝑒𝑔𝑟𝑎𝑑𝑎𝑡𝑖𝑜𝑛</m:t>
                          </m:r>
                          <m:r>
                            <a:rPr lang="en-US" sz="1100" b="0" i="1" dirty="0" smtClean="0">
                              <a:solidFill>
                                <a:schemeClr val="tx1"/>
                              </a:solidFill>
                              <a:latin typeface="Cambria Math" panose="02040503050406030204" pitchFamily="18" charset="0"/>
                              <a:cs typeface="Times New Roman" panose="02020603050405020304" pitchFamily="18" charset="0"/>
                            </a:rPr>
                            <m:t> </m:t>
                          </m:r>
                          <m:r>
                            <a:rPr lang="en-US" sz="1100" b="0" i="1" dirty="0" smtClean="0">
                              <a:solidFill>
                                <a:schemeClr val="tx1"/>
                              </a:solidFill>
                              <a:latin typeface="Cambria Math" panose="02040503050406030204" pitchFamily="18" charset="0"/>
                              <a:cs typeface="Times New Roman" panose="02020603050405020304" pitchFamily="18" charset="0"/>
                            </a:rPr>
                            <m:t>𝑠𝑡𝑎𝑟𝑡</m:t>
                          </m:r>
                          <m:r>
                            <a:rPr lang="en-US" sz="1100" b="0" i="1" dirty="0" smtClean="0">
                              <a:solidFill>
                                <a:schemeClr val="tx1"/>
                              </a:solidFill>
                              <a:latin typeface="Cambria Math" panose="02040503050406030204" pitchFamily="18" charset="0"/>
                              <a:cs typeface="Times New Roman" panose="02020603050405020304" pitchFamily="18" charset="0"/>
                            </a:rPr>
                            <m:t> </m:t>
                          </m:r>
                          <m:r>
                            <a:rPr lang="en-US" sz="1100" b="0" i="1" dirty="0" smtClean="0">
                              <a:solidFill>
                                <a:schemeClr val="tx1"/>
                              </a:solidFill>
                              <a:latin typeface="Cambria Math" panose="02040503050406030204" pitchFamily="18" charset="0"/>
                              <a:cs typeface="Times New Roman" panose="02020603050405020304" pitchFamily="18" charset="0"/>
                            </a:rPr>
                            <m:t>𝑎𝑡</m:t>
                          </m:r>
                          <m:r>
                            <a:rPr lang="en-US" sz="1100" b="0" i="1" dirty="0" smtClean="0">
                              <a:solidFill>
                                <a:schemeClr val="tx1"/>
                              </a:solidFill>
                              <a:latin typeface="Cambria Math" panose="02040503050406030204" pitchFamily="18" charset="0"/>
                              <a:cs typeface="Times New Roman" panose="02020603050405020304" pitchFamily="18" charset="0"/>
                            </a:rPr>
                            <m:t> </m:t>
                          </m:r>
                          <m:r>
                            <a:rPr lang="el-GR" sz="1100" b="0" i="1" dirty="0" smtClean="0">
                              <a:solidFill>
                                <a:schemeClr val="tx1"/>
                              </a:solidFill>
                              <a:latin typeface="Cambria Math" panose="02040503050406030204" pitchFamily="18" charset="0"/>
                              <a:cs typeface="Times New Roman" panose="02020603050405020304" pitchFamily="18" charset="0"/>
                            </a:rPr>
                            <m:t>𝜏</m:t>
                          </m:r>
                        </m:e>
                        <m:sub>
                          <m:r>
                            <a:rPr lang="en-US" sz="1100" b="0" i="1" dirty="0" smtClean="0">
                              <a:solidFill>
                                <a:schemeClr val="tx1"/>
                              </a:solidFill>
                              <a:latin typeface="Cambria Math" panose="02040503050406030204" pitchFamily="18" charset="0"/>
                              <a:cs typeface="Times New Roman" panose="02020603050405020304" pitchFamily="18" charset="0"/>
                            </a:rPr>
                            <m:t>𝑠</m:t>
                          </m:r>
                          <m:r>
                            <a:rPr lang="en-US" sz="11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en-US" sz="1100" dirty="0">
                  <a:solidFill>
                    <a:schemeClr val="tx1"/>
                  </a:solidFill>
                </a:endParaRPr>
              </a:p>
            </p:txBody>
          </p:sp>
        </mc:Choice>
        <mc:Fallback xmlns="">
          <p:sp>
            <p:nvSpPr>
              <p:cNvPr id="157" name="TextBox 156">
                <a:extLst>
                  <a:ext uri="{FF2B5EF4-FFF2-40B4-BE49-F238E27FC236}">
                    <a16:creationId xmlns:a16="http://schemas.microsoft.com/office/drawing/2014/main" id="{2F3C522F-3135-0B00-D8B2-1CDDC0D2E32F}"/>
                  </a:ext>
                </a:extLst>
              </p:cNvPr>
              <p:cNvSpPr txBox="1">
                <a:spLocks noRot="1" noChangeAspect="1" noMove="1" noResize="1" noEditPoints="1" noAdjustHandles="1" noChangeArrowheads="1" noChangeShapeType="1" noTextEdit="1"/>
              </p:cNvSpPr>
              <p:nvPr/>
            </p:nvSpPr>
            <p:spPr>
              <a:xfrm>
                <a:off x="7654384" y="4759629"/>
                <a:ext cx="1709861" cy="261610"/>
              </a:xfrm>
              <a:prstGeom prst="rect">
                <a:avLst/>
              </a:prstGeom>
              <a:blipFill>
                <a:blip r:embed="rId45"/>
                <a:stretch>
                  <a:fillRect r="-2143" b="-4651"/>
                </a:stretch>
              </a:blipFill>
            </p:spPr>
            <p:txBody>
              <a:bodyPr/>
              <a:lstStyle/>
              <a:p>
                <a:r>
                  <a:rPr lang="en-US">
                    <a:noFill/>
                  </a:rPr>
                  <a:t> </a:t>
                </a:r>
              </a:p>
            </p:txBody>
          </p:sp>
        </mc:Fallback>
      </mc:AlternateContent>
      <p:sp>
        <p:nvSpPr>
          <p:cNvPr id="158" name="Rectangle: Rounded Corners 157">
            <a:extLst>
              <a:ext uri="{FF2B5EF4-FFF2-40B4-BE49-F238E27FC236}">
                <a16:creationId xmlns:a16="http://schemas.microsoft.com/office/drawing/2014/main" id="{E6EE41B7-6ADE-6E66-A859-3DF38B815C22}"/>
              </a:ext>
            </a:extLst>
          </p:cNvPr>
          <p:cNvSpPr/>
          <p:nvPr/>
        </p:nvSpPr>
        <p:spPr>
          <a:xfrm>
            <a:off x="6589829" y="3145393"/>
            <a:ext cx="5411142" cy="1445122"/>
          </a:xfrm>
          <a:prstGeom prst="roundRect">
            <a:avLst>
              <a:gd name="adj" fmla="val 82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Arrow: Bent 286">
            <a:extLst>
              <a:ext uri="{FF2B5EF4-FFF2-40B4-BE49-F238E27FC236}">
                <a16:creationId xmlns:a16="http://schemas.microsoft.com/office/drawing/2014/main" id="{E6A05BE1-F4C6-C5A4-04F3-682B5019785F}"/>
              </a:ext>
            </a:extLst>
          </p:cNvPr>
          <p:cNvSpPr/>
          <p:nvPr/>
        </p:nvSpPr>
        <p:spPr>
          <a:xfrm rot="16200000" flipH="1">
            <a:off x="7434257" y="2598713"/>
            <a:ext cx="437988" cy="885844"/>
          </a:xfrm>
          <a:prstGeom prst="ben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9" name="Γραφικό 30" descr="Βέλος: Περιστροφή δεξιά περίγραμμα">
            <a:extLst>
              <a:ext uri="{FF2B5EF4-FFF2-40B4-BE49-F238E27FC236}">
                <a16:creationId xmlns:a16="http://schemas.microsoft.com/office/drawing/2014/main" id="{0D1B61BD-5DC6-1EFF-3100-1C8319FA9072}"/>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3883265">
            <a:off x="5382845" y="3594947"/>
            <a:ext cx="633996" cy="680541"/>
          </a:xfrm>
          <a:prstGeom prst="rect">
            <a:avLst/>
          </a:prstGeom>
        </p:spPr>
      </p:pic>
      <p:sp>
        <p:nvSpPr>
          <p:cNvPr id="161" name="Right Brace 160">
            <a:extLst>
              <a:ext uri="{FF2B5EF4-FFF2-40B4-BE49-F238E27FC236}">
                <a16:creationId xmlns:a16="http://schemas.microsoft.com/office/drawing/2014/main" id="{8E792DB1-2C7A-40A5-BA47-A31058F45C69}"/>
              </a:ext>
            </a:extLst>
          </p:cNvPr>
          <p:cNvSpPr/>
          <p:nvPr/>
        </p:nvSpPr>
        <p:spPr>
          <a:xfrm>
            <a:off x="5348739" y="3218918"/>
            <a:ext cx="177093" cy="5998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Arrow: Right 161">
            <a:extLst>
              <a:ext uri="{FF2B5EF4-FFF2-40B4-BE49-F238E27FC236}">
                <a16:creationId xmlns:a16="http://schemas.microsoft.com/office/drawing/2014/main" id="{4167C424-878B-BF29-105C-A0E6E2C7B13B}"/>
              </a:ext>
            </a:extLst>
          </p:cNvPr>
          <p:cNvSpPr/>
          <p:nvPr/>
        </p:nvSpPr>
        <p:spPr>
          <a:xfrm rot="10800000">
            <a:off x="3982222" y="4176134"/>
            <a:ext cx="297328" cy="2309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81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a:extLst>
            <a:ext uri="{FF2B5EF4-FFF2-40B4-BE49-F238E27FC236}">
              <a16:creationId xmlns:a16="http://schemas.microsoft.com/office/drawing/2014/main" id="{EF061EB2-D8B0-4486-20B5-3210968F802F}"/>
            </a:ext>
          </a:extLst>
        </p:cNvPr>
        <p:cNvGrpSpPr/>
        <p:nvPr/>
      </p:nvGrpSpPr>
      <p:grpSpPr>
        <a:xfrm>
          <a:off x="0" y="0"/>
          <a:ext cx="0" cy="0"/>
          <a:chOff x="0" y="0"/>
          <a:chExt cx="0" cy="0"/>
        </a:xfrm>
      </p:grpSpPr>
      <p:sp>
        <p:nvSpPr>
          <p:cNvPr id="98" name="Ορθογώνιο 97">
            <a:extLst>
              <a:ext uri="{FF2B5EF4-FFF2-40B4-BE49-F238E27FC236}">
                <a16:creationId xmlns:a16="http://schemas.microsoft.com/office/drawing/2014/main" id="{D2169455-CA06-0921-1C91-4EEB05F85F07}"/>
              </a:ext>
            </a:extLst>
          </p:cNvPr>
          <p:cNvSpPr/>
          <p:nvPr/>
        </p:nvSpPr>
        <p:spPr>
          <a:xfrm>
            <a:off x="0" y="637162"/>
            <a:ext cx="964832" cy="41969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 name="TextBox 12">
            <a:extLst>
              <a:ext uri="{FF2B5EF4-FFF2-40B4-BE49-F238E27FC236}">
                <a16:creationId xmlns:a16="http://schemas.microsoft.com/office/drawing/2014/main" id="{1C16FBEF-E19F-34C7-BCA6-22449BC49F08}"/>
              </a:ext>
            </a:extLst>
          </p:cNvPr>
          <p:cNvSpPr txBox="1"/>
          <p:nvPr/>
        </p:nvSpPr>
        <p:spPr>
          <a:xfrm>
            <a:off x="4251090" y="0"/>
            <a:ext cx="3118731" cy="523220"/>
          </a:xfrm>
          <a:prstGeom prst="rect">
            <a:avLst/>
          </a:prstGeom>
          <a:solidFill>
            <a:schemeClr val="bg2">
              <a:lumMod val="60000"/>
              <a:lumOff val="40000"/>
            </a:schemeClr>
          </a:solidFill>
        </p:spPr>
        <p:txBody>
          <a:bodyPr wrap="square" rtlCol="0">
            <a:spAutoFit/>
          </a:bodyPr>
          <a:lstStyle/>
          <a:p>
            <a:endParaRPr lang="el-GR" dirty="0"/>
          </a:p>
        </p:txBody>
      </p:sp>
      <p:sp>
        <p:nvSpPr>
          <p:cNvPr id="5" name="Ορθογώνιο 4">
            <a:extLst>
              <a:ext uri="{FF2B5EF4-FFF2-40B4-BE49-F238E27FC236}">
                <a16:creationId xmlns:a16="http://schemas.microsoft.com/office/drawing/2014/main" id="{83A788F8-2E7F-01A0-1F68-A8022BCCCA0C}"/>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TextBox 5">
            <a:extLst>
              <a:ext uri="{FF2B5EF4-FFF2-40B4-BE49-F238E27FC236}">
                <a16:creationId xmlns:a16="http://schemas.microsoft.com/office/drawing/2014/main" id="{E80F190F-F04A-242B-3FF0-09AD79FAD72A}"/>
              </a:ext>
            </a:extLst>
          </p:cNvPr>
          <p:cNvSpPr txBox="1"/>
          <p:nvPr/>
        </p:nvSpPr>
        <p:spPr>
          <a:xfrm>
            <a:off x="11407001" y="6529071"/>
            <a:ext cx="819814" cy="369332"/>
          </a:xfrm>
          <a:prstGeom prst="rect">
            <a:avLst/>
          </a:prstGeom>
          <a:noFill/>
        </p:spPr>
        <p:txBody>
          <a:bodyPr wrap="square" rtlCol="0">
            <a:spAutoFit/>
          </a:bodyPr>
          <a:lstStyle/>
          <a:p>
            <a:r>
              <a:rPr lang="en-US" dirty="0">
                <a:solidFill>
                  <a:schemeClr val="bg1"/>
                </a:solidFill>
              </a:rPr>
              <a:t>12/21</a:t>
            </a:r>
            <a:endParaRPr lang="el-GR" dirty="0">
              <a:solidFill>
                <a:schemeClr val="bg1"/>
              </a:solidFill>
            </a:endParaRPr>
          </a:p>
        </p:txBody>
      </p:sp>
      <p:sp>
        <p:nvSpPr>
          <p:cNvPr id="7" name="Ορθογώνιο 6">
            <a:extLst>
              <a:ext uri="{FF2B5EF4-FFF2-40B4-BE49-F238E27FC236}">
                <a16:creationId xmlns:a16="http://schemas.microsoft.com/office/drawing/2014/main" id="{8C485132-8C16-EE5C-2703-9EB350799276}"/>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a:extLst>
              <a:ext uri="{FF2B5EF4-FFF2-40B4-BE49-F238E27FC236}">
                <a16:creationId xmlns:a16="http://schemas.microsoft.com/office/drawing/2014/main" id="{D264CCE8-D6CF-5DB3-A05D-213C9A6B9C35}"/>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9" name="Ορθογώνιο 8">
            <a:extLst>
              <a:ext uri="{FF2B5EF4-FFF2-40B4-BE49-F238E27FC236}">
                <a16:creationId xmlns:a16="http://schemas.microsoft.com/office/drawing/2014/main" id="{80951988-F95F-5806-C7FF-D8423BED4E3B}"/>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0" name="TextBox 9">
            <a:extLst>
              <a:ext uri="{FF2B5EF4-FFF2-40B4-BE49-F238E27FC236}">
                <a16:creationId xmlns:a16="http://schemas.microsoft.com/office/drawing/2014/main" id="{F7048D35-79CA-D9F4-639A-4DD4E0B2BD5B}"/>
              </a:ext>
            </a:extLst>
          </p:cNvPr>
          <p:cNvSpPr txBox="1"/>
          <p:nvPr/>
        </p:nvSpPr>
        <p:spPr>
          <a:xfrm>
            <a:off x="4090367" y="35358"/>
            <a:ext cx="3279456" cy="461665"/>
          </a:xfrm>
          <a:prstGeom prst="rect">
            <a:avLst/>
          </a:prstGeom>
          <a:noFill/>
        </p:spPr>
        <p:txBody>
          <a:bodyPr wrap="square" rtlCol="0">
            <a:spAutoFit/>
          </a:bodyPr>
          <a:lstStyle/>
          <a:p>
            <a:pPr algn="ctr"/>
            <a:r>
              <a:rPr lang="en-US" sz="2400" dirty="0"/>
              <a:t>4</a:t>
            </a:r>
            <a:r>
              <a:rPr lang="el-GR" sz="2400" dirty="0"/>
              <a:t>. </a:t>
            </a:r>
            <a:r>
              <a:rPr lang="en-US" sz="2400" dirty="0"/>
              <a:t>Methodology</a:t>
            </a:r>
            <a:endParaRPr lang="el-GR" sz="1600" dirty="0"/>
          </a:p>
        </p:txBody>
      </p:sp>
      <p:sp>
        <p:nvSpPr>
          <p:cNvPr id="11" name="TextBox 10">
            <a:extLst>
              <a:ext uri="{FF2B5EF4-FFF2-40B4-BE49-F238E27FC236}">
                <a16:creationId xmlns:a16="http://schemas.microsoft.com/office/drawing/2014/main" id="{1EA4A5D2-DD8F-3E4D-ACF7-97F78BAFE9EC}"/>
              </a:ext>
            </a:extLst>
          </p:cNvPr>
          <p:cNvSpPr txBox="1"/>
          <p:nvPr/>
        </p:nvSpPr>
        <p:spPr>
          <a:xfrm>
            <a:off x="7341833" y="0"/>
            <a:ext cx="4850167" cy="523220"/>
          </a:xfrm>
          <a:prstGeom prst="rect">
            <a:avLst/>
          </a:prstGeom>
          <a:solidFill>
            <a:schemeClr val="accent1"/>
          </a:solidFill>
        </p:spPr>
        <p:txBody>
          <a:bodyPr wrap="square" rtlCol="0">
            <a:spAutoFit/>
          </a:bodyPr>
          <a:lstStyle/>
          <a:p>
            <a:endParaRPr lang="el-GR" dirty="0"/>
          </a:p>
        </p:txBody>
      </p:sp>
      <p:sp>
        <p:nvSpPr>
          <p:cNvPr id="12" name="TextBox 11">
            <a:extLst>
              <a:ext uri="{FF2B5EF4-FFF2-40B4-BE49-F238E27FC236}">
                <a16:creationId xmlns:a16="http://schemas.microsoft.com/office/drawing/2014/main" id="{D62818C0-9A49-C705-A866-DC5740F0C5B0}"/>
              </a:ext>
            </a:extLst>
          </p:cNvPr>
          <p:cNvSpPr txBox="1"/>
          <p:nvPr/>
        </p:nvSpPr>
        <p:spPr>
          <a:xfrm>
            <a:off x="-1" y="1839"/>
            <a:ext cx="4251089" cy="523220"/>
          </a:xfrm>
          <a:prstGeom prst="rect">
            <a:avLst/>
          </a:prstGeom>
          <a:solidFill>
            <a:schemeClr val="accent1"/>
          </a:solidFill>
        </p:spPr>
        <p:txBody>
          <a:bodyPr wrap="square" rtlCol="0">
            <a:spAutoFit/>
          </a:bodyPr>
          <a:lstStyle/>
          <a:p>
            <a:endParaRPr lang="el-GR" dirty="0"/>
          </a:p>
        </p:txBody>
      </p:sp>
      <p:sp>
        <p:nvSpPr>
          <p:cNvPr id="92" name="TextBox 91">
            <a:extLst>
              <a:ext uri="{FF2B5EF4-FFF2-40B4-BE49-F238E27FC236}">
                <a16:creationId xmlns:a16="http://schemas.microsoft.com/office/drawing/2014/main" id="{6681C885-6A6F-AA27-A9AA-26FC1989C06A}"/>
              </a:ext>
            </a:extLst>
          </p:cNvPr>
          <p:cNvSpPr txBox="1"/>
          <p:nvPr/>
        </p:nvSpPr>
        <p:spPr>
          <a:xfrm>
            <a:off x="-219369" y="639467"/>
            <a:ext cx="1241742" cy="400110"/>
          </a:xfrm>
          <a:prstGeom prst="rect">
            <a:avLst/>
          </a:prstGeom>
          <a:noFill/>
        </p:spPr>
        <p:txBody>
          <a:bodyPr wrap="square" rtlCol="0">
            <a:spAutoFit/>
          </a:bodyPr>
          <a:lstStyle/>
          <a:p>
            <a:pPr algn="ctr"/>
            <a:r>
              <a:rPr lang="en-US" sz="2000" b="1" dirty="0">
                <a:solidFill>
                  <a:schemeClr val="bg1"/>
                </a:solidFill>
              </a:rPr>
              <a:t>RULE</a:t>
            </a:r>
            <a:endParaRPr lang="el-GR" sz="2000" b="1" dirty="0">
              <a:solidFill>
                <a:schemeClr val="bg1"/>
              </a:solidFill>
            </a:endParaRPr>
          </a:p>
        </p:txBody>
      </p:sp>
      <p:sp>
        <p:nvSpPr>
          <p:cNvPr id="117" name="Rectangle: Rounded Corners 116">
            <a:extLst>
              <a:ext uri="{FF2B5EF4-FFF2-40B4-BE49-F238E27FC236}">
                <a16:creationId xmlns:a16="http://schemas.microsoft.com/office/drawing/2014/main" id="{5E39E540-8C76-D48B-B9C0-63725F88F90F}"/>
              </a:ext>
            </a:extLst>
          </p:cNvPr>
          <p:cNvSpPr/>
          <p:nvPr/>
        </p:nvSpPr>
        <p:spPr>
          <a:xfrm>
            <a:off x="401502" y="3891426"/>
            <a:ext cx="4520705" cy="2438573"/>
          </a:xfrm>
          <a:prstGeom prst="roundRect">
            <a:avLst>
              <a:gd name="adj" fmla="val 82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Ορθογώνιο 71">
            <a:extLst>
              <a:ext uri="{FF2B5EF4-FFF2-40B4-BE49-F238E27FC236}">
                <a16:creationId xmlns:a16="http://schemas.microsoft.com/office/drawing/2014/main" id="{D8CE488A-71F8-6B15-8403-C6378C20DAB1}"/>
              </a:ext>
            </a:extLst>
          </p:cNvPr>
          <p:cNvSpPr/>
          <p:nvPr/>
        </p:nvSpPr>
        <p:spPr>
          <a:xfrm>
            <a:off x="9491085" y="3984374"/>
            <a:ext cx="2251877" cy="113686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057CE14-2A1D-A769-74DD-C1C7F5B95675}"/>
                  </a:ext>
                </a:extLst>
              </p:cNvPr>
              <p:cNvSpPr txBox="1"/>
              <p:nvPr/>
            </p:nvSpPr>
            <p:spPr>
              <a:xfrm>
                <a:off x="7181004" y="2918014"/>
                <a:ext cx="2885049" cy="276999"/>
              </a:xfrm>
              <a:prstGeom prst="rect">
                <a:avLst/>
              </a:prstGeom>
              <a:solidFill>
                <a:srgbClr val="454545"/>
              </a:solidFill>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050" i="1"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sSubSup>
                      <m:sSubSupPr>
                        <m:ctrlPr>
                          <a:rPr lang="en-US" sz="1200" i="1">
                            <a:solidFill>
                              <a:schemeClr val="tx1"/>
                            </a:solidFill>
                            <a:latin typeface="Cambria Math" panose="02040503050406030204" pitchFamily="18" charset="0"/>
                          </a:rPr>
                        </m:ctrlPr>
                      </m:sSubSupPr>
                      <m:e>
                        <m:r>
                          <a:rPr lang="el-GR" sz="1200" i="1">
                            <a:solidFill>
                              <a:schemeClr val="tx1"/>
                            </a:solidFill>
                            <a:latin typeface="Cambria Math" panose="02040503050406030204" pitchFamily="18" charset="0"/>
                          </a:rPr>
                          <m:t>𝑦</m:t>
                        </m:r>
                      </m:e>
                      <m:sub>
                        <m:r>
                          <a:rPr lang="el-GR" sz="1200" i="1">
                            <a:solidFill>
                              <a:schemeClr val="tx1"/>
                            </a:solidFill>
                            <a:latin typeface="Cambria Math" panose="02040503050406030204" pitchFamily="18" charset="0"/>
                          </a:rPr>
                          <m:t>𝑢</m:t>
                        </m:r>
                      </m:sub>
                      <m:sup>
                        <m:r>
                          <a:rPr lang="en-US" sz="1200" i="1">
                            <a:solidFill>
                              <a:schemeClr val="tx1"/>
                            </a:solidFill>
                            <a:latin typeface="Cambria Math" panose="02040503050406030204" pitchFamily="18" charset="0"/>
                          </a:rPr>
                          <m:t>𝑠</m:t>
                        </m:r>
                      </m:sup>
                    </m:sSubSup>
                    <m:d>
                      <m:dPr>
                        <m:begChr m:val="["/>
                        <m:endChr m:val="]"/>
                        <m:ctrlPr>
                          <a:rPr lang="en-US" sz="1200" i="1">
                            <a:solidFill>
                              <a:schemeClr val="tx1"/>
                            </a:solidFill>
                            <a:latin typeface="Cambria Math" panose="02040503050406030204" pitchFamily="18" charset="0"/>
                          </a:rPr>
                        </m:ctrlPr>
                      </m:dPr>
                      <m:e>
                        <m:r>
                          <a:rPr lang="el-GR" sz="1200" i="1">
                            <a:solidFill>
                              <a:schemeClr val="tx1"/>
                            </a:solidFill>
                            <a:latin typeface="Cambria Math" panose="02040503050406030204" pitchFamily="18" charset="0"/>
                          </a:rPr>
                          <m:t>𝑡</m:t>
                        </m:r>
                      </m:e>
                    </m:d>
                    <m:r>
                      <a:rPr lang="el-GR" sz="1200" i="1">
                        <a:solidFill>
                          <a:schemeClr val="tx1"/>
                        </a:solidFill>
                        <a:latin typeface="Cambria Math" panose="02040503050406030204" pitchFamily="18" charset="0"/>
                      </a:rPr>
                      <m:t>+</m:t>
                    </m:r>
                    <m:nary>
                      <m:naryPr>
                        <m:chr m:val="∑"/>
                        <m:limLoc m:val="undOvr"/>
                        <m:ctrlPr>
                          <a:rPr lang="en-US" sz="1200" i="1">
                            <a:solidFill>
                              <a:schemeClr val="tx1"/>
                            </a:solidFill>
                            <a:latin typeface="Cambria Math" panose="02040503050406030204" pitchFamily="18" charset="0"/>
                          </a:rPr>
                        </m:ctrlPr>
                      </m:naryPr>
                      <m:sub>
                        <m:r>
                          <a:rPr lang="el-GR" sz="1200" i="1">
                            <a:solidFill>
                              <a:schemeClr val="tx1"/>
                            </a:solidFill>
                            <a:latin typeface="Cambria Math" panose="02040503050406030204" pitchFamily="18" charset="0"/>
                          </a:rPr>
                          <m:t>𝑖</m:t>
                        </m:r>
                        <m:r>
                          <a:rPr lang="el-GR" sz="1200" i="1">
                            <a:solidFill>
                              <a:schemeClr val="tx1"/>
                            </a:solidFill>
                            <a:latin typeface="Cambria Math" panose="02040503050406030204" pitchFamily="18" charset="0"/>
                          </a:rPr>
                          <m:t>=1</m:t>
                        </m:r>
                      </m:sub>
                      <m:sup>
                        <m:r>
                          <a:rPr lang="el-GR" sz="1200" i="1">
                            <a:solidFill>
                              <a:schemeClr val="tx1"/>
                            </a:solidFill>
                            <a:latin typeface="Cambria Math" panose="02040503050406030204" pitchFamily="18" charset="0"/>
                          </a:rPr>
                          <m:t>𝑛</m:t>
                        </m:r>
                      </m:sup>
                      <m:e>
                        <m:sSub>
                          <m:sSubPr>
                            <m:ctrlPr>
                              <a:rPr lang="en-US" sz="1200" i="1">
                                <a:solidFill>
                                  <a:schemeClr val="tx1"/>
                                </a:solidFill>
                                <a:latin typeface="Cambria Math" panose="02040503050406030204" pitchFamily="18" charset="0"/>
                              </a:rPr>
                            </m:ctrlPr>
                          </m:sSubPr>
                          <m:e>
                            <m:r>
                              <a:rPr lang="el-GR" sz="1200" i="1">
                                <a:solidFill>
                                  <a:schemeClr val="tx1"/>
                                </a:solidFill>
                                <a:latin typeface="Cambria Math" panose="02040503050406030204" pitchFamily="18" charset="0"/>
                              </a:rPr>
                              <m:t>𝑎</m:t>
                            </m:r>
                          </m:e>
                          <m:sub>
                            <m:r>
                              <a:rPr lang="el-GR" sz="1200" i="1">
                                <a:solidFill>
                                  <a:schemeClr val="tx1"/>
                                </a:solidFill>
                                <a:latin typeface="Cambria Math" panose="02040503050406030204" pitchFamily="18" charset="0"/>
                              </a:rPr>
                              <m:t>𝑖</m:t>
                            </m:r>
                          </m:sub>
                        </m:sSub>
                        <m:d>
                          <m:dPr>
                            <m:ctrlPr>
                              <a:rPr lang="en-US" sz="1200" i="1">
                                <a:solidFill>
                                  <a:schemeClr val="tx1"/>
                                </a:solidFill>
                                <a:latin typeface="Cambria Math" panose="02040503050406030204" pitchFamily="18" charset="0"/>
                              </a:rPr>
                            </m:ctrlPr>
                          </m:dPr>
                          <m:e>
                            <m:r>
                              <a:rPr lang="el-GR" sz="1200" i="1">
                                <a:solidFill>
                                  <a:schemeClr val="tx1"/>
                                </a:solidFill>
                                <a:latin typeface="Cambria Math" panose="02040503050406030204" pitchFamily="18" charset="0"/>
                              </a:rPr>
                              <m:t>𝑘</m:t>
                            </m:r>
                          </m:e>
                        </m:d>
                        <m:r>
                          <a:rPr lang="el-GR" sz="1200" i="1">
                            <a:solidFill>
                              <a:schemeClr val="tx1"/>
                            </a:solidFill>
                            <a:latin typeface="Cambria Math" panose="02040503050406030204" pitchFamily="18" charset="0"/>
                          </a:rPr>
                          <m:t>∙</m:t>
                        </m:r>
                        <m:sSubSup>
                          <m:sSubSupPr>
                            <m:ctrlPr>
                              <a:rPr lang="en-US" sz="1200" i="1">
                                <a:solidFill>
                                  <a:schemeClr val="tx1"/>
                                </a:solidFill>
                                <a:latin typeface="Cambria Math" panose="02040503050406030204" pitchFamily="18" charset="0"/>
                              </a:rPr>
                            </m:ctrlPr>
                          </m:sSubSupPr>
                          <m:e>
                            <m:r>
                              <a:rPr lang="el-GR" sz="1200" i="1">
                                <a:solidFill>
                                  <a:schemeClr val="tx1"/>
                                </a:solidFill>
                                <a:latin typeface="Cambria Math" panose="02040503050406030204" pitchFamily="18" charset="0"/>
                              </a:rPr>
                              <m:t>𝑦</m:t>
                            </m:r>
                          </m:e>
                          <m:sub>
                            <m:r>
                              <a:rPr lang="el-GR" sz="1200" i="1">
                                <a:solidFill>
                                  <a:schemeClr val="tx1"/>
                                </a:solidFill>
                                <a:latin typeface="Cambria Math" panose="02040503050406030204" pitchFamily="18" charset="0"/>
                              </a:rPr>
                              <m:t>𝑢</m:t>
                            </m:r>
                          </m:sub>
                          <m:sup>
                            <m:r>
                              <a:rPr lang="en-US" sz="1200" i="1">
                                <a:solidFill>
                                  <a:schemeClr val="tx1"/>
                                </a:solidFill>
                                <a:latin typeface="Cambria Math" panose="02040503050406030204" pitchFamily="18" charset="0"/>
                              </a:rPr>
                              <m:t>𝑠</m:t>
                            </m:r>
                          </m:sup>
                        </m:sSubSup>
                        <m:r>
                          <a:rPr lang="el-GR" sz="1200" i="1">
                            <a:solidFill>
                              <a:schemeClr val="tx1"/>
                            </a:solidFill>
                            <a:latin typeface="Cambria Math" panose="02040503050406030204" pitchFamily="18" charset="0"/>
                          </a:rPr>
                          <m:t>[</m:t>
                        </m:r>
                        <m:r>
                          <a:rPr lang="el-GR" sz="1200" i="1">
                            <a:solidFill>
                              <a:schemeClr val="tx1"/>
                            </a:solidFill>
                            <a:latin typeface="Cambria Math" panose="02040503050406030204" pitchFamily="18" charset="0"/>
                          </a:rPr>
                          <m:t>𝑡</m:t>
                        </m:r>
                        <m:r>
                          <a:rPr lang="el-GR" sz="1200" i="1">
                            <a:solidFill>
                              <a:schemeClr val="tx1"/>
                            </a:solidFill>
                            <a:latin typeface="Cambria Math" panose="02040503050406030204" pitchFamily="18" charset="0"/>
                          </a:rPr>
                          <m:t>−</m:t>
                        </m:r>
                        <m:r>
                          <a:rPr lang="el-GR" sz="1200" i="1">
                            <a:solidFill>
                              <a:schemeClr val="tx1"/>
                            </a:solidFill>
                            <a:latin typeface="Cambria Math" panose="02040503050406030204" pitchFamily="18" charset="0"/>
                          </a:rPr>
                          <m:t>𝑖</m:t>
                        </m:r>
                        <m:r>
                          <a:rPr lang="el-GR" sz="1200" i="1">
                            <a:solidFill>
                              <a:schemeClr val="tx1"/>
                            </a:solidFill>
                            <a:latin typeface="Cambria Math" panose="02040503050406030204" pitchFamily="18" charset="0"/>
                          </a:rPr>
                          <m:t>]</m:t>
                        </m:r>
                      </m:e>
                    </m:nary>
                    <m:r>
                      <a:rPr lang="el-GR" sz="1200" i="1">
                        <a:solidFill>
                          <a:schemeClr val="tx1"/>
                        </a:solidFill>
                        <a:latin typeface="Cambria Math" panose="02040503050406030204" pitchFamily="18" charset="0"/>
                      </a:rPr>
                      <m:t>=</m:t>
                    </m:r>
                    <m:sSubSup>
                      <m:sSubSupPr>
                        <m:ctrlPr>
                          <a:rPr lang="en-US" sz="1200" i="1">
                            <a:solidFill>
                              <a:schemeClr val="tx1"/>
                            </a:solidFill>
                            <a:latin typeface="Cambria Math" panose="02040503050406030204" pitchFamily="18" charset="0"/>
                          </a:rPr>
                        </m:ctrlPr>
                      </m:sSubSupPr>
                      <m:e>
                        <m:r>
                          <a:rPr lang="el-GR" sz="1200" i="1">
                            <a:solidFill>
                              <a:schemeClr val="tx1"/>
                            </a:solidFill>
                            <a:latin typeface="Cambria Math" panose="02040503050406030204" pitchFamily="18" charset="0"/>
                          </a:rPr>
                          <m:t>𝑒</m:t>
                        </m:r>
                      </m:e>
                      <m:sub>
                        <m:r>
                          <a:rPr lang="el-GR" sz="1200" i="1">
                            <a:solidFill>
                              <a:schemeClr val="tx1"/>
                            </a:solidFill>
                            <a:latin typeface="Cambria Math" panose="02040503050406030204" pitchFamily="18" charset="0"/>
                          </a:rPr>
                          <m:t>𝑢</m:t>
                        </m:r>
                      </m:sub>
                      <m:sup>
                        <m:r>
                          <a:rPr lang="el-GR" sz="1200" i="1">
                            <a:solidFill>
                              <a:schemeClr val="tx1"/>
                            </a:solidFill>
                            <a:latin typeface="Cambria Math" panose="02040503050406030204" pitchFamily="18" charset="0"/>
                          </a:rPr>
                          <m:t>𝑠</m:t>
                        </m:r>
                      </m:sup>
                    </m:sSubSup>
                    <m:d>
                      <m:dPr>
                        <m:begChr m:val="["/>
                        <m:endChr m:val="]"/>
                        <m:ctrlPr>
                          <a:rPr lang="en-US" sz="1200" i="1">
                            <a:solidFill>
                              <a:schemeClr val="tx1"/>
                            </a:solidFill>
                            <a:latin typeface="Cambria Math" panose="02040503050406030204" pitchFamily="18" charset="0"/>
                          </a:rPr>
                        </m:ctrlPr>
                      </m:dPr>
                      <m:e>
                        <m:r>
                          <a:rPr lang="el-GR" sz="1200" i="1">
                            <a:solidFill>
                              <a:schemeClr val="tx1"/>
                            </a:solidFill>
                            <a:latin typeface="Cambria Math" panose="02040503050406030204" pitchFamily="18" charset="0"/>
                          </a:rPr>
                          <m:t>𝑡</m:t>
                        </m:r>
                        <m:r>
                          <a:rPr lang="el-GR" sz="1200" i="1">
                            <a:solidFill>
                              <a:schemeClr val="tx1"/>
                            </a:solidFill>
                            <a:latin typeface="Cambria Math" panose="02040503050406030204" pitchFamily="18" charset="0"/>
                          </a:rPr>
                          <m:t>,</m:t>
                        </m:r>
                        <m:r>
                          <a:rPr lang="el-GR" sz="1200" i="1">
                            <a:solidFill>
                              <a:schemeClr val="tx1"/>
                            </a:solidFill>
                            <a:latin typeface="Cambria Math" panose="02040503050406030204" pitchFamily="18" charset="0"/>
                          </a:rPr>
                          <m:t>𝑘</m:t>
                        </m:r>
                      </m:e>
                    </m:d>
                  </m:oMath>
                </a14:m>
                <a:endParaRPr lang="en-US" sz="1200" dirty="0">
                  <a:solidFill>
                    <a:schemeClr val="tx1"/>
                  </a:solidFill>
                </a:endParaRPr>
              </a:p>
            </p:txBody>
          </p:sp>
        </mc:Choice>
        <mc:Fallback xmlns="">
          <p:sp>
            <p:nvSpPr>
              <p:cNvPr id="119" name="TextBox 118">
                <a:extLst>
                  <a:ext uri="{FF2B5EF4-FFF2-40B4-BE49-F238E27FC236}">
                    <a16:creationId xmlns:a16="http://schemas.microsoft.com/office/drawing/2014/main" id="{8057CE14-2A1D-A769-74DD-C1C7F5B95675}"/>
                  </a:ext>
                </a:extLst>
              </p:cNvPr>
              <p:cNvSpPr txBox="1">
                <a:spLocks noRot="1" noChangeAspect="1" noMove="1" noResize="1" noEditPoints="1" noAdjustHandles="1" noChangeArrowheads="1" noChangeShapeType="1" noTextEdit="1"/>
              </p:cNvSpPr>
              <p:nvPr/>
            </p:nvSpPr>
            <p:spPr>
              <a:xfrm>
                <a:off x="7181004" y="2918014"/>
                <a:ext cx="2885049" cy="276999"/>
              </a:xfrm>
              <a:prstGeom prst="rect">
                <a:avLst/>
              </a:prstGeom>
              <a:blipFill>
                <a:blip r:embed="rId5"/>
                <a:stretch>
                  <a:fillRect t="-89583" b="-147917"/>
                </a:stretch>
              </a:blipFill>
            </p:spPr>
            <p:txBody>
              <a:bodyPr/>
              <a:lstStyle/>
              <a:p>
                <a:r>
                  <a:rPr lang="en-US">
                    <a:noFill/>
                  </a:rPr>
                  <a:t> </a:t>
                </a:r>
              </a:p>
            </p:txBody>
          </p:sp>
        </mc:Fallback>
      </mc:AlternateContent>
      <p:pic>
        <p:nvPicPr>
          <p:cNvPr id="123" name="Εικόνα 10">
            <a:extLst>
              <a:ext uri="{FF2B5EF4-FFF2-40B4-BE49-F238E27FC236}">
                <a16:creationId xmlns:a16="http://schemas.microsoft.com/office/drawing/2014/main" id="{B240B393-29CA-6DD7-8174-0C2F84CE4007}"/>
              </a:ext>
            </a:extLst>
          </p:cNvPr>
          <p:cNvPicPr>
            <a:picLocks noChangeAspect="1"/>
          </p:cNvPicPr>
          <p:nvPr/>
        </p:nvPicPr>
        <p:blipFill rotWithShape="1">
          <a:blip r:embed="rId6">
            <a:extLst>
              <a:ext uri="{28A0092B-C50C-407E-A947-70E740481C1C}">
                <a14:useLocalDpi xmlns:a14="http://schemas.microsoft.com/office/drawing/2010/main" val="0"/>
              </a:ext>
            </a:extLst>
          </a:blip>
          <a:srcRect t="4863" b="4863"/>
          <a:stretch/>
        </p:blipFill>
        <p:spPr>
          <a:xfrm>
            <a:off x="1669073" y="1957213"/>
            <a:ext cx="1046208" cy="657456"/>
          </a:xfrm>
          <a:prstGeom prst="rect">
            <a:avLst/>
          </a:prstGeom>
          <a:ln w="19050">
            <a:noFill/>
          </a:ln>
          <a:effectLst>
            <a:glow rad="139700">
              <a:schemeClr val="accent2">
                <a:satMod val="175000"/>
                <a:alpha val="40000"/>
              </a:schemeClr>
            </a:glow>
          </a:effectLst>
        </p:spPr>
      </p:pic>
      <p:sp>
        <p:nvSpPr>
          <p:cNvPr id="124" name="TextBox 123">
            <a:extLst>
              <a:ext uri="{FF2B5EF4-FFF2-40B4-BE49-F238E27FC236}">
                <a16:creationId xmlns:a16="http://schemas.microsoft.com/office/drawing/2014/main" id="{AEEDB8C0-4387-D237-3E9B-DACED27FE512}"/>
              </a:ext>
            </a:extLst>
          </p:cNvPr>
          <p:cNvSpPr txBox="1"/>
          <p:nvPr/>
        </p:nvSpPr>
        <p:spPr>
          <a:xfrm>
            <a:off x="329228" y="1428721"/>
            <a:ext cx="4677575" cy="276999"/>
          </a:xfrm>
          <a:prstGeom prst="rect">
            <a:avLst/>
          </a:prstGeom>
          <a:noFill/>
        </p:spPr>
        <p:txBody>
          <a:bodyPr wrap="square">
            <a:spAutoFit/>
          </a:bodyPr>
          <a:lstStyle/>
          <a:p>
            <a:pPr algn="ctr"/>
            <a:r>
              <a:rPr lang="en-US" sz="1200" dirty="0">
                <a:latin typeface="+mj-lt"/>
              </a:rPr>
              <a:t>For bearing’s </a:t>
            </a:r>
            <a:r>
              <a:rPr lang="en-US" sz="1200" b="1" dirty="0">
                <a:latin typeface="+mj-lt"/>
              </a:rPr>
              <a:t>M </a:t>
            </a:r>
            <a:r>
              <a:rPr lang="en-US" sz="1200" dirty="0">
                <a:latin typeface="+mj-lt"/>
              </a:rPr>
              <a:t>acceleration signals from OC 1</a:t>
            </a:r>
          </a:p>
        </p:txBody>
      </p:sp>
      <p:grpSp>
        <p:nvGrpSpPr>
          <p:cNvPr id="125" name="Group 124">
            <a:extLst>
              <a:ext uri="{FF2B5EF4-FFF2-40B4-BE49-F238E27FC236}">
                <a16:creationId xmlns:a16="http://schemas.microsoft.com/office/drawing/2014/main" id="{FFC70221-01AD-A4C2-D0A2-A996DE83D2C2}"/>
              </a:ext>
            </a:extLst>
          </p:cNvPr>
          <p:cNvGrpSpPr/>
          <p:nvPr/>
        </p:nvGrpSpPr>
        <p:grpSpPr>
          <a:xfrm>
            <a:off x="2889421" y="1997435"/>
            <a:ext cx="656431" cy="720915"/>
            <a:chOff x="619711" y="2580060"/>
            <a:chExt cx="1344570" cy="1248704"/>
          </a:xfrm>
        </p:grpSpPr>
        <p:pic>
          <p:nvPicPr>
            <p:cNvPr id="126" name="Picture 125" descr="A close up of a logo&#10;&#10;Description automatically generated">
              <a:extLst>
                <a:ext uri="{FF2B5EF4-FFF2-40B4-BE49-F238E27FC236}">
                  <a16:creationId xmlns:a16="http://schemas.microsoft.com/office/drawing/2014/main" id="{69C58991-17EF-9328-96FD-04CF8A2CB2FF}"/>
                </a:ext>
              </a:extLst>
            </p:cNvPr>
            <p:cNvPicPr>
              <a:picLocks noChangeAspect="1"/>
            </p:cNvPicPr>
            <p:nvPr/>
          </p:nvPicPr>
          <p:blipFill rotWithShape="1">
            <a:blip r:embed="rId7" cstate="print">
              <a:clrChange>
                <a:clrFrom>
                  <a:srgbClr val="D9D9D9"/>
                </a:clrFrom>
                <a:clrTo>
                  <a:srgbClr val="D9D9D9">
                    <a:alpha val="0"/>
                  </a:srgbClr>
                </a:clrTo>
              </a:clrChange>
              <a:extLst>
                <a:ext uri="{28A0092B-C50C-407E-A947-70E740481C1C}">
                  <a14:useLocalDpi xmlns:a14="http://schemas.microsoft.com/office/drawing/2010/main" val="0"/>
                </a:ext>
              </a:extLst>
            </a:blip>
            <a:srcRect l="17998" t="13075" r="18214" b="22886"/>
            <a:stretch/>
          </p:blipFill>
          <p:spPr>
            <a:xfrm>
              <a:off x="629304" y="2758217"/>
              <a:ext cx="1048407" cy="468664"/>
            </a:xfrm>
            <a:prstGeom prst="rect">
              <a:avLst/>
            </a:prstGeom>
          </p:spPr>
        </p:pic>
        <p:cxnSp>
          <p:nvCxnSpPr>
            <p:cNvPr id="127" name="Straight Arrow Connector 126">
              <a:extLst>
                <a:ext uri="{FF2B5EF4-FFF2-40B4-BE49-F238E27FC236}">
                  <a16:creationId xmlns:a16="http://schemas.microsoft.com/office/drawing/2014/main" id="{C487C3EE-1D48-FEFC-116A-D1616118DF5F}"/>
                </a:ext>
              </a:extLst>
            </p:cNvPr>
            <p:cNvCxnSpPr>
              <a:cxnSpLocks/>
            </p:cNvCxnSpPr>
            <p:nvPr/>
          </p:nvCxnSpPr>
          <p:spPr>
            <a:xfrm flipV="1">
              <a:off x="621777" y="2580060"/>
              <a:ext cx="0" cy="803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404E9452-86D7-2203-B6EA-055934694892}"/>
                </a:ext>
              </a:extLst>
            </p:cNvPr>
            <p:cNvCxnSpPr>
              <a:cxnSpLocks/>
            </p:cNvCxnSpPr>
            <p:nvPr/>
          </p:nvCxnSpPr>
          <p:spPr>
            <a:xfrm>
              <a:off x="619711" y="3383934"/>
              <a:ext cx="1116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AD30DD2C-6306-683A-4AF5-C1D6A69B02D3}"/>
                    </a:ext>
                  </a:extLst>
                </p:cNvPr>
                <p:cNvSpPr txBox="1"/>
                <p:nvPr/>
              </p:nvSpPr>
              <p:spPr>
                <a:xfrm>
                  <a:off x="1307488" y="3348971"/>
                  <a:ext cx="656793" cy="4797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m:t>
                        </m:r>
                      </m:oMath>
                    </m:oMathPara>
                  </a14:m>
                  <a:endParaRPr lang="el-GR" sz="1200" dirty="0">
                    <a:solidFill>
                      <a:schemeClr val="tx1"/>
                    </a:solidFill>
                  </a:endParaRPr>
                </a:p>
              </p:txBody>
            </p:sp>
          </mc:Choice>
          <mc:Fallback xmlns="">
            <p:sp>
              <p:nvSpPr>
                <p:cNvPr id="129" name="TextBox 128">
                  <a:extLst>
                    <a:ext uri="{FF2B5EF4-FFF2-40B4-BE49-F238E27FC236}">
                      <a16:creationId xmlns:a16="http://schemas.microsoft.com/office/drawing/2014/main" id="{AD30DD2C-6306-683A-4AF5-C1D6A69B02D3}"/>
                    </a:ext>
                  </a:extLst>
                </p:cNvPr>
                <p:cNvSpPr txBox="1">
                  <a:spLocks noRot="1" noChangeAspect="1" noMove="1" noResize="1" noEditPoints="1" noAdjustHandles="1" noChangeArrowheads="1" noChangeShapeType="1" noTextEdit="1"/>
                </p:cNvSpPr>
                <p:nvPr/>
              </p:nvSpPr>
              <p:spPr>
                <a:xfrm>
                  <a:off x="1307488" y="3348971"/>
                  <a:ext cx="656793" cy="479793"/>
                </a:xfrm>
                <a:prstGeom prst="rect">
                  <a:avLst/>
                </a:prstGeom>
                <a:blipFill>
                  <a:blip r:embed="rId8"/>
                  <a:stretch>
                    <a:fillRect/>
                  </a:stretch>
                </a:blipFill>
              </p:spPr>
              <p:txBody>
                <a:bodyPr/>
                <a:lstStyle/>
                <a:p>
                  <a:r>
                    <a:rPr lang="en-US">
                      <a:noFill/>
                    </a:rPr>
                    <a:t> </a:t>
                  </a:r>
                </a:p>
              </p:txBody>
            </p:sp>
          </mc:Fallback>
        </mc:AlternateContent>
      </p:grpSp>
      <p:sp>
        <p:nvSpPr>
          <p:cNvPr id="130" name="TextBox 129">
            <a:extLst>
              <a:ext uri="{FF2B5EF4-FFF2-40B4-BE49-F238E27FC236}">
                <a16:creationId xmlns:a16="http://schemas.microsoft.com/office/drawing/2014/main" id="{6C80DDB1-079E-8F65-BE36-D4FB15AE1E32}"/>
              </a:ext>
            </a:extLst>
          </p:cNvPr>
          <p:cNvSpPr txBox="1"/>
          <p:nvPr/>
        </p:nvSpPr>
        <p:spPr>
          <a:xfrm>
            <a:off x="357237" y="1962423"/>
            <a:ext cx="1237613" cy="415498"/>
          </a:xfrm>
          <a:prstGeom prst="rect">
            <a:avLst/>
          </a:prstGeom>
          <a:noFill/>
        </p:spPr>
        <p:txBody>
          <a:bodyPr wrap="square">
            <a:spAutoFit/>
          </a:bodyPr>
          <a:lstStyle/>
          <a:p>
            <a:pPr algn="ctr"/>
            <a:r>
              <a:rPr lang="en-US" sz="1050" dirty="0">
                <a:latin typeface="+mj-lt"/>
                <a:cs typeface="Times New Roman" panose="02020603050405020304" pitchFamily="18" charset="0"/>
              </a:rPr>
              <a:t>Bearing’s RUL at</a:t>
            </a:r>
          </a:p>
          <a:p>
            <a:pPr algn="ctr"/>
            <a:r>
              <a:rPr lang="en-US" sz="1050" i="1" dirty="0">
                <a:solidFill>
                  <a:schemeClr val="accent1">
                    <a:lumMod val="60000"/>
                    <a:lumOff val="40000"/>
                  </a:schemeClr>
                </a:solidFill>
                <a:latin typeface="+mj-lt"/>
                <a:cs typeface="Times New Roman" panose="02020603050405020304" pitchFamily="18" charset="0"/>
              </a:rPr>
              <a:t>1st</a:t>
            </a:r>
            <a:r>
              <a:rPr lang="en-US" sz="1050" dirty="0">
                <a:solidFill>
                  <a:schemeClr val="accent1">
                    <a:lumMod val="60000"/>
                    <a:lumOff val="40000"/>
                  </a:schemeClr>
                </a:solidFill>
                <a:latin typeface="+mj-lt"/>
                <a:cs typeface="Times New Roman" panose="02020603050405020304" pitchFamily="18" charset="0"/>
              </a:rPr>
              <a:t> Signal</a:t>
            </a:r>
            <a:r>
              <a:rPr lang="en-US" sz="1050" dirty="0">
                <a:solidFill>
                  <a:schemeClr val="accent2">
                    <a:lumMod val="50000"/>
                  </a:schemeClr>
                </a:solidFill>
                <a:latin typeface="+mj-lt"/>
                <a:cs typeface="Times New Roman" panose="02020603050405020304" pitchFamily="18" charset="0"/>
              </a:rPr>
              <a:t>:</a:t>
            </a:r>
            <a:r>
              <a:rPr lang="el-GR" sz="1050" dirty="0">
                <a:solidFill>
                  <a:schemeClr val="accent2">
                    <a:lumMod val="50000"/>
                  </a:schemeClr>
                </a:solidFill>
                <a:latin typeface="+mj-lt"/>
                <a:cs typeface="Times New Roman" panose="02020603050405020304" pitchFamily="18" charset="0"/>
              </a:rPr>
              <a:t> </a:t>
            </a:r>
            <a:r>
              <a:rPr lang="en-US" sz="1050" i="1" dirty="0"/>
              <a:t>k</a:t>
            </a:r>
            <a:r>
              <a:rPr lang="el-GR" sz="1050" i="1" baseline="-25000" dirty="0"/>
              <a:t>1</a:t>
            </a:r>
            <a:endParaRPr lang="en-US" sz="1050" dirty="0">
              <a:solidFill>
                <a:schemeClr val="accent2">
                  <a:lumMod val="50000"/>
                </a:schemeClr>
              </a:solidFill>
              <a:latin typeface="+mj-lt"/>
            </a:endParaRPr>
          </a:p>
        </p:txBody>
      </p:sp>
      <p:pic>
        <p:nvPicPr>
          <p:cNvPr id="131" name="Εικόνα 10">
            <a:extLst>
              <a:ext uri="{FF2B5EF4-FFF2-40B4-BE49-F238E27FC236}">
                <a16:creationId xmlns:a16="http://schemas.microsoft.com/office/drawing/2014/main" id="{DD2DD3FE-B05E-E3CA-69B9-814B05B01081}"/>
              </a:ext>
            </a:extLst>
          </p:cNvPr>
          <p:cNvPicPr>
            <a:picLocks noChangeAspect="1"/>
          </p:cNvPicPr>
          <p:nvPr/>
        </p:nvPicPr>
        <p:blipFill rotWithShape="1">
          <a:blip r:embed="rId6">
            <a:extLst>
              <a:ext uri="{28A0092B-C50C-407E-A947-70E740481C1C}">
                <a14:useLocalDpi xmlns:a14="http://schemas.microsoft.com/office/drawing/2010/main" val="0"/>
              </a:ext>
            </a:extLst>
          </a:blip>
          <a:srcRect t="4863" b="4863"/>
          <a:stretch/>
        </p:blipFill>
        <p:spPr>
          <a:xfrm>
            <a:off x="1669073" y="3056307"/>
            <a:ext cx="1046208" cy="657456"/>
          </a:xfrm>
          <a:prstGeom prst="rect">
            <a:avLst/>
          </a:prstGeom>
          <a:ln w="19050">
            <a:noFill/>
          </a:ln>
          <a:effectLst>
            <a:glow rad="139700">
              <a:schemeClr val="accent2">
                <a:satMod val="175000"/>
                <a:alpha val="40000"/>
              </a:schemeClr>
            </a:glow>
          </a:effectLst>
        </p:spPr>
      </p:pic>
      <p:grpSp>
        <p:nvGrpSpPr>
          <p:cNvPr id="132" name="Group 131">
            <a:extLst>
              <a:ext uri="{FF2B5EF4-FFF2-40B4-BE49-F238E27FC236}">
                <a16:creationId xmlns:a16="http://schemas.microsoft.com/office/drawing/2014/main" id="{F2AEBA54-7356-73D9-326D-EBCEA6A4D899}"/>
              </a:ext>
            </a:extLst>
          </p:cNvPr>
          <p:cNvGrpSpPr/>
          <p:nvPr/>
        </p:nvGrpSpPr>
        <p:grpSpPr>
          <a:xfrm>
            <a:off x="2889421" y="3179013"/>
            <a:ext cx="656430" cy="718134"/>
            <a:chOff x="619711" y="2580060"/>
            <a:chExt cx="1344570" cy="1251727"/>
          </a:xfrm>
        </p:grpSpPr>
        <p:pic>
          <p:nvPicPr>
            <p:cNvPr id="133" name="Picture 132" descr="A close up of a logo&#10;&#10;Description automatically generated">
              <a:extLst>
                <a:ext uri="{FF2B5EF4-FFF2-40B4-BE49-F238E27FC236}">
                  <a16:creationId xmlns:a16="http://schemas.microsoft.com/office/drawing/2014/main" id="{7EE60296-26C3-83C5-F38D-7A98714FF968}"/>
                </a:ext>
              </a:extLst>
            </p:cNvPr>
            <p:cNvPicPr>
              <a:picLocks noChangeAspect="1"/>
            </p:cNvPicPr>
            <p:nvPr/>
          </p:nvPicPr>
          <p:blipFill rotWithShape="1">
            <a:blip r:embed="rId7" cstate="print">
              <a:clrChange>
                <a:clrFrom>
                  <a:srgbClr val="D9D9D9"/>
                </a:clrFrom>
                <a:clrTo>
                  <a:srgbClr val="D9D9D9">
                    <a:alpha val="0"/>
                  </a:srgbClr>
                </a:clrTo>
              </a:clrChange>
              <a:extLst>
                <a:ext uri="{28A0092B-C50C-407E-A947-70E740481C1C}">
                  <a14:useLocalDpi xmlns:a14="http://schemas.microsoft.com/office/drawing/2010/main" val="0"/>
                </a:ext>
              </a:extLst>
            </a:blip>
            <a:srcRect l="17998" t="13075" r="18214" b="22886"/>
            <a:stretch/>
          </p:blipFill>
          <p:spPr>
            <a:xfrm>
              <a:off x="629304" y="2758217"/>
              <a:ext cx="1048407" cy="468664"/>
            </a:xfrm>
            <a:prstGeom prst="rect">
              <a:avLst/>
            </a:prstGeom>
          </p:spPr>
        </p:pic>
        <p:cxnSp>
          <p:nvCxnSpPr>
            <p:cNvPr id="134" name="Straight Arrow Connector 133">
              <a:extLst>
                <a:ext uri="{FF2B5EF4-FFF2-40B4-BE49-F238E27FC236}">
                  <a16:creationId xmlns:a16="http://schemas.microsoft.com/office/drawing/2014/main" id="{2974E171-18BC-8807-617E-3793108DF7D5}"/>
                </a:ext>
              </a:extLst>
            </p:cNvPr>
            <p:cNvCxnSpPr>
              <a:cxnSpLocks/>
            </p:cNvCxnSpPr>
            <p:nvPr/>
          </p:nvCxnSpPr>
          <p:spPr>
            <a:xfrm flipV="1">
              <a:off x="621777" y="2580060"/>
              <a:ext cx="0" cy="803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CE13364-516D-B7CB-6B02-F7EA804894E3}"/>
                </a:ext>
              </a:extLst>
            </p:cNvPr>
            <p:cNvCxnSpPr>
              <a:cxnSpLocks/>
            </p:cNvCxnSpPr>
            <p:nvPr/>
          </p:nvCxnSpPr>
          <p:spPr>
            <a:xfrm>
              <a:off x="619711" y="3383934"/>
              <a:ext cx="1116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3C8A8C07-329E-5016-312B-3C760654A719}"/>
                    </a:ext>
                  </a:extLst>
                </p:cNvPr>
                <p:cNvSpPr txBox="1"/>
                <p:nvPr/>
              </p:nvSpPr>
              <p:spPr>
                <a:xfrm>
                  <a:off x="1307488" y="3348971"/>
                  <a:ext cx="656793" cy="4828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m:t>
                        </m:r>
                      </m:oMath>
                    </m:oMathPara>
                  </a14:m>
                  <a:endParaRPr lang="el-GR" sz="1200" dirty="0">
                    <a:solidFill>
                      <a:schemeClr val="tx1"/>
                    </a:solidFill>
                  </a:endParaRPr>
                </a:p>
              </p:txBody>
            </p:sp>
          </mc:Choice>
          <mc:Fallback xmlns="">
            <p:sp>
              <p:nvSpPr>
                <p:cNvPr id="136" name="TextBox 135">
                  <a:extLst>
                    <a:ext uri="{FF2B5EF4-FFF2-40B4-BE49-F238E27FC236}">
                      <a16:creationId xmlns:a16="http://schemas.microsoft.com/office/drawing/2014/main" id="{3C8A8C07-329E-5016-312B-3C760654A719}"/>
                    </a:ext>
                  </a:extLst>
                </p:cNvPr>
                <p:cNvSpPr txBox="1">
                  <a:spLocks noRot="1" noChangeAspect="1" noMove="1" noResize="1" noEditPoints="1" noAdjustHandles="1" noChangeArrowheads="1" noChangeShapeType="1" noTextEdit="1"/>
                </p:cNvSpPr>
                <p:nvPr/>
              </p:nvSpPr>
              <p:spPr>
                <a:xfrm>
                  <a:off x="1307488" y="3348971"/>
                  <a:ext cx="656793" cy="482816"/>
                </a:xfrm>
                <a:prstGeom prst="rect">
                  <a:avLst/>
                </a:prstGeom>
                <a:blipFill>
                  <a:blip r:embed="rId9"/>
                  <a:stretch>
                    <a:fillRect/>
                  </a:stretch>
                </a:blipFill>
              </p:spPr>
              <p:txBody>
                <a:bodyPr/>
                <a:lstStyle/>
                <a:p>
                  <a:r>
                    <a:rPr lang="en-US">
                      <a:noFill/>
                    </a:rPr>
                    <a:t> </a:t>
                  </a:r>
                </a:p>
              </p:txBody>
            </p:sp>
          </mc:Fallback>
        </mc:AlternateContent>
      </p:grpSp>
      <p:sp>
        <p:nvSpPr>
          <p:cNvPr id="137" name="TextBox 136">
            <a:extLst>
              <a:ext uri="{FF2B5EF4-FFF2-40B4-BE49-F238E27FC236}">
                <a16:creationId xmlns:a16="http://schemas.microsoft.com/office/drawing/2014/main" id="{5B333662-85FD-EF38-AAE6-5C30D3804210}"/>
              </a:ext>
            </a:extLst>
          </p:cNvPr>
          <p:cNvSpPr txBox="1"/>
          <p:nvPr/>
        </p:nvSpPr>
        <p:spPr>
          <a:xfrm>
            <a:off x="357236" y="3038744"/>
            <a:ext cx="1308163" cy="415498"/>
          </a:xfrm>
          <a:prstGeom prst="rect">
            <a:avLst/>
          </a:prstGeom>
          <a:noFill/>
        </p:spPr>
        <p:txBody>
          <a:bodyPr wrap="square">
            <a:spAutoFit/>
          </a:bodyPr>
          <a:lstStyle/>
          <a:p>
            <a:pPr algn="ctr"/>
            <a:r>
              <a:rPr lang="en-US" sz="1050" dirty="0">
                <a:latin typeface="+mj-lt"/>
                <a:cs typeface="Times New Roman" panose="02020603050405020304" pitchFamily="18" charset="0"/>
              </a:rPr>
              <a:t>Bearing’s RUL at</a:t>
            </a:r>
          </a:p>
          <a:p>
            <a:pPr algn="ctr"/>
            <a:r>
              <a:rPr lang="en-US" sz="1050" i="1" dirty="0">
                <a:solidFill>
                  <a:schemeClr val="accent1">
                    <a:lumMod val="60000"/>
                    <a:lumOff val="40000"/>
                  </a:schemeClr>
                </a:solidFill>
                <a:latin typeface="+mj-lt"/>
                <a:cs typeface="Times New Roman" panose="02020603050405020304" pitchFamily="18" charset="0"/>
              </a:rPr>
              <a:t>M</a:t>
            </a:r>
            <a:r>
              <a:rPr lang="en-US" sz="1050" dirty="0">
                <a:solidFill>
                  <a:schemeClr val="accent1">
                    <a:lumMod val="60000"/>
                    <a:lumOff val="40000"/>
                  </a:schemeClr>
                </a:solidFill>
                <a:latin typeface="+mj-lt"/>
                <a:cs typeface="Times New Roman" panose="02020603050405020304" pitchFamily="18" charset="0"/>
              </a:rPr>
              <a:t> Signal</a:t>
            </a:r>
            <a:r>
              <a:rPr lang="en-US" sz="1050" dirty="0">
                <a:solidFill>
                  <a:schemeClr val="accent2">
                    <a:lumMod val="50000"/>
                  </a:schemeClr>
                </a:solidFill>
                <a:latin typeface="+mj-lt"/>
                <a:cs typeface="Times New Roman" panose="02020603050405020304" pitchFamily="18" charset="0"/>
              </a:rPr>
              <a:t>:</a:t>
            </a:r>
            <a:r>
              <a:rPr lang="el-GR" sz="1050" dirty="0">
                <a:solidFill>
                  <a:schemeClr val="accent2">
                    <a:lumMod val="50000"/>
                  </a:schemeClr>
                </a:solidFill>
                <a:latin typeface="+mj-lt"/>
                <a:cs typeface="Times New Roman" panose="02020603050405020304" pitchFamily="18" charset="0"/>
              </a:rPr>
              <a:t> </a:t>
            </a:r>
            <a:r>
              <a:rPr lang="en-US" sz="1050" i="1" dirty="0"/>
              <a:t>k</a:t>
            </a:r>
            <a:r>
              <a:rPr lang="en-US" sz="1050" i="1" baseline="-25000" dirty="0"/>
              <a:t>M</a:t>
            </a:r>
            <a:endParaRPr lang="en-US" sz="1050" dirty="0">
              <a:solidFill>
                <a:schemeClr val="accent2">
                  <a:lumMod val="50000"/>
                </a:schemeClr>
              </a:solidFill>
              <a:latin typeface="+mj-lt"/>
            </a:endParaRPr>
          </a:p>
        </p:txBody>
      </p:sp>
      <p:sp>
        <p:nvSpPr>
          <p:cNvPr id="138" name="TextBox 137">
            <a:extLst>
              <a:ext uri="{FF2B5EF4-FFF2-40B4-BE49-F238E27FC236}">
                <a16:creationId xmlns:a16="http://schemas.microsoft.com/office/drawing/2014/main" id="{297D962B-E015-B6C5-96FA-B4AEADB549F5}"/>
              </a:ext>
            </a:extLst>
          </p:cNvPr>
          <p:cNvSpPr txBox="1"/>
          <p:nvPr/>
        </p:nvSpPr>
        <p:spPr>
          <a:xfrm>
            <a:off x="10019951" y="1763133"/>
            <a:ext cx="1967205" cy="261610"/>
          </a:xfrm>
          <a:prstGeom prst="rect">
            <a:avLst/>
          </a:prstGeom>
          <a:noFill/>
        </p:spPr>
        <p:txBody>
          <a:bodyPr wrap="none" rtlCol="0">
            <a:spAutoFit/>
          </a:bodyPr>
          <a:lstStyle/>
          <a:p>
            <a:r>
              <a:rPr lang="en-US" sz="1100" dirty="0"/>
              <a:t>If Degradation has started</a:t>
            </a:r>
          </a:p>
        </p:txBody>
      </p:sp>
      <p:sp>
        <p:nvSpPr>
          <p:cNvPr id="139" name="TextBox 138">
            <a:extLst>
              <a:ext uri="{FF2B5EF4-FFF2-40B4-BE49-F238E27FC236}">
                <a16:creationId xmlns:a16="http://schemas.microsoft.com/office/drawing/2014/main" id="{C2321370-A74A-C4D5-A820-2659F42A808B}"/>
              </a:ext>
            </a:extLst>
          </p:cNvPr>
          <p:cNvSpPr txBox="1"/>
          <p:nvPr/>
        </p:nvSpPr>
        <p:spPr>
          <a:xfrm rot="5400000">
            <a:off x="2105252" y="2650992"/>
            <a:ext cx="302381" cy="307777"/>
          </a:xfrm>
          <a:prstGeom prst="rect">
            <a:avLst/>
          </a:prstGeom>
          <a:noFill/>
        </p:spPr>
        <p:txBody>
          <a:bodyPr wrap="square" rtlCol="0">
            <a:spAutoFit/>
          </a:bodyPr>
          <a:lstStyle/>
          <a:p>
            <a:r>
              <a:rPr lang="en-US" sz="1400" dirty="0"/>
              <a:t>…</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07A9EBD8-D5CD-4CD1-DAE4-E2D313E3DD7B}"/>
                  </a:ext>
                </a:extLst>
              </p:cNvPr>
              <p:cNvSpPr txBox="1"/>
              <p:nvPr/>
            </p:nvSpPr>
            <p:spPr>
              <a:xfrm>
                <a:off x="3437638" y="2037854"/>
                <a:ext cx="333553"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𝑦</m:t>
                          </m:r>
                        </m:e>
                        <m:sub>
                          <m:r>
                            <a:rPr lang="en-US" sz="1100" b="0" i="1" smtClean="0">
                              <a:latin typeface="Cambria Math" panose="02040503050406030204" pitchFamily="18" charset="0"/>
                            </a:rPr>
                            <m:t>1</m:t>
                          </m:r>
                        </m:sub>
                      </m:sSub>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oMath>
                  </m:oMathPara>
                </a14:m>
                <a:endParaRPr lang="en-US" sz="1100" dirty="0"/>
              </a:p>
            </p:txBody>
          </p:sp>
        </mc:Choice>
        <mc:Fallback xmlns="">
          <p:sp>
            <p:nvSpPr>
              <p:cNvPr id="140" name="TextBox 139">
                <a:extLst>
                  <a:ext uri="{FF2B5EF4-FFF2-40B4-BE49-F238E27FC236}">
                    <a16:creationId xmlns:a16="http://schemas.microsoft.com/office/drawing/2014/main" id="{07A9EBD8-D5CD-4CD1-DAE4-E2D313E3DD7B}"/>
                  </a:ext>
                </a:extLst>
              </p:cNvPr>
              <p:cNvSpPr txBox="1">
                <a:spLocks noRot="1" noChangeAspect="1" noMove="1" noResize="1" noEditPoints="1" noAdjustHandles="1" noChangeArrowheads="1" noChangeShapeType="1" noTextEdit="1"/>
              </p:cNvSpPr>
              <p:nvPr/>
            </p:nvSpPr>
            <p:spPr>
              <a:xfrm>
                <a:off x="3437638" y="2037854"/>
                <a:ext cx="333553" cy="169277"/>
              </a:xfrm>
              <a:prstGeom prst="rect">
                <a:avLst/>
              </a:prstGeom>
              <a:blipFill>
                <a:blip r:embed="rId10"/>
                <a:stretch>
                  <a:fillRect l="-10909" r="-12727"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7C60A3C8-33A5-1B89-215A-C349EF9D9DCD}"/>
                  </a:ext>
                </a:extLst>
              </p:cNvPr>
              <p:cNvSpPr txBox="1"/>
              <p:nvPr/>
            </p:nvSpPr>
            <p:spPr>
              <a:xfrm>
                <a:off x="3464618" y="2991284"/>
                <a:ext cx="37138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𝑦</m:t>
                          </m:r>
                        </m:e>
                        <m:sub>
                          <m:r>
                            <a:rPr lang="en-US" sz="1100" b="0" i="1" smtClean="0">
                              <a:latin typeface="Cambria Math" panose="02040503050406030204" pitchFamily="18" charset="0"/>
                            </a:rPr>
                            <m:t>𝑀</m:t>
                          </m:r>
                        </m:sub>
                      </m:sSub>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oMath>
                  </m:oMathPara>
                </a14:m>
                <a:endParaRPr lang="en-US" sz="1100" dirty="0"/>
              </a:p>
            </p:txBody>
          </p:sp>
        </mc:Choice>
        <mc:Fallback xmlns="">
          <p:sp>
            <p:nvSpPr>
              <p:cNvPr id="141" name="TextBox 140">
                <a:extLst>
                  <a:ext uri="{FF2B5EF4-FFF2-40B4-BE49-F238E27FC236}">
                    <a16:creationId xmlns:a16="http://schemas.microsoft.com/office/drawing/2014/main" id="{7C60A3C8-33A5-1B89-215A-C349EF9D9DCD}"/>
                  </a:ext>
                </a:extLst>
              </p:cNvPr>
              <p:cNvSpPr txBox="1">
                <a:spLocks noRot="1" noChangeAspect="1" noMove="1" noResize="1" noEditPoints="1" noAdjustHandles="1" noChangeArrowheads="1" noChangeShapeType="1" noTextEdit="1"/>
              </p:cNvSpPr>
              <p:nvPr/>
            </p:nvSpPr>
            <p:spPr>
              <a:xfrm>
                <a:off x="3464618" y="2991284"/>
                <a:ext cx="371384" cy="169277"/>
              </a:xfrm>
              <a:prstGeom prst="rect">
                <a:avLst/>
              </a:prstGeom>
              <a:blipFill>
                <a:blip r:embed="rId11"/>
                <a:stretch>
                  <a:fillRect l="-8197" r="-11475" b="-40741"/>
                </a:stretch>
              </a:blipFill>
            </p:spPr>
            <p:txBody>
              <a:bodyPr/>
              <a:lstStyle/>
              <a:p>
                <a:r>
                  <a:rPr lang="en-US">
                    <a:noFill/>
                  </a:rPr>
                  <a:t> </a:t>
                </a:r>
              </a:p>
            </p:txBody>
          </p:sp>
        </mc:Fallback>
      </mc:AlternateContent>
      <p:sp>
        <p:nvSpPr>
          <p:cNvPr id="142" name="TextBox 141">
            <a:extLst>
              <a:ext uri="{FF2B5EF4-FFF2-40B4-BE49-F238E27FC236}">
                <a16:creationId xmlns:a16="http://schemas.microsoft.com/office/drawing/2014/main" id="{E4AD86E1-FFD1-87B2-310F-F7B3CEA605BE}"/>
              </a:ext>
            </a:extLst>
          </p:cNvPr>
          <p:cNvSpPr txBox="1"/>
          <p:nvPr/>
        </p:nvSpPr>
        <p:spPr>
          <a:xfrm>
            <a:off x="1991239" y="1198107"/>
            <a:ext cx="1487191" cy="292131"/>
          </a:xfrm>
          <a:prstGeom prst="rect">
            <a:avLst/>
          </a:prstGeom>
          <a:solidFill>
            <a:schemeClr val="tx1">
              <a:lumMod val="50000"/>
            </a:schemeClr>
          </a:solidFill>
          <a:ln>
            <a:noFill/>
          </a:ln>
          <a:effectLst>
            <a:innerShdw blurRad="63500" dist="50800" dir="2700000">
              <a:prstClr val="black">
                <a:alpha val="50000"/>
              </a:prstClr>
            </a:innerShdw>
            <a:softEdge rad="63500"/>
          </a:effectLst>
        </p:spPr>
        <p:txBody>
          <a:bodyPr wrap="square">
            <a:spAutoFit/>
          </a:bodyPr>
          <a:lstStyle/>
          <a:p>
            <a:pPr algn="ctr">
              <a:lnSpc>
                <a:spcPct val="120000"/>
              </a:lnSpc>
              <a:buClr>
                <a:srgbClr val="FF0000"/>
              </a:buClr>
            </a:pPr>
            <a:r>
              <a:rPr lang="en-US" sz="1200" b="1" u="sng" dirty="0">
                <a:solidFill>
                  <a:srgbClr val="92D050"/>
                </a:solidFill>
              </a:rPr>
              <a:t>Training phase </a:t>
            </a:r>
            <a:endParaRPr lang="el-GR" sz="1200" b="1" dirty="0">
              <a:solidFill>
                <a:srgbClr val="92D050"/>
              </a:solidFill>
            </a:endParaRPr>
          </a:p>
        </p:txBody>
      </p:sp>
      <p:sp>
        <p:nvSpPr>
          <p:cNvPr id="143" name="TextBox 142">
            <a:extLst>
              <a:ext uri="{FF2B5EF4-FFF2-40B4-BE49-F238E27FC236}">
                <a16:creationId xmlns:a16="http://schemas.microsoft.com/office/drawing/2014/main" id="{834AAC2E-BF63-8044-1040-9E2138FA8BE0}"/>
              </a:ext>
            </a:extLst>
          </p:cNvPr>
          <p:cNvSpPr txBox="1"/>
          <p:nvPr/>
        </p:nvSpPr>
        <p:spPr>
          <a:xfrm>
            <a:off x="2668016" y="5483743"/>
            <a:ext cx="1962197" cy="577081"/>
          </a:xfrm>
          <a:prstGeom prst="rect">
            <a:avLst/>
          </a:prstGeom>
          <a:noFill/>
        </p:spPr>
        <p:txBody>
          <a:bodyPr wrap="square" rtlCol="0">
            <a:spAutoFit/>
          </a:bodyPr>
          <a:lstStyle/>
          <a:p>
            <a:pPr algn="ctr"/>
            <a:r>
              <a:rPr lang="en-US" sz="1050" dirty="0"/>
              <a:t>Representation of the bearing’s RUL </a:t>
            </a:r>
            <a:r>
              <a:rPr lang="en-US" sz="1050" b="1" dirty="0"/>
              <a:t>under </a:t>
            </a:r>
            <a:r>
              <a:rPr lang="en-US" sz="1050" b="1" u="sng" dirty="0"/>
              <a:t>any</a:t>
            </a:r>
            <a:r>
              <a:rPr lang="en-US" sz="1050" b="1" dirty="0"/>
              <a:t> operating time.</a:t>
            </a:r>
          </a:p>
        </p:txBody>
      </p:sp>
      <p:sp>
        <p:nvSpPr>
          <p:cNvPr id="144" name="TextBox 143">
            <a:extLst>
              <a:ext uri="{FF2B5EF4-FFF2-40B4-BE49-F238E27FC236}">
                <a16:creationId xmlns:a16="http://schemas.microsoft.com/office/drawing/2014/main" id="{9CE2B0F5-DC21-5226-A417-6F503C5E1594}"/>
              </a:ext>
            </a:extLst>
          </p:cNvPr>
          <p:cNvSpPr txBox="1"/>
          <p:nvPr/>
        </p:nvSpPr>
        <p:spPr>
          <a:xfrm>
            <a:off x="505015" y="4084748"/>
            <a:ext cx="1473449" cy="461665"/>
          </a:xfrm>
          <a:prstGeom prst="rect">
            <a:avLst/>
          </a:prstGeom>
          <a:noFill/>
        </p:spPr>
        <p:txBody>
          <a:bodyPr wrap="square" rtlCol="0">
            <a:spAutoFit/>
          </a:bodyPr>
          <a:lstStyle/>
          <a:p>
            <a:pPr algn="ctr"/>
            <a:r>
              <a:rPr lang="en-US" sz="1200" b="1" dirty="0"/>
              <a:t>FP modeling: </a:t>
            </a:r>
            <a:br>
              <a:rPr lang="en-US" sz="1200" b="1" dirty="0"/>
            </a:br>
            <a:r>
              <a:rPr lang="en-US" sz="1200" dirty="0"/>
              <a:t>FP-AR models</a:t>
            </a:r>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A7C23D50-26F7-9947-CF7C-986A38407FAA}"/>
                  </a:ext>
                </a:extLst>
              </p:cNvPr>
              <p:cNvSpPr txBox="1"/>
              <p:nvPr/>
            </p:nvSpPr>
            <p:spPr>
              <a:xfrm>
                <a:off x="474483" y="4698636"/>
                <a:ext cx="4520705" cy="253916"/>
              </a:xfrm>
              <a:prstGeom prst="rect">
                <a:avLst/>
              </a:prstGeom>
              <a:noFill/>
            </p:spPr>
            <p:txBody>
              <a:bodyPr wrap="square" rtlCol="0">
                <a:spAutoFit/>
              </a:bodyPr>
              <a:lstStyle/>
              <a:p>
                <a:pPr algn="ctr"/>
                <a:r>
                  <a:rPr lang="en-US" sz="1050" i="1" dirty="0"/>
                  <a:t>The scheduling vector </a:t>
                </a:r>
                <a14:m>
                  <m:oMath xmlns:m="http://schemas.openxmlformats.org/officeDocument/2006/math">
                    <m:r>
                      <a:rPr lang="en-US" sz="1050" b="0" i="1" smtClean="0">
                        <a:latin typeface="Cambria Math" panose="02040503050406030204" pitchFamily="18" charset="0"/>
                      </a:rPr>
                      <m:t>𝑘</m:t>
                    </m:r>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𝑘</m:t>
                        </m:r>
                      </m:e>
                      <m:sub>
                        <m:r>
                          <a:rPr lang="en-US" sz="1050" b="0" i="1" smtClean="0">
                            <a:latin typeface="Cambria Math" panose="02040503050406030204" pitchFamily="18" charset="0"/>
                          </a:rPr>
                          <m:t>1</m:t>
                        </m:r>
                      </m:sub>
                    </m:sSub>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𝑘</m:t>
                        </m:r>
                      </m:e>
                      <m:sub>
                        <m:r>
                          <a:rPr lang="en-US" sz="1050" b="0" i="1" smtClean="0">
                            <a:latin typeface="Cambria Math" panose="02040503050406030204" pitchFamily="18" charset="0"/>
                          </a:rPr>
                          <m:t>𝑀</m:t>
                        </m:r>
                      </m:sub>
                    </m:sSub>
                    <m:r>
                      <a:rPr lang="en-US" sz="1050" b="0" i="1" smtClean="0">
                        <a:latin typeface="Cambria Math" panose="02040503050406030204" pitchFamily="18" charset="0"/>
                      </a:rPr>
                      <m:t>]</m:t>
                    </m:r>
                  </m:oMath>
                </a14:m>
                <a:r>
                  <a:rPr lang="en-US" sz="1050" i="1" dirty="0"/>
                  <a:t> represents the RUL.</a:t>
                </a:r>
              </a:p>
            </p:txBody>
          </p:sp>
        </mc:Choice>
        <mc:Fallback xmlns="">
          <p:sp>
            <p:nvSpPr>
              <p:cNvPr id="145" name="TextBox 144">
                <a:extLst>
                  <a:ext uri="{FF2B5EF4-FFF2-40B4-BE49-F238E27FC236}">
                    <a16:creationId xmlns:a16="http://schemas.microsoft.com/office/drawing/2014/main" id="{A7C23D50-26F7-9947-CF7C-986A38407FAA}"/>
                  </a:ext>
                </a:extLst>
              </p:cNvPr>
              <p:cNvSpPr txBox="1">
                <a:spLocks noRot="1" noChangeAspect="1" noMove="1" noResize="1" noEditPoints="1" noAdjustHandles="1" noChangeArrowheads="1" noChangeShapeType="1" noTextEdit="1"/>
              </p:cNvSpPr>
              <p:nvPr/>
            </p:nvSpPr>
            <p:spPr>
              <a:xfrm>
                <a:off x="474483" y="4698636"/>
                <a:ext cx="4520705" cy="253916"/>
              </a:xfrm>
              <a:prstGeom prst="rect">
                <a:avLst/>
              </a:prstGeom>
              <a:blipFill>
                <a:blip r:embed="rId12"/>
                <a:stretch>
                  <a:fillRect b="-14634"/>
                </a:stretch>
              </a:blipFill>
            </p:spPr>
            <p:txBody>
              <a:bodyPr/>
              <a:lstStyle/>
              <a:p>
                <a:r>
                  <a:rPr lang="en-US">
                    <a:noFill/>
                  </a:rPr>
                  <a:t> </a:t>
                </a:r>
              </a:p>
            </p:txBody>
          </p:sp>
        </mc:Fallback>
      </mc:AlternateContent>
      <p:grpSp>
        <p:nvGrpSpPr>
          <p:cNvPr id="146" name="Group 145">
            <a:extLst>
              <a:ext uri="{FF2B5EF4-FFF2-40B4-BE49-F238E27FC236}">
                <a16:creationId xmlns:a16="http://schemas.microsoft.com/office/drawing/2014/main" id="{F6874649-66DA-76FE-C39A-A363A0E64DD5}"/>
              </a:ext>
            </a:extLst>
          </p:cNvPr>
          <p:cNvGrpSpPr/>
          <p:nvPr/>
        </p:nvGrpSpPr>
        <p:grpSpPr>
          <a:xfrm rot="2017152">
            <a:off x="1461383" y="5078987"/>
            <a:ext cx="516168" cy="605991"/>
            <a:chOff x="1823526" y="3661416"/>
            <a:chExt cx="764278" cy="1204957"/>
          </a:xfrm>
        </p:grpSpPr>
        <p:sp>
          <p:nvSpPr>
            <p:cNvPr id="147" name="Flowchart: Punched Tape 146">
              <a:extLst>
                <a:ext uri="{FF2B5EF4-FFF2-40B4-BE49-F238E27FC236}">
                  <a16:creationId xmlns:a16="http://schemas.microsoft.com/office/drawing/2014/main" id="{44EF6508-A0D3-AE63-EDC9-4804FE4700EE}"/>
                </a:ext>
              </a:extLst>
            </p:cNvPr>
            <p:cNvSpPr/>
            <p:nvPr/>
          </p:nvSpPr>
          <p:spPr>
            <a:xfrm rot="18271220">
              <a:off x="1614464" y="3893034"/>
              <a:ext cx="1204957" cy="741722"/>
            </a:xfrm>
            <a:prstGeom prst="flowChartPunchedTap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33A8B141-F1E1-9F0F-14AB-477D91462DDA}"/>
                </a:ext>
              </a:extLst>
            </p:cNvPr>
            <p:cNvSpPr/>
            <p:nvPr/>
          </p:nvSpPr>
          <p:spPr>
            <a:xfrm>
              <a:off x="2248303" y="3810334"/>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5A31DD0A-A85D-65B9-5309-5AC909037E3A}"/>
                </a:ext>
              </a:extLst>
            </p:cNvPr>
            <p:cNvSpPr/>
            <p:nvPr/>
          </p:nvSpPr>
          <p:spPr>
            <a:xfrm>
              <a:off x="2424049" y="4009525"/>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9F092EE-2101-E31F-6769-743A4408D397}"/>
                </a:ext>
              </a:extLst>
            </p:cNvPr>
            <p:cNvSpPr/>
            <p:nvPr/>
          </p:nvSpPr>
          <p:spPr>
            <a:xfrm>
              <a:off x="1823526" y="4553526"/>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FA1B61B2-B477-E86A-7F29-65F3474E2BB1}"/>
                </a:ext>
              </a:extLst>
            </p:cNvPr>
            <p:cNvSpPr/>
            <p:nvPr/>
          </p:nvSpPr>
          <p:spPr>
            <a:xfrm>
              <a:off x="2065192" y="4222879"/>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033ABA77-47C8-BB07-B24C-5427AD40B7AE}"/>
                </a:ext>
              </a:extLst>
            </p:cNvPr>
            <p:cNvSpPr/>
            <p:nvPr/>
          </p:nvSpPr>
          <p:spPr>
            <a:xfrm>
              <a:off x="2089723" y="4667362"/>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E8092BD-AB08-ADB3-0BB3-E7B35D7D1987}"/>
                </a:ext>
              </a:extLst>
            </p:cNvPr>
            <p:cNvSpPr/>
            <p:nvPr/>
          </p:nvSpPr>
          <p:spPr>
            <a:xfrm>
              <a:off x="2274699" y="4461131"/>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26C7E1A4-5EA3-76B9-566D-1B86F9768D43}"/>
              </a:ext>
            </a:extLst>
          </p:cNvPr>
          <p:cNvGrpSpPr/>
          <p:nvPr/>
        </p:nvGrpSpPr>
        <p:grpSpPr>
          <a:xfrm>
            <a:off x="600715" y="5096911"/>
            <a:ext cx="2021549" cy="944258"/>
            <a:chOff x="5331608" y="3138867"/>
            <a:chExt cx="3966260" cy="2562902"/>
          </a:xfrm>
        </p:grpSpPr>
        <p:cxnSp>
          <p:nvCxnSpPr>
            <p:cNvPr id="155" name="Straight Arrow Connector 154">
              <a:extLst>
                <a:ext uri="{FF2B5EF4-FFF2-40B4-BE49-F238E27FC236}">
                  <a16:creationId xmlns:a16="http://schemas.microsoft.com/office/drawing/2014/main" id="{FD9B2581-DE27-DE5D-3700-3238B3A965CF}"/>
                </a:ext>
              </a:extLst>
            </p:cNvPr>
            <p:cNvCxnSpPr>
              <a:cxnSpLocks/>
            </p:cNvCxnSpPr>
            <p:nvPr/>
          </p:nvCxnSpPr>
          <p:spPr>
            <a:xfrm flipV="1">
              <a:off x="6575283" y="3325396"/>
              <a:ext cx="0" cy="150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D1817ED-2C85-9E2D-F5D3-9EDE1AE455A2}"/>
                </a:ext>
              </a:extLst>
            </p:cNvPr>
            <p:cNvCxnSpPr>
              <a:cxnSpLocks/>
            </p:cNvCxnSpPr>
            <p:nvPr/>
          </p:nvCxnSpPr>
          <p:spPr>
            <a:xfrm>
              <a:off x="6575283" y="4823395"/>
              <a:ext cx="1998412" cy="8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736B8AFC-1218-E628-6E09-9C3F989F0015}"/>
                </a:ext>
              </a:extLst>
            </p:cNvPr>
            <p:cNvCxnSpPr>
              <a:cxnSpLocks/>
            </p:cNvCxnSpPr>
            <p:nvPr/>
          </p:nvCxnSpPr>
          <p:spPr>
            <a:xfrm flipH="1">
              <a:off x="6052130" y="4831941"/>
              <a:ext cx="523154" cy="35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197D89D9-3CC2-FF5A-EBC0-129EC095FD98}"/>
                </a:ext>
              </a:extLst>
            </p:cNvPr>
            <p:cNvSpPr txBox="1"/>
            <p:nvPr/>
          </p:nvSpPr>
          <p:spPr>
            <a:xfrm>
              <a:off x="5703887" y="3138867"/>
              <a:ext cx="885405" cy="835367"/>
            </a:xfrm>
            <a:prstGeom prst="rect">
              <a:avLst/>
            </a:prstGeom>
            <a:noFill/>
          </p:spPr>
          <p:txBody>
            <a:bodyPr wrap="none" rtlCol="0">
              <a:spAutoFit/>
            </a:bodyPr>
            <a:lstStyle/>
            <a:p>
              <a:r>
                <a:rPr lang="en-US" sz="1400" dirty="0"/>
                <a:t>a</a:t>
              </a:r>
              <a:r>
                <a:rPr lang="en-US" sz="1400" baseline="-25000" dirty="0"/>
                <a:t>1</a:t>
              </a:r>
            </a:p>
          </p:txBody>
        </p:sp>
        <p:sp>
          <p:nvSpPr>
            <p:cNvPr id="159" name="TextBox 158">
              <a:extLst>
                <a:ext uri="{FF2B5EF4-FFF2-40B4-BE49-F238E27FC236}">
                  <a16:creationId xmlns:a16="http://schemas.microsoft.com/office/drawing/2014/main" id="{AA7D78AD-6415-7ED0-13F9-DB6A3F824BFC}"/>
                </a:ext>
              </a:extLst>
            </p:cNvPr>
            <p:cNvSpPr txBox="1"/>
            <p:nvPr/>
          </p:nvSpPr>
          <p:spPr>
            <a:xfrm>
              <a:off x="8412463" y="4866402"/>
              <a:ext cx="885405" cy="835367"/>
            </a:xfrm>
            <a:prstGeom prst="rect">
              <a:avLst/>
            </a:prstGeom>
            <a:noFill/>
          </p:spPr>
          <p:txBody>
            <a:bodyPr wrap="none" rtlCol="0">
              <a:spAutoFit/>
            </a:bodyPr>
            <a:lstStyle/>
            <a:p>
              <a:r>
                <a:rPr lang="en-US" sz="1400" dirty="0"/>
                <a:t>a</a:t>
              </a:r>
              <a:r>
                <a:rPr lang="en-US" sz="1400" baseline="-25000" dirty="0"/>
                <a:t>2</a:t>
              </a:r>
            </a:p>
          </p:txBody>
        </p:sp>
        <p:sp>
          <p:nvSpPr>
            <p:cNvPr id="160" name="TextBox 159">
              <a:extLst>
                <a:ext uri="{FF2B5EF4-FFF2-40B4-BE49-F238E27FC236}">
                  <a16:creationId xmlns:a16="http://schemas.microsoft.com/office/drawing/2014/main" id="{9CEAFFD0-C314-02FE-99C7-2865CA8A32D3}"/>
                </a:ext>
              </a:extLst>
            </p:cNvPr>
            <p:cNvSpPr txBox="1"/>
            <p:nvPr/>
          </p:nvSpPr>
          <p:spPr>
            <a:xfrm>
              <a:off x="5331608" y="4851371"/>
              <a:ext cx="1243674" cy="835367"/>
            </a:xfrm>
            <a:prstGeom prst="rect">
              <a:avLst/>
            </a:prstGeom>
            <a:noFill/>
          </p:spPr>
          <p:txBody>
            <a:bodyPr wrap="square" rtlCol="0">
              <a:spAutoFit/>
            </a:bodyPr>
            <a:lstStyle/>
            <a:p>
              <a:r>
                <a:rPr lang="en-US" sz="1400" dirty="0"/>
                <a:t>a</a:t>
              </a:r>
              <a:r>
                <a:rPr lang="en-US" sz="1400" baseline="-25000" dirty="0"/>
                <a:t>3</a:t>
              </a:r>
            </a:p>
          </p:txBody>
        </p:sp>
      </p:grpSp>
      <p:sp>
        <p:nvSpPr>
          <p:cNvPr id="161" name="TextBox 160">
            <a:extLst>
              <a:ext uri="{FF2B5EF4-FFF2-40B4-BE49-F238E27FC236}">
                <a16:creationId xmlns:a16="http://schemas.microsoft.com/office/drawing/2014/main" id="{A4E70993-E005-602C-4BF6-0350C75A514F}"/>
              </a:ext>
            </a:extLst>
          </p:cNvPr>
          <p:cNvSpPr txBox="1"/>
          <p:nvPr/>
        </p:nvSpPr>
        <p:spPr>
          <a:xfrm>
            <a:off x="927856" y="5912706"/>
            <a:ext cx="1910747" cy="430887"/>
          </a:xfrm>
          <a:prstGeom prst="rect">
            <a:avLst/>
          </a:prstGeom>
          <a:noFill/>
        </p:spPr>
        <p:txBody>
          <a:bodyPr wrap="square" rtlCol="0">
            <a:spAutoFit/>
          </a:bodyPr>
          <a:lstStyle/>
          <a:p>
            <a:r>
              <a:rPr lang="en-US" sz="1050" dirty="0"/>
              <a:t>Functional model parameters</a:t>
            </a:r>
            <a:endParaRPr lang="en-US" sz="1050" baseline="-25000" dirty="0"/>
          </a:p>
        </p:txBody>
      </p:sp>
      <p:sp>
        <p:nvSpPr>
          <p:cNvPr id="162" name="TextBox 161">
            <a:extLst>
              <a:ext uri="{FF2B5EF4-FFF2-40B4-BE49-F238E27FC236}">
                <a16:creationId xmlns:a16="http://schemas.microsoft.com/office/drawing/2014/main" id="{77F75782-2A92-21B1-FDCB-A2168BC8FD14}"/>
              </a:ext>
            </a:extLst>
          </p:cNvPr>
          <p:cNvSpPr txBox="1"/>
          <p:nvPr/>
        </p:nvSpPr>
        <p:spPr>
          <a:xfrm>
            <a:off x="2253163" y="4949592"/>
            <a:ext cx="1676704" cy="415498"/>
          </a:xfrm>
          <a:prstGeom prst="rect">
            <a:avLst/>
          </a:prstGeom>
          <a:noFill/>
          <a:ln w="19050">
            <a:noFill/>
          </a:ln>
        </p:spPr>
        <p:txBody>
          <a:bodyPr wrap="square" rtlCol="0">
            <a:spAutoFit/>
          </a:bodyPr>
          <a:lstStyle/>
          <a:p>
            <a:pPr algn="ctr"/>
            <a:r>
              <a:rPr lang="en-US" sz="1050" b="1" dirty="0">
                <a:solidFill>
                  <a:srgbClr val="0070C0"/>
                </a:solidFill>
              </a:rPr>
              <a:t>Bearing’s dynamics </a:t>
            </a:r>
            <a:br>
              <a:rPr lang="en-US" sz="1050" b="1" dirty="0">
                <a:solidFill>
                  <a:srgbClr val="0070C0"/>
                </a:solidFill>
              </a:rPr>
            </a:br>
            <a:r>
              <a:rPr lang="en-US" sz="1050" b="1" dirty="0">
                <a:solidFill>
                  <a:srgbClr val="0070C0"/>
                </a:solidFill>
              </a:rPr>
              <a:t>subspace </a:t>
            </a:r>
          </a:p>
        </p:txBody>
      </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605B81BC-D993-83CD-06C7-67A8186B7DDB}"/>
                  </a:ext>
                </a:extLst>
              </p:cNvPr>
              <p:cNvSpPr txBox="1"/>
              <p:nvPr/>
            </p:nvSpPr>
            <p:spPr>
              <a:xfrm>
                <a:off x="2048172" y="3963932"/>
                <a:ext cx="2510046" cy="3627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𝑘</m:t>
                          </m:r>
                        </m:sub>
                      </m:sSub>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𝑡</m:t>
                          </m:r>
                        </m:e>
                      </m:d>
                      <m:r>
                        <a:rPr lang="en-US" sz="1200" b="0" i="1" smtClean="0">
                          <a:latin typeface="Cambria Math" panose="02040503050406030204" pitchFamily="18" charset="0"/>
                        </a:rPr>
                        <m:t>+</m:t>
                      </m:r>
                      <m:nary>
                        <m:naryPr>
                          <m:chr m:val="∑"/>
                          <m:limLoc m:val="subSup"/>
                          <m:ctrlPr>
                            <a:rPr lang="en-US" sz="1200" b="0" i="1" smtClean="0">
                              <a:latin typeface="Cambria Math" panose="02040503050406030204" pitchFamily="18" charset="0"/>
                            </a:rPr>
                          </m:ctrlPr>
                        </m:naryPr>
                        <m:sub>
                          <m:r>
                            <m:rPr>
                              <m:brk m:alnAt="25"/>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𝑛𝑎</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e>
                          </m:d>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𝑘</m:t>
                              </m:r>
                            </m:sub>
                          </m:sSub>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𝑖</m:t>
                              </m:r>
                            </m:e>
                          </m:d>
                        </m:e>
                      </m:nary>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𝑒</m:t>
                          </m:r>
                        </m:e>
                        <m:sub>
                          <m:r>
                            <a:rPr lang="en-US" sz="1200" b="0" i="1" smtClean="0">
                              <a:latin typeface="Cambria Math" panose="02040503050406030204" pitchFamily="18" charset="0"/>
                            </a:rPr>
                            <m:t>𝑘</m:t>
                          </m:r>
                        </m:sub>
                      </m:sSub>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m:oMathPara>
                </a14:m>
                <a:endParaRPr lang="en-US" sz="1200" dirty="0"/>
              </a:p>
            </p:txBody>
          </p:sp>
        </mc:Choice>
        <mc:Fallback xmlns="">
          <p:sp>
            <p:nvSpPr>
              <p:cNvPr id="163" name="TextBox 162">
                <a:extLst>
                  <a:ext uri="{FF2B5EF4-FFF2-40B4-BE49-F238E27FC236}">
                    <a16:creationId xmlns:a16="http://schemas.microsoft.com/office/drawing/2014/main" id="{605B81BC-D993-83CD-06C7-67A8186B7DDB}"/>
                  </a:ext>
                </a:extLst>
              </p:cNvPr>
              <p:cNvSpPr txBox="1">
                <a:spLocks noRot="1" noChangeAspect="1" noMove="1" noResize="1" noEditPoints="1" noAdjustHandles="1" noChangeArrowheads="1" noChangeShapeType="1" noTextEdit="1"/>
              </p:cNvSpPr>
              <p:nvPr/>
            </p:nvSpPr>
            <p:spPr>
              <a:xfrm>
                <a:off x="2048172" y="3963932"/>
                <a:ext cx="2510046" cy="362792"/>
              </a:xfrm>
              <a:prstGeom prst="rect">
                <a:avLst/>
              </a:prstGeom>
              <a:blipFill>
                <a:blip r:embed="rId13"/>
                <a:stretch>
                  <a:fillRect l="-1942" t="-188333" r="-1456" b="-273333"/>
                </a:stretch>
              </a:blipFill>
            </p:spPr>
            <p:txBody>
              <a:bodyPr/>
              <a:lstStyle/>
              <a:p>
                <a:r>
                  <a:rPr lang="en-US">
                    <a:noFill/>
                  </a:rPr>
                  <a:t> </a:t>
                </a:r>
              </a:p>
            </p:txBody>
          </p:sp>
        </mc:Fallback>
      </mc:AlternateContent>
      <p:sp>
        <p:nvSpPr>
          <p:cNvPr id="164" name="TextBox 163">
            <a:extLst>
              <a:ext uri="{FF2B5EF4-FFF2-40B4-BE49-F238E27FC236}">
                <a16:creationId xmlns:a16="http://schemas.microsoft.com/office/drawing/2014/main" id="{8846E372-8BD1-FEB9-B001-13860FBF889D}"/>
              </a:ext>
            </a:extLst>
          </p:cNvPr>
          <p:cNvSpPr txBox="1"/>
          <p:nvPr/>
        </p:nvSpPr>
        <p:spPr>
          <a:xfrm>
            <a:off x="7705074" y="1247032"/>
            <a:ext cx="2558143" cy="292131"/>
          </a:xfrm>
          <a:prstGeom prst="rect">
            <a:avLst/>
          </a:prstGeom>
          <a:solidFill>
            <a:schemeClr val="tx1">
              <a:lumMod val="50000"/>
            </a:schemeClr>
          </a:solidFill>
          <a:ln>
            <a:noFill/>
          </a:ln>
          <a:effectLst>
            <a:innerShdw blurRad="63500" dist="50800" dir="2700000">
              <a:prstClr val="black">
                <a:alpha val="50000"/>
              </a:prstClr>
            </a:innerShdw>
            <a:softEdge rad="63500"/>
          </a:effectLst>
        </p:spPr>
        <p:txBody>
          <a:bodyPr wrap="square">
            <a:spAutoFit/>
          </a:bodyPr>
          <a:lstStyle/>
          <a:p>
            <a:pPr>
              <a:lnSpc>
                <a:spcPct val="120000"/>
              </a:lnSpc>
              <a:buClr>
                <a:srgbClr val="FF0000"/>
              </a:buClr>
            </a:pPr>
            <a:r>
              <a:rPr lang="en-US" sz="1200" b="1" u="sng" dirty="0">
                <a:solidFill>
                  <a:schemeClr val="accent5"/>
                </a:solidFill>
              </a:rPr>
              <a:t>Inspection phase (for each OC)</a:t>
            </a:r>
            <a:endParaRPr lang="el-GR" sz="1200" b="1" dirty="0">
              <a:solidFill>
                <a:schemeClr val="accent5"/>
              </a:solidFill>
            </a:endParaRPr>
          </a:p>
        </p:txBody>
      </p:sp>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388F82F-1EAB-3EFA-12A9-0F77EB65CA24}"/>
                  </a:ext>
                </a:extLst>
              </p:cNvPr>
              <p:cNvSpPr txBox="1"/>
              <p:nvPr/>
            </p:nvSpPr>
            <p:spPr>
              <a:xfrm>
                <a:off x="9431711" y="4585478"/>
                <a:ext cx="2088798" cy="492186"/>
              </a:xfrm>
              <a:prstGeom prst="rect">
                <a:avLst/>
              </a:prstGeom>
              <a:noFill/>
            </p:spPr>
            <p:txBody>
              <a:bodyPr wrap="square">
                <a:spAutoFit/>
              </a:bodyPr>
              <a:lstStyle/>
              <a:p>
                <a:pPr algn="ctr"/>
                <a14:m>
                  <m:oMath xmlns:m="http://schemas.openxmlformats.org/officeDocument/2006/math">
                    <m:sSubSup>
                      <m:sSubSupPr>
                        <m:ctrlPr>
                          <a:rPr lang="en-US" sz="1200" i="1" smtClean="0">
                            <a:latin typeface="Cambria Math" panose="02040503050406030204" pitchFamily="18" charset="0"/>
                          </a:rPr>
                        </m:ctrlPr>
                      </m:sSubSupPr>
                      <m:e>
                        <m:r>
                          <a:rPr lang="en-US" sz="1200" i="1">
                            <a:latin typeface="Cambria Math" panose="02040503050406030204" pitchFamily="18" charset="0"/>
                          </a:rPr>
                          <m:t>𝑒</m:t>
                        </m:r>
                      </m:e>
                      <m:sub>
                        <m:sSub>
                          <m:sSubPr>
                            <m:ctrlPr>
                              <a:rPr lang="en-US" sz="1200" i="1">
                                <a:latin typeface="Cambria Math" panose="02040503050406030204" pitchFamily="18" charset="0"/>
                              </a:rPr>
                            </m:ctrlPr>
                          </m:sSubPr>
                          <m:e>
                            <m:r>
                              <a:rPr lang="el-GR" sz="1200" i="1">
                                <a:latin typeface="Cambria Math" panose="02040503050406030204" pitchFamily="18" charset="0"/>
                              </a:rPr>
                              <m:t>𝜏</m:t>
                            </m:r>
                          </m:e>
                          <m:sub>
                            <m:r>
                              <a:rPr lang="en-US" sz="1200" i="1">
                                <a:latin typeface="Cambria Math" panose="02040503050406030204" pitchFamily="18" charset="0"/>
                              </a:rPr>
                              <m:t>𝑛</m:t>
                            </m:r>
                          </m:sub>
                        </m:sSub>
                      </m:sub>
                      <m:sup>
                        <m:r>
                          <a:rPr lang="en-US" sz="1200" b="0" i="1" smtClean="0">
                            <a:solidFill>
                              <a:schemeClr val="accent3">
                                <a:lumMod val="50000"/>
                              </a:schemeClr>
                            </a:solidFill>
                            <a:latin typeface="Cambria Math" panose="02040503050406030204" pitchFamily="18" charset="0"/>
                          </a:rPr>
                          <m:t>.</m:t>
                        </m:r>
                      </m:sup>
                    </m:sSubSup>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𝑘</m:t>
                    </m:r>
                    <m:r>
                      <a:rPr lang="en-US" sz="1200" b="0" i="1" smtClean="0">
                        <a:solidFill>
                          <a:schemeClr val="tx1"/>
                        </a:solidFill>
                        <a:latin typeface="Cambria Math" panose="02040503050406030204" pitchFamily="18" charset="0"/>
                      </a:rPr>
                      <m:t>]</m:t>
                    </m:r>
                  </m:oMath>
                </a14:m>
                <a:r>
                  <a:rPr lang="en-US" sz="1200" dirty="0">
                    <a:effectLst/>
                    <a:ea typeface="Times New Roman" panose="02020603050405020304" pitchFamily="18" charset="0"/>
                    <a:cs typeface="Times New Roman" panose="02020603050405020304" pitchFamily="18" charset="0"/>
                  </a:rPr>
                  <a:t>: </a:t>
                </a:r>
                <a:r>
                  <a:rPr lang="en-US" sz="1200" dirty="0">
                    <a:ea typeface="Times New Roman" panose="02020603050405020304" pitchFamily="18" charset="0"/>
                    <a:cs typeface="Times New Roman" panose="02020603050405020304" pitchFamily="18" charset="0"/>
                  </a:rPr>
                  <a:t>FP </a:t>
                </a:r>
                <a:r>
                  <a:rPr lang="en-US" sz="1200" dirty="0">
                    <a:effectLst/>
                    <a:ea typeface="Times New Roman" panose="02020603050405020304" pitchFamily="18" charset="0"/>
                    <a:cs typeface="Times New Roman" panose="02020603050405020304" pitchFamily="18" charset="0"/>
                  </a:rPr>
                  <a:t>model residuals for </a:t>
                </a:r>
                <a14:m>
                  <m:oMath xmlns:m="http://schemas.openxmlformats.org/officeDocument/2006/math">
                    <m:sSubSup>
                      <m:sSubSupPr>
                        <m:ctrlPr>
                          <a:rPr lang="el-GR" sz="1200" i="1">
                            <a:latin typeface="Cambria Math" panose="02040503050406030204" pitchFamily="18" charset="0"/>
                          </a:rPr>
                        </m:ctrlPr>
                      </m:sSubSupPr>
                      <m:e>
                        <m:r>
                          <a:rPr lang="en-US" sz="1200" i="1">
                            <a:latin typeface="Cambria Math" panose="02040503050406030204" pitchFamily="18" charset="0"/>
                          </a:rPr>
                          <m:t>𝑦</m:t>
                        </m:r>
                      </m:e>
                      <m:sub>
                        <m:r>
                          <a:rPr lang="en-US" sz="1200" i="1">
                            <a:latin typeface="Cambria Math" panose="02040503050406030204" pitchFamily="18" charset="0"/>
                          </a:rPr>
                          <m:t>𝑢</m:t>
                        </m:r>
                      </m:sub>
                      <m:sup>
                        <m:sSub>
                          <m:sSubPr>
                            <m:ctrlPr>
                              <a:rPr lang="en-US" sz="1200" b="0" i="1" smtClean="0">
                                <a:latin typeface="Cambria Math" panose="02040503050406030204" pitchFamily="18" charset="0"/>
                              </a:rPr>
                            </m:ctrlPr>
                          </m:sSubPr>
                          <m:e>
                            <m:r>
                              <a:rPr lang="el-GR" sz="1200" i="1">
                                <a:latin typeface="Cambria Math" panose="02040503050406030204" pitchFamily="18" charset="0"/>
                              </a:rPr>
                              <m:t>𝜏</m:t>
                            </m:r>
                          </m:e>
                          <m:sub>
                            <m:r>
                              <a:rPr lang="en-US" sz="1200" b="0" i="1" smtClean="0">
                                <a:latin typeface="Cambria Math" panose="02040503050406030204" pitchFamily="18" charset="0"/>
                              </a:rPr>
                              <m:t>𝑛</m:t>
                            </m:r>
                          </m:sub>
                        </m:sSub>
                      </m:sup>
                    </m:sSubSup>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oMath>
                </a14:m>
                <a:endParaRPr lang="en-US" sz="1200" dirty="0"/>
              </a:p>
            </p:txBody>
          </p:sp>
        </mc:Choice>
        <mc:Fallback xmlns="">
          <p:sp>
            <p:nvSpPr>
              <p:cNvPr id="165" name="TextBox 164">
                <a:extLst>
                  <a:ext uri="{FF2B5EF4-FFF2-40B4-BE49-F238E27FC236}">
                    <a16:creationId xmlns:a16="http://schemas.microsoft.com/office/drawing/2014/main" id="{5388F82F-1EAB-3EFA-12A9-0F77EB65CA24}"/>
                  </a:ext>
                </a:extLst>
              </p:cNvPr>
              <p:cNvSpPr txBox="1">
                <a:spLocks noRot="1" noChangeAspect="1" noMove="1" noResize="1" noEditPoints="1" noAdjustHandles="1" noChangeArrowheads="1" noChangeShapeType="1" noTextEdit="1"/>
              </p:cNvSpPr>
              <p:nvPr/>
            </p:nvSpPr>
            <p:spPr>
              <a:xfrm>
                <a:off x="9431711" y="4585478"/>
                <a:ext cx="2088798" cy="492186"/>
              </a:xfrm>
              <a:prstGeom prst="rect">
                <a:avLst/>
              </a:prstGeom>
              <a:blipFill>
                <a:blip r:embed="rId14"/>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D9120C1B-6FC5-C526-CF5E-221F967E6456}"/>
                  </a:ext>
                </a:extLst>
              </p:cNvPr>
              <p:cNvSpPr txBox="1"/>
              <p:nvPr/>
            </p:nvSpPr>
            <p:spPr>
              <a:xfrm>
                <a:off x="9472707" y="4001932"/>
                <a:ext cx="2047801" cy="6116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sz="1200" i="1" smtClean="0">
                              <a:solidFill>
                                <a:schemeClr val="tx1"/>
                              </a:solidFill>
                              <a:latin typeface="Cambria Math" panose="02040503050406030204" pitchFamily="18" charset="0"/>
                            </a:rPr>
                          </m:ctrlPr>
                        </m:sSubPr>
                        <m:e>
                          <m:acc>
                            <m:accPr>
                              <m:chr m:val="̂"/>
                              <m:ctrlPr>
                                <a:rPr lang="en-US" sz="1200" i="1" smtClean="0">
                                  <a:solidFill>
                                    <a:schemeClr val="tx1"/>
                                  </a:solidFill>
                                  <a:latin typeface="Cambria Math" panose="02040503050406030204" pitchFamily="18" charset="0"/>
                                </a:rPr>
                              </m:ctrlPr>
                            </m:accPr>
                            <m:e>
                              <m:r>
                                <a:rPr lang="en-US" sz="1200" b="0" i="1">
                                  <a:solidFill>
                                    <a:schemeClr val="tx1"/>
                                  </a:solidFill>
                                  <a:latin typeface="Cambria Math" panose="02040503050406030204" pitchFamily="18" charset="0"/>
                                </a:rPr>
                                <m:t>𝑘</m:t>
                              </m:r>
                            </m:e>
                          </m:acc>
                        </m:e>
                        <m:sub>
                          <m:r>
                            <m:rPr>
                              <m:sty m:val="p"/>
                            </m:rPr>
                            <a:rPr lang="en-US" sz="1200" b="0" i="0" smtClean="0">
                              <a:solidFill>
                                <a:schemeClr val="tx1"/>
                              </a:solidFill>
                              <a:latin typeface="Cambria Math" panose="02040503050406030204" pitchFamily="18" charset="0"/>
                            </a:rPr>
                            <m:t>n</m:t>
                          </m:r>
                        </m:sub>
                      </m:sSub>
                      <m:r>
                        <a:rPr lang="en-US" sz="1200" b="0" i="0">
                          <a:solidFill>
                            <a:schemeClr val="tx1"/>
                          </a:solidFill>
                          <a:latin typeface="Cambria Math" panose="02040503050406030204" pitchFamily="18" charset="0"/>
                        </a:rPr>
                        <m:t>=</m:t>
                      </m:r>
                      <m:func>
                        <m:funcPr>
                          <m:ctrlPr>
                            <a:rPr lang="en-US" sz="1200" i="1">
                              <a:solidFill>
                                <a:schemeClr val="tx1"/>
                              </a:solidFill>
                              <a:latin typeface="Cambria Math" panose="02040503050406030204" pitchFamily="18" charset="0"/>
                            </a:rPr>
                          </m:ctrlPr>
                        </m:funcPr>
                        <m:fName>
                          <m:r>
                            <m:rPr>
                              <m:sty m:val="p"/>
                            </m:rPr>
                            <a:rPr lang="en-US" sz="1200" b="0" i="0">
                              <a:solidFill>
                                <a:schemeClr val="tx1"/>
                              </a:solidFill>
                              <a:latin typeface="Cambria Math" panose="02040503050406030204" pitchFamily="18" charset="0"/>
                            </a:rPr>
                            <m:t>arg</m:t>
                          </m:r>
                        </m:fName>
                        <m:e>
                          <m:func>
                            <m:funcPr>
                              <m:ctrlPr>
                                <a:rPr lang="en-US" sz="1200" i="1">
                                  <a:solidFill>
                                    <a:schemeClr val="tx1"/>
                                  </a:solidFill>
                                  <a:latin typeface="Cambria Math" panose="02040503050406030204" pitchFamily="18" charset="0"/>
                                </a:rPr>
                              </m:ctrlPr>
                            </m:funcPr>
                            <m:fName>
                              <m:limLow>
                                <m:limLowPr>
                                  <m:ctrlPr>
                                    <a:rPr lang="en-US" sz="1200" i="1">
                                      <a:solidFill>
                                        <a:schemeClr val="tx1"/>
                                      </a:solidFill>
                                      <a:latin typeface="Cambria Math" panose="02040503050406030204" pitchFamily="18" charset="0"/>
                                    </a:rPr>
                                  </m:ctrlPr>
                                </m:limLowPr>
                                <m:e>
                                  <m:r>
                                    <m:rPr>
                                      <m:sty m:val="p"/>
                                    </m:rPr>
                                    <a:rPr lang="en-US" sz="1200" b="0" i="0">
                                      <a:solidFill>
                                        <a:schemeClr val="tx1"/>
                                      </a:solidFill>
                                      <a:latin typeface="Cambria Math" panose="02040503050406030204" pitchFamily="18" charset="0"/>
                                    </a:rPr>
                                    <m:t>min</m:t>
                                  </m:r>
                                </m:e>
                                <m:lim>
                                  <m:r>
                                    <a:rPr lang="en-US" sz="1200" b="0" i="1">
                                      <a:solidFill>
                                        <a:schemeClr val="tx1"/>
                                      </a:solidFill>
                                      <a:latin typeface="Cambria Math" panose="02040503050406030204" pitchFamily="18" charset="0"/>
                                    </a:rPr>
                                    <m:t>𝑘</m:t>
                                  </m:r>
                                  <m:r>
                                    <a:rPr lang="en-US" sz="1200" b="0" i="0">
                                      <a:solidFill>
                                        <a:schemeClr val="tx1"/>
                                      </a:solidFill>
                                      <a:latin typeface="Cambria Math" panose="02040503050406030204" pitchFamily="18" charset="0"/>
                                    </a:rPr>
                                    <m:t>∈</m:t>
                                  </m:r>
                                  <m:r>
                                    <a:rPr lang="en-US" sz="1200" b="0" i="1">
                                      <a:solidFill>
                                        <a:schemeClr val="tx1"/>
                                      </a:solidFill>
                                      <a:latin typeface="Cambria Math" panose="02040503050406030204" pitchFamily="18" charset="0"/>
                                    </a:rPr>
                                    <m:t>𝐾</m:t>
                                  </m:r>
                                </m:lim>
                              </m:limLow>
                            </m:fName>
                            <m:e>
                              <m:nary>
                                <m:naryPr>
                                  <m:chr m:val="∑"/>
                                  <m:limLoc m:val="undOvr"/>
                                  <m:ctrlPr>
                                    <a:rPr lang="en-US" sz="1200" i="1">
                                      <a:solidFill>
                                        <a:schemeClr val="tx1"/>
                                      </a:solidFill>
                                      <a:latin typeface="Cambria Math" panose="02040503050406030204" pitchFamily="18" charset="0"/>
                                    </a:rPr>
                                  </m:ctrlPr>
                                </m:naryPr>
                                <m:sub>
                                  <m:r>
                                    <a:rPr lang="en-US" sz="1200" b="0" i="1">
                                      <a:solidFill>
                                        <a:schemeClr val="tx1"/>
                                      </a:solidFill>
                                      <a:latin typeface="Cambria Math" panose="02040503050406030204" pitchFamily="18" charset="0"/>
                                    </a:rPr>
                                    <m:t>𝑡</m:t>
                                  </m:r>
                                  <m:r>
                                    <a:rPr lang="en-US" sz="1200" b="0" i="0">
                                      <a:solidFill>
                                        <a:schemeClr val="tx1"/>
                                      </a:solidFill>
                                      <a:latin typeface="Cambria Math" panose="02040503050406030204" pitchFamily="18" charset="0"/>
                                    </a:rPr>
                                    <m:t>=1</m:t>
                                  </m:r>
                                </m:sub>
                                <m:sup>
                                  <m:r>
                                    <a:rPr lang="en-US" sz="1200" b="0" i="1">
                                      <a:solidFill>
                                        <a:schemeClr val="tx1"/>
                                      </a:solidFill>
                                      <a:latin typeface="Cambria Math" panose="02040503050406030204" pitchFamily="18" charset="0"/>
                                    </a:rPr>
                                    <m:t>𝑁</m:t>
                                  </m:r>
                                </m:sup>
                                <m:e>
                                  <m:sSup>
                                    <m:sSupPr>
                                      <m:ctrlPr>
                                        <a:rPr lang="en-US" sz="1200" i="1" smtClean="0">
                                          <a:solidFill>
                                            <a:schemeClr val="tx1"/>
                                          </a:solidFill>
                                          <a:latin typeface="Cambria Math" panose="02040503050406030204" pitchFamily="18" charset="0"/>
                                        </a:rPr>
                                      </m:ctrlPr>
                                    </m:sSupPr>
                                    <m:e>
                                      <m:sSubSup>
                                        <m:sSubSupPr>
                                          <m:ctrlPr>
                                            <a:rPr lang="en-US" sz="1200" i="1">
                                              <a:solidFill>
                                                <a:schemeClr val="tx1"/>
                                              </a:solidFill>
                                              <a:latin typeface="Cambria Math" panose="02040503050406030204" pitchFamily="18" charset="0"/>
                                            </a:rPr>
                                          </m:ctrlPr>
                                        </m:sSubSupPr>
                                        <m:e>
                                          <m:r>
                                            <a:rPr lang="en-US" sz="1200" b="0" i="1">
                                              <a:solidFill>
                                                <a:schemeClr val="tx1"/>
                                              </a:solidFill>
                                              <a:latin typeface="Cambria Math" panose="02040503050406030204" pitchFamily="18" charset="0"/>
                                            </a:rPr>
                                            <m:t>𝑒</m:t>
                                          </m:r>
                                        </m:e>
                                        <m:sub>
                                          <m:sSub>
                                            <m:sSubPr>
                                              <m:ctrlPr>
                                                <a:rPr lang="en-US" sz="1200" i="1">
                                                  <a:latin typeface="Cambria Math" panose="02040503050406030204" pitchFamily="18" charset="0"/>
                                                </a:rPr>
                                              </m:ctrlPr>
                                            </m:sSubPr>
                                            <m:e>
                                              <m:r>
                                                <a:rPr lang="el-GR" sz="1200" b="0" i="1">
                                                  <a:latin typeface="Cambria Math" panose="02040503050406030204" pitchFamily="18" charset="0"/>
                                                </a:rPr>
                                                <m:t>𝜏</m:t>
                                              </m:r>
                                            </m:e>
                                            <m:sub>
                                              <m:r>
                                                <a:rPr lang="en-US" sz="1200" b="0" i="1" smtClean="0">
                                                  <a:latin typeface="Cambria Math" panose="02040503050406030204" pitchFamily="18" charset="0"/>
                                                </a:rPr>
                                                <m:t>𝑛</m:t>
                                              </m:r>
                                            </m:sub>
                                          </m:sSub>
                                        </m:sub>
                                        <m:sup>
                                          <m:r>
                                            <a:rPr lang="en-US" sz="1200" b="0" i="1">
                                              <a:solidFill>
                                                <a:schemeClr val="accent3"/>
                                              </a:solidFill>
                                              <a:latin typeface="Cambria Math" panose="02040503050406030204" pitchFamily="18" charset="0"/>
                                            </a:rPr>
                                            <m:t>.</m:t>
                                          </m:r>
                                        </m:sup>
                                      </m:sSubSup>
                                    </m:e>
                                    <m:sup>
                                      <m:r>
                                        <a:rPr lang="en-US" sz="1200" b="0" i="1" smtClean="0">
                                          <a:solidFill>
                                            <a:schemeClr val="tx1"/>
                                          </a:solidFill>
                                          <a:latin typeface="Cambria Math" panose="02040503050406030204" pitchFamily="18" charset="0"/>
                                        </a:rPr>
                                        <m:t>2</m:t>
                                      </m:r>
                                    </m:sup>
                                  </m:sSup>
                                </m:e>
                              </m:nary>
                              <m:d>
                                <m:dPr>
                                  <m:begChr m:val="["/>
                                  <m:endChr m:val="]"/>
                                  <m:sepChr m:val=","/>
                                  <m:ctrlPr>
                                    <a:rPr lang="en-US" sz="1200" i="1">
                                      <a:solidFill>
                                        <a:schemeClr val="tx1"/>
                                      </a:solidFill>
                                      <a:latin typeface="Cambria Math" panose="02040503050406030204" pitchFamily="18" charset="0"/>
                                    </a:rPr>
                                  </m:ctrlPr>
                                </m:dPr>
                                <m:e>
                                  <m:r>
                                    <a:rPr lang="en-US" sz="1200" b="0" i="1">
                                      <a:solidFill>
                                        <a:schemeClr val="tx1"/>
                                      </a:solidFill>
                                      <a:latin typeface="Cambria Math" panose="02040503050406030204" pitchFamily="18" charset="0"/>
                                    </a:rPr>
                                    <m:t>𝑡</m:t>
                                  </m:r>
                                </m:e>
                                <m:e>
                                  <m:r>
                                    <a:rPr lang="en-US" sz="1200" b="0" i="1">
                                      <a:solidFill>
                                        <a:schemeClr val="tx1"/>
                                      </a:solidFill>
                                      <a:latin typeface="Cambria Math" panose="02040503050406030204" pitchFamily="18" charset="0"/>
                                    </a:rPr>
                                    <m:t>𝑘</m:t>
                                  </m:r>
                                </m:e>
                              </m:d>
                            </m:e>
                          </m:func>
                        </m:e>
                      </m:func>
                      <m:r>
                        <a:rPr lang="en-US" sz="1200" b="0" i="0">
                          <a:solidFill>
                            <a:schemeClr val="tx1"/>
                          </a:solidFill>
                          <a:latin typeface="Cambria Math" panose="02040503050406030204" pitchFamily="18" charset="0"/>
                        </a:rPr>
                        <m:t>,</m:t>
                      </m:r>
                      <m:r>
                        <a:rPr lang="en-US" sz="1200" b="0" i="0" smtClean="0">
                          <a:solidFill>
                            <a:schemeClr val="tx1"/>
                          </a:solidFill>
                          <a:latin typeface="Cambria Math" panose="02040503050406030204" pitchFamily="18" charset="0"/>
                        </a:rPr>
                        <m:t> </m:t>
                      </m:r>
                    </m:oMath>
                  </m:oMathPara>
                </a14:m>
                <a:endParaRPr lang="en-US" dirty="0">
                  <a:solidFill>
                    <a:schemeClr val="tx1"/>
                  </a:solidFill>
                </a:endParaRPr>
              </a:p>
            </p:txBody>
          </p:sp>
        </mc:Choice>
        <mc:Fallback xmlns="">
          <p:sp>
            <p:nvSpPr>
              <p:cNvPr id="166" name="TextBox 165">
                <a:extLst>
                  <a:ext uri="{FF2B5EF4-FFF2-40B4-BE49-F238E27FC236}">
                    <a16:creationId xmlns:a16="http://schemas.microsoft.com/office/drawing/2014/main" id="{D9120C1B-6FC5-C526-CF5E-221F967E6456}"/>
                  </a:ext>
                </a:extLst>
              </p:cNvPr>
              <p:cNvSpPr txBox="1">
                <a:spLocks noRot="1" noChangeAspect="1" noMove="1" noResize="1" noEditPoints="1" noAdjustHandles="1" noChangeArrowheads="1" noChangeShapeType="1" noTextEdit="1"/>
              </p:cNvSpPr>
              <p:nvPr/>
            </p:nvSpPr>
            <p:spPr>
              <a:xfrm>
                <a:off x="9472707" y="4001932"/>
                <a:ext cx="2047801" cy="61164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4784462F-506F-D184-6FEF-0C88591CFE65}"/>
                  </a:ext>
                </a:extLst>
              </p:cNvPr>
              <p:cNvSpPr txBox="1"/>
              <p:nvPr/>
            </p:nvSpPr>
            <p:spPr>
              <a:xfrm>
                <a:off x="2553021" y="4357161"/>
                <a:ext cx="1500347" cy="335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latin typeface="Cambria Math" panose="02040503050406030204" pitchFamily="18" charset="0"/>
                            </a:rPr>
                          </m:ctrlPr>
                        </m:sSubPr>
                        <m:e>
                          <m:r>
                            <a:rPr lang="en-US" sz="1050" i="1">
                              <a:latin typeface="Cambria Math" panose="02040503050406030204" pitchFamily="18" charset="0"/>
                            </a:rPr>
                            <m:t>𝑎</m:t>
                          </m:r>
                        </m:e>
                        <m:sub>
                          <m:r>
                            <a:rPr lang="en-US" sz="1050" i="1">
                              <a:latin typeface="Cambria Math" panose="02040503050406030204" pitchFamily="18" charset="0"/>
                            </a:rPr>
                            <m:t>𝑖</m:t>
                          </m:r>
                        </m:sub>
                      </m:sSub>
                      <m:d>
                        <m:dPr>
                          <m:ctrlPr>
                            <a:rPr lang="en-US" sz="1050" i="1">
                              <a:latin typeface="Cambria Math" panose="02040503050406030204" pitchFamily="18" charset="0"/>
                            </a:rPr>
                          </m:ctrlPr>
                        </m:dPr>
                        <m:e>
                          <m:r>
                            <a:rPr lang="en-US" sz="1050" i="1">
                              <a:latin typeface="Cambria Math" panose="02040503050406030204" pitchFamily="18" charset="0"/>
                            </a:rPr>
                            <m:t>𝑘</m:t>
                          </m:r>
                        </m:e>
                      </m:d>
                      <m:r>
                        <a:rPr lang="en-US" sz="1050" b="0" i="1" smtClean="0">
                          <a:latin typeface="Cambria Math" panose="02040503050406030204" pitchFamily="18" charset="0"/>
                        </a:rPr>
                        <m:t>=</m:t>
                      </m:r>
                      <m:nary>
                        <m:naryPr>
                          <m:chr m:val="∑"/>
                          <m:limLoc m:val="subSup"/>
                          <m:ctrlPr>
                            <a:rPr lang="en-US" sz="1050" i="1">
                              <a:latin typeface="Cambria Math" panose="02040503050406030204" pitchFamily="18" charset="0"/>
                            </a:rPr>
                          </m:ctrlPr>
                        </m:naryPr>
                        <m:sub>
                          <m:r>
                            <m:rPr>
                              <m:brk m:alnAt="1"/>
                            </m:rPr>
                            <a:rPr lang="en-US" sz="1050" b="0" i="1" smtClean="0">
                              <a:latin typeface="Cambria Math" panose="02040503050406030204" pitchFamily="18" charset="0"/>
                            </a:rPr>
                            <m:t>𝑗</m:t>
                          </m:r>
                          <m:r>
                            <a:rPr lang="en-US" sz="1050" i="1">
                              <a:latin typeface="Cambria Math" panose="02040503050406030204" pitchFamily="18" charset="0"/>
                            </a:rPr>
                            <m:t>=1</m:t>
                          </m:r>
                        </m:sub>
                        <m:sup>
                          <m:r>
                            <a:rPr lang="en-US" sz="1050" b="0" i="1" smtClean="0">
                              <a:latin typeface="Cambria Math" panose="02040503050406030204" pitchFamily="18" charset="0"/>
                            </a:rPr>
                            <m:t>𝑝</m:t>
                          </m:r>
                        </m:sup>
                        <m:e>
                          <m:sSub>
                            <m:sSubPr>
                              <m:ctrlPr>
                                <a:rPr lang="en-US" sz="1050" i="1">
                                  <a:latin typeface="Cambria Math" panose="02040503050406030204" pitchFamily="18" charset="0"/>
                                </a:rPr>
                              </m:ctrlPr>
                            </m:sSubPr>
                            <m:e>
                              <m:r>
                                <a:rPr lang="en-US" sz="1050" i="1">
                                  <a:latin typeface="Cambria Math" panose="02040503050406030204" pitchFamily="18" charset="0"/>
                                </a:rPr>
                                <m:t>𝑎</m:t>
                              </m:r>
                            </m:e>
                            <m:sub>
                              <m:r>
                                <a:rPr lang="en-US" sz="1050" b="0" i="1" smtClean="0">
                                  <a:latin typeface="Cambria Math" panose="02040503050406030204" pitchFamily="18" charset="0"/>
                                </a:rPr>
                                <m:t>𝑖</m:t>
                              </m:r>
                              <m:r>
                                <a:rPr lang="en-US" sz="1050" b="0" i="1" smtClean="0">
                                  <a:latin typeface="Cambria Math" panose="02040503050406030204" pitchFamily="18" charset="0"/>
                                </a:rPr>
                                <m:t>,</m:t>
                              </m:r>
                              <m:r>
                                <a:rPr lang="en-US" sz="1050" i="1">
                                  <a:latin typeface="Cambria Math" panose="02040503050406030204" pitchFamily="18" charset="0"/>
                                </a:rPr>
                                <m:t>𝑗</m:t>
                              </m:r>
                            </m:sub>
                          </m:sSub>
                          <m:r>
                            <a:rPr lang="en-US" sz="1050" b="0" i="1" smtClean="0">
                              <a:latin typeface="Cambria Math" panose="02040503050406030204" pitchFamily="18" charset="0"/>
                            </a:rPr>
                            <m:t>⋅</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𝐺</m:t>
                              </m:r>
                            </m:e>
                            <m:sub>
                              <m:r>
                                <a:rPr lang="en-US" sz="1050" b="0" i="1" smtClean="0">
                                  <a:latin typeface="Cambria Math" panose="02040503050406030204" pitchFamily="18" charset="0"/>
                                </a:rPr>
                                <m:t>𝑗</m:t>
                              </m:r>
                            </m:sub>
                          </m:sSub>
                          <m:r>
                            <a:rPr lang="en-US" sz="1050" b="0" i="1" smtClean="0">
                              <a:latin typeface="Cambria Math" panose="02040503050406030204" pitchFamily="18" charset="0"/>
                            </a:rPr>
                            <m:t>(</m:t>
                          </m:r>
                          <m:r>
                            <a:rPr lang="en-US" sz="1050" b="0" i="1" smtClean="0">
                              <a:latin typeface="Cambria Math" panose="02040503050406030204" pitchFamily="18" charset="0"/>
                            </a:rPr>
                            <m:t>𝑘</m:t>
                          </m:r>
                          <m:r>
                            <a:rPr lang="en-US" sz="1050" b="0" i="1" smtClean="0">
                              <a:latin typeface="Cambria Math" panose="02040503050406030204" pitchFamily="18" charset="0"/>
                            </a:rPr>
                            <m:t>)</m:t>
                          </m:r>
                        </m:e>
                      </m:nary>
                    </m:oMath>
                  </m:oMathPara>
                </a14:m>
                <a:endParaRPr lang="en-US" sz="1050" dirty="0"/>
              </a:p>
            </p:txBody>
          </p:sp>
        </mc:Choice>
        <mc:Fallback xmlns="">
          <p:sp>
            <p:nvSpPr>
              <p:cNvPr id="167" name="TextBox 166">
                <a:extLst>
                  <a:ext uri="{FF2B5EF4-FFF2-40B4-BE49-F238E27FC236}">
                    <a16:creationId xmlns:a16="http://schemas.microsoft.com/office/drawing/2014/main" id="{4784462F-506F-D184-6FEF-0C88591CFE65}"/>
                  </a:ext>
                </a:extLst>
              </p:cNvPr>
              <p:cNvSpPr txBox="1">
                <a:spLocks noRot="1" noChangeAspect="1" noMove="1" noResize="1" noEditPoints="1" noAdjustHandles="1" noChangeArrowheads="1" noChangeShapeType="1" noTextEdit="1"/>
              </p:cNvSpPr>
              <p:nvPr/>
            </p:nvSpPr>
            <p:spPr>
              <a:xfrm>
                <a:off x="2553021" y="4357161"/>
                <a:ext cx="1500347" cy="335733"/>
              </a:xfrm>
              <a:prstGeom prst="rect">
                <a:avLst/>
              </a:prstGeom>
              <a:blipFill>
                <a:blip r:embed="rId16"/>
                <a:stretch>
                  <a:fillRect l="-813" t="-183636" r="-13415" b="-252727"/>
                </a:stretch>
              </a:blipFill>
            </p:spPr>
            <p:txBody>
              <a:bodyPr/>
              <a:lstStyle/>
              <a:p>
                <a:r>
                  <a:rPr lang="en-US">
                    <a:noFill/>
                  </a:rPr>
                  <a:t> </a:t>
                </a:r>
              </a:p>
            </p:txBody>
          </p:sp>
        </mc:Fallback>
      </mc:AlternateContent>
      <p:cxnSp>
        <p:nvCxnSpPr>
          <p:cNvPr id="168" name="Straight Arrow Connector 167">
            <a:extLst>
              <a:ext uri="{FF2B5EF4-FFF2-40B4-BE49-F238E27FC236}">
                <a16:creationId xmlns:a16="http://schemas.microsoft.com/office/drawing/2014/main" id="{EA4C0ABB-B8F2-5896-C641-62D8A568DACE}"/>
              </a:ext>
            </a:extLst>
          </p:cNvPr>
          <p:cNvCxnSpPr>
            <a:cxnSpLocks/>
          </p:cNvCxnSpPr>
          <p:nvPr/>
        </p:nvCxnSpPr>
        <p:spPr>
          <a:xfrm flipH="1">
            <a:off x="2047627" y="5089218"/>
            <a:ext cx="348998" cy="68123"/>
          </a:xfrm>
          <a:prstGeom prst="straightConnector1">
            <a:avLst/>
          </a:prstGeom>
          <a:ln>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169" name="Arrow: Bent 168">
            <a:extLst>
              <a:ext uri="{FF2B5EF4-FFF2-40B4-BE49-F238E27FC236}">
                <a16:creationId xmlns:a16="http://schemas.microsoft.com/office/drawing/2014/main" id="{73D2079C-8D8A-7165-E600-DBB94E279A15}"/>
              </a:ext>
            </a:extLst>
          </p:cNvPr>
          <p:cNvSpPr/>
          <p:nvPr/>
        </p:nvSpPr>
        <p:spPr>
          <a:xfrm rot="5400000">
            <a:off x="3884094" y="2670057"/>
            <a:ext cx="813816" cy="868680"/>
          </a:xfrm>
          <a:prstGeom prst="bentArrow">
            <a:avLst>
              <a:gd name="adj1" fmla="val 25000"/>
              <a:gd name="adj2" fmla="val 23830"/>
              <a:gd name="adj3" fmla="val 21489"/>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0" name="TextBox 169">
            <a:extLst>
              <a:ext uri="{FF2B5EF4-FFF2-40B4-BE49-F238E27FC236}">
                <a16:creationId xmlns:a16="http://schemas.microsoft.com/office/drawing/2014/main" id="{6DE2E122-418F-CDEE-AA7D-92D4EE77BC87}"/>
              </a:ext>
            </a:extLst>
          </p:cNvPr>
          <p:cNvSpPr txBox="1"/>
          <p:nvPr/>
        </p:nvSpPr>
        <p:spPr>
          <a:xfrm>
            <a:off x="5940466" y="3944132"/>
            <a:ext cx="3464352" cy="1230251"/>
          </a:xfrm>
          <a:prstGeom prst="rect">
            <a:avLst/>
          </a:prstGeom>
          <a:noFill/>
        </p:spPr>
        <p:style>
          <a:lnRef idx="2">
            <a:schemeClr val="accent3"/>
          </a:lnRef>
          <a:fillRef idx="1">
            <a:schemeClr val="lt1"/>
          </a:fillRef>
          <a:effectRef idx="0">
            <a:schemeClr val="accent3"/>
          </a:effectRef>
          <a:fontRef idx="minor">
            <a:schemeClr val="dk1"/>
          </a:fontRef>
        </p:style>
        <p:txBody>
          <a:bodyPr wrap="square" rtlCol="0">
            <a:spAutoFit/>
          </a:bodyPr>
          <a:lstStyle/>
          <a:p>
            <a:pPr algn="ctr"/>
            <a:endParaRPr lang="en-US" sz="1400" dirty="0"/>
          </a:p>
        </p:txBody>
      </p:sp>
      <p:grpSp>
        <p:nvGrpSpPr>
          <p:cNvPr id="171" name="Group 170">
            <a:extLst>
              <a:ext uri="{FF2B5EF4-FFF2-40B4-BE49-F238E27FC236}">
                <a16:creationId xmlns:a16="http://schemas.microsoft.com/office/drawing/2014/main" id="{3A409D82-5730-410B-6BEB-C346ED52DE9E}"/>
              </a:ext>
            </a:extLst>
          </p:cNvPr>
          <p:cNvGrpSpPr/>
          <p:nvPr/>
        </p:nvGrpSpPr>
        <p:grpSpPr>
          <a:xfrm rot="2017152">
            <a:off x="6870737" y="3974190"/>
            <a:ext cx="516168" cy="605991"/>
            <a:chOff x="1823526" y="3661416"/>
            <a:chExt cx="764278" cy="1204957"/>
          </a:xfrm>
        </p:grpSpPr>
        <p:sp>
          <p:nvSpPr>
            <p:cNvPr id="172" name="Flowchart: Punched Tape 171">
              <a:extLst>
                <a:ext uri="{FF2B5EF4-FFF2-40B4-BE49-F238E27FC236}">
                  <a16:creationId xmlns:a16="http://schemas.microsoft.com/office/drawing/2014/main" id="{90BB8FCB-3505-F6F6-E732-51E4EC507293}"/>
                </a:ext>
              </a:extLst>
            </p:cNvPr>
            <p:cNvSpPr/>
            <p:nvPr/>
          </p:nvSpPr>
          <p:spPr>
            <a:xfrm rot="18271220">
              <a:off x="1614464" y="3893034"/>
              <a:ext cx="1204957" cy="741722"/>
            </a:xfrm>
            <a:prstGeom prst="flowChartPunchedTap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6CCBCAC-2F8C-3A34-CDFF-06C8D3B4C17D}"/>
                </a:ext>
              </a:extLst>
            </p:cNvPr>
            <p:cNvSpPr/>
            <p:nvPr/>
          </p:nvSpPr>
          <p:spPr>
            <a:xfrm>
              <a:off x="2248303" y="3810334"/>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E486C10-75DD-E613-7E12-4D73E7AAF3DA}"/>
                </a:ext>
              </a:extLst>
            </p:cNvPr>
            <p:cNvSpPr/>
            <p:nvPr/>
          </p:nvSpPr>
          <p:spPr>
            <a:xfrm>
              <a:off x="2424049" y="4009525"/>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99268694-0890-509D-0EAD-395F510F4046}"/>
                </a:ext>
              </a:extLst>
            </p:cNvPr>
            <p:cNvSpPr/>
            <p:nvPr/>
          </p:nvSpPr>
          <p:spPr>
            <a:xfrm>
              <a:off x="1823526" y="4553526"/>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19B87C3A-8219-F8FE-D8A6-F84B4EC3A86D}"/>
                </a:ext>
              </a:extLst>
            </p:cNvPr>
            <p:cNvSpPr/>
            <p:nvPr/>
          </p:nvSpPr>
          <p:spPr>
            <a:xfrm>
              <a:off x="2065192" y="4222879"/>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C77C4CB3-8A57-CB84-E824-F393D2EFA659}"/>
                </a:ext>
              </a:extLst>
            </p:cNvPr>
            <p:cNvSpPr/>
            <p:nvPr/>
          </p:nvSpPr>
          <p:spPr>
            <a:xfrm>
              <a:off x="2089723" y="4667362"/>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A21366C-1EA1-2CF7-8CBE-65AB11581AB6}"/>
                </a:ext>
              </a:extLst>
            </p:cNvPr>
            <p:cNvSpPr/>
            <p:nvPr/>
          </p:nvSpPr>
          <p:spPr>
            <a:xfrm>
              <a:off x="2274699" y="4461131"/>
              <a:ext cx="51275" cy="5127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23A823A-BBA0-CB4E-0E02-49011D67E414}"/>
              </a:ext>
            </a:extLst>
          </p:cNvPr>
          <p:cNvGrpSpPr/>
          <p:nvPr/>
        </p:nvGrpSpPr>
        <p:grpSpPr>
          <a:xfrm>
            <a:off x="6010069" y="3992114"/>
            <a:ext cx="2021549" cy="944258"/>
            <a:chOff x="5331608" y="3138867"/>
            <a:chExt cx="3966260" cy="2562902"/>
          </a:xfrm>
        </p:grpSpPr>
        <p:cxnSp>
          <p:nvCxnSpPr>
            <p:cNvPr id="180" name="Straight Arrow Connector 179">
              <a:extLst>
                <a:ext uri="{FF2B5EF4-FFF2-40B4-BE49-F238E27FC236}">
                  <a16:creationId xmlns:a16="http://schemas.microsoft.com/office/drawing/2014/main" id="{DBFFCCA1-1227-70AB-D53E-7B7376660CFD}"/>
                </a:ext>
              </a:extLst>
            </p:cNvPr>
            <p:cNvCxnSpPr>
              <a:cxnSpLocks/>
            </p:cNvCxnSpPr>
            <p:nvPr/>
          </p:nvCxnSpPr>
          <p:spPr>
            <a:xfrm flipV="1">
              <a:off x="6575283" y="3325396"/>
              <a:ext cx="0" cy="1506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A7CA2E67-323D-33C8-E21D-DD4E98E4E708}"/>
                </a:ext>
              </a:extLst>
            </p:cNvPr>
            <p:cNvCxnSpPr>
              <a:cxnSpLocks/>
            </p:cNvCxnSpPr>
            <p:nvPr/>
          </p:nvCxnSpPr>
          <p:spPr>
            <a:xfrm>
              <a:off x="6575283" y="4823395"/>
              <a:ext cx="1998412" cy="8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14F4481-6093-9214-5DEE-8B6FBB1A96A4}"/>
                </a:ext>
              </a:extLst>
            </p:cNvPr>
            <p:cNvCxnSpPr>
              <a:cxnSpLocks/>
            </p:cNvCxnSpPr>
            <p:nvPr/>
          </p:nvCxnSpPr>
          <p:spPr>
            <a:xfrm flipH="1">
              <a:off x="6052130" y="4831941"/>
              <a:ext cx="523154" cy="35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B9BC1003-C9B4-E9F9-BDAD-A9B14735E0B1}"/>
                </a:ext>
              </a:extLst>
            </p:cNvPr>
            <p:cNvSpPr txBox="1"/>
            <p:nvPr/>
          </p:nvSpPr>
          <p:spPr>
            <a:xfrm>
              <a:off x="5703887" y="3138867"/>
              <a:ext cx="885405" cy="835367"/>
            </a:xfrm>
            <a:prstGeom prst="rect">
              <a:avLst/>
            </a:prstGeom>
            <a:noFill/>
          </p:spPr>
          <p:txBody>
            <a:bodyPr wrap="none" rtlCol="0">
              <a:spAutoFit/>
            </a:bodyPr>
            <a:lstStyle/>
            <a:p>
              <a:r>
                <a:rPr lang="en-US" sz="1400" dirty="0"/>
                <a:t>a</a:t>
              </a:r>
              <a:r>
                <a:rPr lang="en-US" sz="1400" baseline="-25000" dirty="0"/>
                <a:t>1</a:t>
              </a:r>
            </a:p>
          </p:txBody>
        </p:sp>
        <p:sp>
          <p:nvSpPr>
            <p:cNvPr id="184" name="TextBox 183">
              <a:extLst>
                <a:ext uri="{FF2B5EF4-FFF2-40B4-BE49-F238E27FC236}">
                  <a16:creationId xmlns:a16="http://schemas.microsoft.com/office/drawing/2014/main" id="{BE590DC4-98B6-3D51-DF5D-5CC613409D00}"/>
                </a:ext>
              </a:extLst>
            </p:cNvPr>
            <p:cNvSpPr txBox="1"/>
            <p:nvPr/>
          </p:nvSpPr>
          <p:spPr>
            <a:xfrm>
              <a:off x="8412463" y="4866402"/>
              <a:ext cx="885405" cy="835367"/>
            </a:xfrm>
            <a:prstGeom prst="rect">
              <a:avLst/>
            </a:prstGeom>
            <a:noFill/>
          </p:spPr>
          <p:txBody>
            <a:bodyPr wrap="none" rtlCol="0">
              <a:spAutoFit/>
            </a:bodyPr>
            <a:lstStyle/>
            <a:p>
              <a:r>
                <a:rPr lang="en-US" sz="1400" dirty="0"/>
                <a:t>a</a:t>
              </a:r>
              <a:r>
                <a:rPr lang="en-US" sz="1400" baseline="-25000" dirty="0"/>
                <a:t>2</a:t>
              </a:r>
            </a:p>
          </p:txBody>
        </p:sp>
        <p:sp>
          <p:nvSpPr>
            <p:cNvPr id="185" name="TextBox 184">
              <a:extLst>
                <a:ext uri="{FF2B5EF4-FFF2-40B4-BE49-F238E27FC236}">
                  <a16:creationId xmlns:a16="http://schemas.microsoft.com/office/drawing/2014/main" id="{BB9C55E0-609B-A12D-374A-27F2F7681BC4}"/>
                </a:ext>
              </a:extLst>
            </p:cNvPr>
            <p:cNvSpPr txBox="1"/>
            <p:nvPr/>
          </p:nvSpPr>
          <p:spPr>
            <a:xfrm>
              <a:off x="5331608" y="4851371"/>
              <a:ext cx="1243674" cy="835367"/>
            </a:xfrm>
            <a:prstGeom prst="rect">
              <a:avLst/>
            </a:prstGeom>
            <a:noFill/>
          </p:spPr>
          <p:txBody>
            <a:bodyPr wrap="square" rtlCol="0">
              <a:spAutoFit/>
            </a:bodyPr>
            <a:lstStyle/>
            <a:p>
              <a:r>
                <a:rPr lang="en-US" sz="1400" dirty="0"/>
                <a:t>a</a:t>
              </a:r>
              <a:r>
                <a:rPr lang="en-US" sz="1400" baseline="-25000" dirty="0"/>
                <a:t>3</a:t>
              </a:r>
            </a:p>
          </p:txBody>
        </p:sp>
      </p:grpSp>
      <p:sp>
        <p:nvSpPr>
          <p:cNvPr id="186" name="Oval 185">
            <a:extLst>
              <a:ext uri="{FF2B5EF4-FFF2-40B4-BE49-F238E27FC236}">
                <a16:creationId xmlns:a16="http://schemas.microsoft.com/office/drawing/2014/main" id="{3F8E6C21-7C43-9DBB-25B5-87A3CAF6AFAB}"/>
              </a:ext>
            </a:extLst>
          </p:cNvPr>
          <p:cNvSpPr/>
          <p:nvPr/>
        </p:nvSpPr>
        <p:spPr>
          <a:xfrm>
            <a:off x="7171502" y="4105596"/>
            <a:ext cx="60043" cy="6004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7" name="TextBox 186">
            <a:extLst>
              <a:ext uri="{FF2B5EF4-FFF2-40B4-BE49-F238E27FC236}">
                <a16:creationId xmlns:a16="http://schemas.microsoft.com/office/drawing/2014/main" id="{25560A87-1F5B-8A99-7BEA-28F2661048C4}"/>
              </a:ext>
            </a:extLst>
          </p:cNvPr>
          <p:cNvSpPr txBox="1"/>
          <p:nvPr/>
        </p:nvSpPr>
        <p:spPr>
          <a:xfrm>
            <a:off x="7707811" y="4045078"/>
            <a:ext cx="1467320" cy="461665"/>
          </a:xfrm>
          <a:prstGeom prst="rect">
            <a:avLst/>
          </a:prstGeom>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200" dirty="0">
                <a:solidFill>
                  <a:schemeClr val="tx1"/>
                </a:solidFill>
                <a:effectLst>
                  <a:outerShdw blurRad="50800" dist="38100" dir="2700000" algn="tl" rotWithShape="0">
                    <a:prstClr val="black">
                      <a:alpha val="40000"/>
                    </a:prstClr>
                  </a:outerShdw>
                </a:effectLst>
              </a:rPr>
              <a:t>Current bearing dynamics</a:t>
            </a:r>
          </a:p>
        </p:txBody>
      </p:sp>
      <p:sp>
        <p:nvSpPr>
          <p:cNvPr id="188" name="TextBox 187">
            <a:extLst>
              <a:ext uri="{FF2B5EF4-FFF2-40B4-BE49-F238E27FC236}">
                <a16:creationId xmlns:a16="http://schemas.microsoft.com/office/drawing/2014/main" id="{928651EC-7692-B3DD-C405-212F356225C9}"/>
              </a:ext>
            </a:extLst>
          </p:cNvPr>
          <p:cNvSpPr txBox="1"/>
          <p:nvPr/>
        </p:nvSpPr>
        <p:spPr>
          <a:xfrm>
            <a:off x="6364616" y="4765323"/>
            <a:ext cx="1910747" cy="430887"/>
          </a:xfrm>
          <a:prstGeom prst="rect">
            <a:avLst/>
          </a:prstGeom>
          <a:noFill/>
        </p:spPr>
        <p:txBody>
          <a:bodyPr wrap="square" rtlCol="0">
            <a:spAutoFit/>
          </a:bodyPr>
          <a:lstStyle/>
          <a:p>
            <a:r>
              <a:rPr lang="en-US" sz="1050" dirty="0"/>
              <a:t>Functional model parameters</a:t>
            </a:r>
            <a:endParaRPr lang="en-US" sz="1050" baseline="-25000" dirty="0"/>
          </a:p>
        </p:txBody>
      </p:sp>
      <p:sp>
        <p:nvSpPr>
          <p:cNvPr id="193" name="Rectangle 192">
            <a:extLst>
              <a:ext uri="{FF2B5EF4-FFF2-40B4-BE49-F238E27FC236}">
                <a16:creationId xmlns:a16="http://schemas.microsoft.com/office/drawing/2014/main" id="{5218D3E0-CA9B-5257-993F-295963484977}"/>
              </a:ext>
            </a:extLst>
          </p:cNvPr>
          <p:cNvSpPr/>
          <p:nvPr/>
        </p:nvSpPr>
        <p:spPr>
          <a:xfrm>
            <a:off x="190337" y="1179695"/>
            <a:ext cx="5022746" cy="5177520"/>
          </a:xfrm>
          <a:prstGeom prst="rect">
            <a:avLst/>
          </a:prstGeom>
          <a:noFill/>
          <a:ln>
            <a:solidFill>
              <a:srgbClr val="92D050"/>
            </a:solidFill>
            <a:prstDash val="lgDash"/>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57FF8E4A-F768-7F3F-B3EB-BFB9F0972AEA}"/>
              </a:ext>
            </a:extLst>
          </p:cNvPr>
          <p:cNvSpPr/>
          <p:nvPr/>
        </p:nvSpPr>
        <p:spPr>
          <a:xfrm>
            <a:off x="5761739" y="1203056"/>
            <a:ext cx="6332575" cy="5126943"/>
          </a:xfrm>
          <a:prstGeom prst="rect">
            <a:avLst/>
          </a:prstGeom>
          <a:noFill/>
          <a:ln>
            <a:solidFill>
              <a:srgbClr val="FFC000"/>
            </a:solidFill>
            <a:prstDash val="lgDash"/>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TextBox 194">
            <a:extLst>
              <a:ext uri="{FF2B5EF4-FFF2-40B4-BE49-F238E27FC236}">
                <a16:creationId xmlns:a16="http://schemas.microsoft.com/office/drawing/2014/main" id="{D3AB8F06-92B6-9194-195B-ECEFEE690FDD}"/>
              </a:ext>
            </a:extLst>
          </p:cNvPr>
          <p:cNvSpPr txBox="1"/>
          <p:nvPr/>
        </p:nvSpPr>
        <p:spPr>
          <a:xfrm>
            <a:off x="8125893" y="5891370"/>
            <a:ext cx="2476265" cy="338554"/>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Recursive procedure</a:t>
            </a:r>
          </a:p>
        </p:txBody>
      </p:sp>
      <p:cxnSp>
        <p:nvCxnSpPr>
          <p:cNvPr id="197" name="Straight Arrow Connector 196">
            <a:extLst>
              <a:ext uri="{FF2B5EF4-FFF2-40B4-BE49-F238E27FC236}">
                <a16:creationId xmlns:a16="http://schemas.microsoft.com/office/drawing/2014/main" id="{ABAAC9FF-D724-28A8-32D6-E7DE95E1D27A}"/>
              </a:ext>
            </a:extLst>
          </p:cNvPr>
          <p:cNvCxnSpPr/>
          <p:nvPr/>
        </p:nvCxnSpPr>
        <p:spPr>
          <a:xfrm flipH="1" flipV="1">
            <a:off x="7254587" y="4175667"/>
            <a:ext cx="431344" cy="10573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199" name="Εικόνα 10">
            <a:extLst>
              <a:ext uri="{FF2B5EF4-FFF2-40B4-BE49-F238E27FC236}">
                <a16:creationId xmlns:a16="http://schemas.microsoft.com/office/drawing/2014/main" id="{DCF0BA6E-D9EC-B24C-5B86-B924B63FDDB4}"/>
              </a:ext>
            </a:extLst>
          </p:cNvPr>
          <p:cNvPicPr>
            <a:picLocks noChangeAspect="1"/>
          </p:cNvPicPr>
          <p:nvPr/>
        </p:nvPicPr>
        <p:blipFill rotWithShape="1">
          <a:blip r:embed="rId6">
            <a:extLst>
              <a:ext uri="{28A0092B-C50C-407E-A947-70E740481C1C}">
                <a14:useLocalDpi xmlns:a14="http://schemas.microsoft.com/office/drawing/2010/main" val="0"/>
              </a:ext>
            </a:extLst>
          </a:blip>
          <a:srcRect t="4863" b="4863"/>
          <a:stretch/>
        </p:blipFill>
        <p:spPr>
          <a:xfrm>
            <a:off x="7653251" y="1765047"/>
            <a:ext cx="1046208" cy="657456"/>
          </a:xfrm>
          <a:prstGeom prst="rect">
            <a:avLst/>
          </a:prstGeom>
          <a:ln w="19050">
            <a:noFill/>
          </a:ln>
          <a:effectLst>
            <a:glow rad="139700">
              <a:schemeClr val="accent2">
                <a:satMod val="175000"/>
                <a:alpha val="40000"/>
              </a:schemeClr>
            </a:glow>
          </a:effectLst>
        </p:spPr>
      </p:pic>
      <p:grpSp>
        <p:nvGrpSpPr>
          <p:cNvPr id="200" name="Group 199">
            <a:extLst>
              <a:ext uri="{FF2B5EF4-FFF2-40B4-BE49-F238E27FC236}">
                <a16:creationId xmlns:a16="http://schemas.microsoft.com/office/drawing/2014/main" id="{5E591F5C-8E99-1426-79DC-1F63E254CDBF}"/>
              </a:ext>
            </a:extLst>
          </p:cNvPr>
          <p:cNvGrpSpPr/>
          <p:nvPr/>
        </p:nvGrpSpPr>
        <p:grpSpPr>
          <a:xfrm>
            <a:off x="8873599" y="1805269"/>
            <a:ext cx="656431" cy="720915"/>
            <a:chOff x="619711" y="2580060"/>
            <a:chExt cx="1344570" cy="1248704"/>
          </a:xfrm>
        </p:grpSpPr>
        <p:pic>
          <p:nvPicPr>
            <p:cNvPr id="201" name="Picture 200" descr="A close up of a logo&#10;&#10;Description automatically generated">
              <a:extLst>
                <a:ext uri="{FF2B5EF4-FFF2-40B4-BE49-F238E27FC236}">
                  <a16:creationId xmlns:a16="http://schemas.microsoft.com/office/drawing/2014/main" id="{91550E7E-B57E-2C4C-092E-AC87D2176979}"/>
                </a:ext>
              </a:extLst>
            </p:cNvPr>
            <p:cNvPicPr>
              <a:picLocks noChangeAspect="1"/>
            </p:cNvPicPr>
            <p:nvPr/>
          </p:nvPicPr>
          <p:blipFill rotWithShape="1">
            <a:blip r:embed="rId7" cstate="print">
              <a:clrChange>
                <a:clrFrom>
                  <a:srgbClr val="D9D9D9"/>
                </a:clrFrom>
                <a:clrTo>
                  <a:srgbClr val="D9D9D9">
                    <a:alpha val="0"/>
                  </a:srgbClr>
                </a:clrTo>
              </a:clrChange>
              <a:extLst>
                <a:ext uri="{28A0092B-C50C-407E-A947-70E740481C1C}">
                  <a14:useLocalDpi xmlns:a14="http://schemas.microsoft.com/office/drawing/2010/main" val="0"/>
                </a:ext>
              </a:extLst>
            </a:blip>
            <a:srcRect l="17998" t="13075" r="18214" b="22886"/>
            <a:stretch/>
          </p:blipFill>
          <p:spPr>
            <a:xfrm>
              <a:off x="629304" y="2758217"/>
              <a:ext cx="1048407" cy="468664"/>
            </a:xfrm>
            <a:prstGeom prst="rect">
              <a:avLst/>
            </a:prstGeom>
          </p:spPr>
        </p:pic>
        <p:cxnSp>
          <p:nvCxnSpPr>
            <p:cNvPr id="202" name="Straight Arrow Connector 201">
              <a:extLst>
                <a:ext uri="{FF2B5EF4-FFF2-40B4-BE49-F238E27FC236}">
                  <a16:creationId xmlns:a16="http://schemas.microsoft.com/office/drawing/2014/main" id="{05B5E7EB-9AA4-E310-87F2-37AA10C6BCFA}"/>
                </a:ext>
              </a:extLst>
            </p:cNvPr>
            <p:cNvCxnSpPr>
              <a:cxnSpLocks/>
            </p:cNvCxnSpPr>
            <p:nvPr/>
          </p:nvCxnSpPr>
          <p:spPr>
            <a:xfrm flipV="1">
              <a:off x="621777" y="2580060"/>
              <a:ext cx="0" cy="803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50F96605-8F90-DD8D-F8CB-9FA56421FC81}"/>
                </a:ext>
              </a:extLst>
            </p:cNvPr>
            <p:cNvCxnSpPr>
              <a:cxnSpLocks/>
            </p:cNvCxnSpPr>
            <p:nvPr/>
          </p:nvCxnSpPr>
          <p:spPr>
            <a:xfrm>
              <a:off x="619711" y="3383934"/>
              <a:ext cx="1116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DA82B39F-BC7E-47D0-1683-C70A9724918C}"/>
                    </a:ext>
                  </a:extLst>
                </p:cNvPr>
                <p:cNvSpPr txBox="1"/>
                <p:nvPr/>
              </p:nvSpPr>
              <p:spPr>
                <a:xfrm>
                  <a:off x="1307488" y="3348971"/>
                  <a:ext cx="656793" cy="4797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m:t>
                        </m:r>
                      </m:oMath>
                    </m:oMathPara>
                  </a14:m>
                  <a:endParaRPr lang="el-GR" sz="1200" dirty="0">
                    <a:solidFill>
                      <a:schemeClr val="tx1"/>
                    </a:solidFill>
                  </a:endParaRPr>
                </a:p>
              </p:txBody>
            </p:sp>
          </mc:Choice>
          <mc:Fallback xmlns="">
            <p:sp>
              <p:nvSpPr>
                <p:cNvPr id="204" name="TextBox 203">
                  <a:extLst>
                    <a:ext uri="{FF2B5EF4-FFF2-40B4-BE49-F238E27FC236}">
                      <a16:creationId xmlns:a16="http://schemas.microsoft.com/office/drawing/2014/main" id="{DA82B39F-BC7E-47D0-1683-C70A9724918C}"/>
                    </a:ext>
                  </a:extLst>
                </p:cNvPr>
                <p:cNvSpPr txBox="1">
                  <a:spLocks noRot="1" noChangeAspect="1" noMove="1" noResize="1" noEditPoints="1" noAdjustHandles="1" noChangeArrowheads="1" noChangeShapeType="1" noTextEdit="1"/>
                </p:cNvSpPr>
                <p:nvPr/>
              </p:nvSpPr>
              <p:spPr>
                <a:xfrm>
                  <a:off x="1307488" y="3348971"/>
                  <a:ext cx="656793" cy="479793"/>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C5A96161-43B8-F6F5-34A2-99675951E36D}"/>
                  </a:ext>
                </a:extLst>
              </p:cNvPr>
              <p:cNvSpPr txBox="1"/>
              <p:nvPr/>
            </p:nvSpPr>
            <p:spPr>
              <a:xfrm>
                <a:off x="6162921" y="1770257"/>
                <a:ext cx="1416108" cy="415498"/>
              </a:xfrm>
              <a:prstGeom prst="rect">
                <a:avLst/>
              </a:prstGeom>
              <a:noFill/>
            </p:spPr>
            <p:txBody>
              <a:bodyPr wrap="square">
                <a:spAutoFit/>
              </a:bodyPr>
              <a:lstStyle/>
              <a:p>
                <a:pPr algn="ctr"/>
                <a:r>
                  <a:rPr lang="en-US" sz="1050" dirty="0">
                    <a:latin typeface="+mj-lt"/>
                    <a:cs typeface="Times New Roman" panose="02020603050405020304" pitchFamily="18" charset="0"/>
                  </a:rPr>
                  <a:t>Bearing’s RUL at</a:t>
                </a:r>
              </a:p>
              <a:p>
                <a:pPr algn="ctr"/>
                <a:r>
                  <a:rPr lang="en-US" sz="1050" i="1" dirty="0">
                    <a:solidFill>
                      <a:schemeClr val="accent1">
                        <a:lumMod val="60000"/>
                        <a:lumOff val="40000"/>
                      </a:schemeClr>
                    </a:solidFill>
                    <a:latin typeface="+mj-lt"/>
                    <a:cs typeface="Times New Roman" panose="02020603050405020304" pitchFamily="18" charset="0"/>
                  </a:rPr>
                  <a:t>Unknown</a:t>
                </a:r>
                <a:r>
                  <a:rPr lang="en-US" sz="1050" dirty="0">
                    <a:solidFill>
                      <a:schemeClr val="accent1">
                        <a:lumMod val="60000"/>
                        <a:lumOff val="40000"/>
                      </a:schemeClr>
                    </a:solidFill>
                    <a:latin typeface="+mj-lt"/>
                    <a:cs typeface="Times New Roman" panose="02020603050405020304" pitchFamily="18" charset="0"/>
                  </a:rPr>
                  <a:t> Signal:</a:t>
                </a:r>
                <a:r>
                  <a:rPr lang="el-GR" sz="1050" dirty="0">
                    <a:solidFill>
                      <a:schemeClr val="accent1">
                        <a:lumMod val="60000"/>
                        <a:lumOff val="40000"/>
                      </a:schemeClr>
                    </a:solidFill>
                    <a:latin typeface="+mj-lt"/>
                    <a:cs typeface="Times New Roman" panose="02020603050405020304" pitchFamily="18" charset="0"/>
                  </a:rPr>
                  <a:t> </a:t>
                </a:r>
                <a14:m>
                  <m:oMath xmlns:m="http://schemas.openxmlformats.org/officeDocument/2006/math">
                    <m:sSubSup>
                      <m:sSubSupPr>
                        <m:ctrlPr>
                          <a:rPr lang="el-GR" sz="1050" i="1" smtClean="0">
                            <a:solidFill>
                              <a:schemeClr val="tx1"/>
                            </a:solidFill>
                            <a:latin typeface="Cambria Math" panose="02040503050406030204" pitchFamily="18" charset="0"/>
                            <a:cs typeface="Times New Roman" panose="02020603050405020304" pitchFamily="18" charset="0"/>
                          </a:rPr>
                        </m:ctrlPr>
                      </m:sSubSupPr>
                      <m:e>
                        <m:r>
                          <a:rPr lang="en-US" sz="1050" b="0" i="1" smtClean="0">
                            <a:solidFill>
                              <a:schemeClr val="tx1"/>
                            </a:solidFill>
                            <a:latin typeface="Cambria Math" panose="02040503050406030204" pitchFamily="18" charset="0"/>
                            <a:cs typeface="Times New Roman" panose="02020603050405020304" pitchFamily="18" charset="0"/>
                          </a:rPr>
                          <m:t>𝑘</m:t>
                        </m:r>
                      </m:e>
                      <m:sub>
                        <m:r>
                          <a:rPr lang="en-US" sz="1050" b="0" i="1" smtClean="0">
                            <a:solidFill>
                              <a:schemeClr val="tx1"/>
                            </a:solidFill>
                            <a:latin typeface="Cambria Math" panose="02040503050406030204" pitchFamily="18" charset="0"/>
                            <a:cs typeface="Times New Roman" panose="02020603050405020304" pitchFamily="18" charset="0"/>
                          </a:rPr>
                          <m:t>𝑛</m:t>
                        </m:r>
                      </m:sub>
                      <m:sup>
                        <m:r>
                          <a:rPr lang="en-US" sz="1050" b="0" i="1" smtClean="0">
                            <a:solidFill>
                              <a:schemeClr val="tx1"/>
                            </a:solidFill>
                            <a:latin typeface="Cambria Math" panose="02040503050406030204" pitchFamily="18" charset="0"/>
                            <a:cs typeface="Times New Roman" panose="02020603050405020304" pitchFamily="18" charset="0"/>
                          </a:rPr>
                          <m:t>𝑠</m:t>
                        </m:r>
                      </m:sup>
                    </m:sSubSup>
                  </m:oMath>
                </a14:m>
                <a:endParaRPr lang="en-US" sz="1050" dirty="0">
                  <a:solidFill>
                    <a:schemeClr val="accent2">
                      <a:lumMod val="50000"/>
                    </a:schemeClr>
                  </a:solidFill>
                  <a:latin typeface="+mj-lt"/>
                </a:endParaRPr>
              </a:p>
            </p:txBody>
          </p:sp>
        </mc:Choice>
        <mc:Fallback xmlns="">
          <p:sp>
            <p:nvSpPr>
              <p:cNvPr id="205" name="TextBox 204">
                <a:extLst>
                  <a:ext uri="{FF2B5EF4-FFF2-40B4-BE49-F238E27FC236}">
                    <a16:creationId xmlns:a16="http://schemas.microsoft.com/office/drawing/2014/main" id="{C5A96161-43B8-F6F5-34A2-99675951E36D}"/>
                  </a:ext>
                </a:extLst>
              </p:cNvPr>
              <p:cNvSpPr txBox="1">
                <a:spLocks noRot="1" noChangeAspect="1" noMove="1" noResize="1" noEditPoints="1" noAdjustHandles="1" noChangeArrowheads="1" noChangeShapeType="1" noTextEdit="1"/>
              </p:cNvSpPr>
              <p:nvPr/>
            </p:nvSpPr>
            <p:spPr>
              <a:xfrm>
                <a:off x="6162921" y="1770257"/>
                <a:ext cx="1416108" cy="415498"/>
              </a:xfrm>
              <a:prstGeom prst="rect">
                <a:avLst/>
              </a:prstGeom>
              <a:blipFill>
                <a:blip r:embed="rId18"/>
                <a:stretch>
                  <a:fillRect b="-7246"/>
                </a:stretch>
              </a:blipFill>
            </p:spPr>
            <p:txBody>
              <a:bodyPr/>
              <a:lstStyle/>
              <a:p>
                <a:r>
                  <a:rPr lang="en-US">
                    <a:noFill/>
                  </a:rPr>
                  <a:t> </a:t>
                </a:r>
              </a:p>
            </p:txBody>
          </p:sp>
        </mc:Fallback>
      </mc:AlternateContent>
      <p:sp>
        <p:nvSpPr>
          <p:cNvPr id="207" name="TextBox 206">
            <a:extLst>
              <a:ext uri="{FF2B5EF4-FFF2-40B4-BE49-F238E27FC236}">
                <a16:creationId xmlns:a16="http://schemas.microsoft.com/office/drawing/2014/main" id="{D1C8425B-B989-0F72-C3E5-1D09FD165BDF}"/>
              </a:ext>
            </a:extLst>
          </p:cNvPr>
          <p:cNvSpPr txBox="1"/>
          <p:nvPr/>
        </p:nvSpPr>
        <p:spPr>
          <a:xfrm>
            <a:off x="6694297" y="1477123"/>
            <a:ext cx="4677575" cy="276999"/>
          </a:xfrm>
          <a:prstGeom prst="rect">
            <a:avLst/>
          </a:prstGeom>
          <a:noFill/>
        </p:spPr>
        <p:txBody>
          <a:bodyPr wrap="square">
            <a:spAutoFit/>
          </a:bodyPr>
          <a:lstStyle/>
          <a:p>
            <a:pPr algn="ctr"/>
            <a:r>
              <a:rPr lang="en-US" sz="1200" dirty="0">
                <a:latin typeface="+mj-lt"/>
              </a:rPr>
              <a:t>For acceleration signal </a:t>
            </a:r>
            <a:r>
              <a:rPr lang="en-US" sz="1200" b="1" dirty="0">
                <a:latin typeface="+mj-lt"/>
              </a:rPr>
              <a:t>S </a:t>
            </a:r>
            <a:r>
              <a:rPr lang="en-US" sz="1200" dirty="0">
                <a:latin typeface="+mj-lt"/>
              </a:rPr>
              <a:t>from unknown state</a:t>
            </a:r>
          </a:p>
        </p:txBody>
      </p:sp>
      <p:sp>
        <p:nvSpPr>
          <p:cNvPr id="208" name="TextBox 207">
            <a:extLst>
              <a:ext uri="{FF2B5EF4-FFF2-40B4-BE49-F238E27FC236}">
                <a16:creationId xmlns:a16="http://schemas.microsoft.com/office/drawing/2014/main" id="{11C78519-03E7-CDF3-7233-55C5D7CE5E67}"/>
              </a:ext>
            </a:extLst>
          </p:cNvPr>
          <p:cNvSpPr txBox="1"/>
          <p:nvPr/>
        </p:nvSpPr>
        <p:spPr>
          <a:xfrm>
            <a:off x="10343459" y="2822492"/>
            <a:ext cx="1473449" cy="461665"/>
          </a:xfrm>
          <a:prstGeom prst="rect">
            <a:avLst/>
          </a:prstGeom>
          <a:noFill/>
        </p:spPr>
        <p:txBody>
          <a:bodyPr wrap="square" rtlCol="0">
            <a:spAutoFit/>
          </a:bodyPr>
          <a:lstStyle/>
          <a:p>
            <a:pPr algn="ctr"/>
            <a:r>
              <a:rPr lang="en-US" sz="1200" b="1" dirty="0"/>
              <a:t>FP-AR model re-parameterization</a:t>
            </a:r>
            <a:endParaRPr lang="en-US" sz="1200" dirty="0"/>
          </a:p>
        </p:txBody>
      </p:sp>
      <p:sp>
        <p:nvSpPr>
          <p:cNvPr id="209" name="Arrow: Bent 208">
            <a:extLst>
              <a:ext uri="{FF2B5EF4-FFF2-40B4-BE49-F238E27FC236}">
                <a16:creationId xmlns:a16="http://schemas.microsoft.com/office/drawing/2014/main" id="{C71E46C0-178F-062F-4C1E-64ECFBFBFC8D}"/>
              </a:ext>
            </a:extLst>
          </p:cNvPr>
          <p:cNvSpPr/>
          <p:nvPr/>
        </p:nvSpPr>
        <p:spPr>
          <a:xfrm rot="5400000" flipV="1">
            <a:off x="6200606" y="2893791"/>
            <a:ext cx="813816" cy="868680"/>
          </a:xfrm>
          <a:prstGeom prst="bentArrow">
            <a:avLst>
              <a:gd name="adj1" fmla="val 25000"/>
              <a:gd name="adj2" fmla="val 23830"/>
              <a:gd name="adj3" fmla="val 21489"/>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367DBF5A-3305-FF99-AA93-4C5C866A24EB}"/>
                  </a:ext>
                </a:extLst>
              </p:cNvPr>
              <p:cNvSpPr txBox="1"/>
              <p:nvPr/>
            </p:nvSpPr>
            <p:spPr>
              <a:xfrm>
                <a:off x="7337748" y="3597930"/>
                <a:ext cx="3158150" cy="286873"/>
              </a:xfrm>
              <a:prstGeom prst="rect">
                <a:avLst/>
              </a:prstGeom>
              <a:noFill/>
            </p:spPr>
            <p:txBody>
              <a:bodyPr wrap="square" rtlCol="0">
                <a:spAutoFit/>
              </a:bodyPr>
              <a:lstStyle/>
              <a:p>
                <a:pPr algn="ctr"/>
                <a:r>
                  <a:rPr lang="en-US" sz="1200" b="1" dirty="0"/>
                  <a:t>Estimation of scheduling vector </a:t>
                </a:r>
                <a14:m>
                  <m:oMath xmlns:m="http://schemas.openxmlformats.org/officeDocument/2006/math">
                    <m:sSub>
                      <m:sSubPr>
                        <m:ctrlPr>
                          <a:rPr lang="el-GR" sz="1200" i="1" smtClean="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𝑘</m:t>
                            </m:r>
                          </m:e>
                        </m:acc>
                      </m:e>
                      <m:sub>
                        <m:r>
                          <a:rPr lang="en-US" sz="1200" b="0" i="1" smtClean="0">
                            <a:latin typeface="Cambria Math" panose="02040503050406030204" pitchFamily="18" charset="0"/>
                          </a:rPr>
                          <m:t>𝑛</m:t>
                        </m:r>
                      </m:sub>
                    </m:sSub>
                  </m:oMath>
                </a14:m>
                <a:r>
                  <a:rPr lang="en-US" sz="1200" b="1" dirty="0"/>
                  <a:t> at </a:t>
                </a:r>
                <a14:m>
                  <m:oMath xmlns:m="http://schemas.openxmlformats.org/officeDocument/2006/math">
                    <m:sSub>
                      <m:sSubPr>
                        <m:ctrlPr>
                          <a:rPr lang="en-US" sz="1200" i="1">
                            <a:latin typeface="Cambria Math" panose="02040503050406030204" pitchFamily="18" charset="0"/>
                          </a:rPr>
                        </m:ctrlPr>
                      </m:sSubPr>
                      <m:e>
                        <m:r>
                          <a:rPr lang="el-GR" sz="1200" i="1">
                            <a:latin typeface="Cambria Math" panose="02040503050406030204" pitchFamily="18" charset="0"/>
                          </a:rPr>
                          <m:t>𝜏</m:t>
                        </m:r>
                      </m:e>
                      <m:sub>
                        <m:r>
                          <a:rPr lang="en-US" sz="1200" i="1">
                            <a:latin typeface="Cambria Math" panose="02040503050406030204" pitchFamily="18" charset="0"/>
                          </a:rPr>
                          <m:t>𝑛</m:t>
                        </m:r>
                      </m:sub>
                    </m:sSub>
                  </m:oMath>
                </a14:m>
                <a:r>
                  <a:rPr lang="en-US" sz="1200" b="1" dirty="0"/>
                  <a:t> </a:t>
                </a:r>
              </a:p>
            </p:txBody>
          </p:sp>
        </mc:Choice>
        <mc:Fallback xmlns="">
          <p:sp>
            <p:nvSpPr>
              <p:cNvPr id="211" name="TextBox 210">
                <a:extLst>
                  <a:ext uri="{FF2B5EF4-FFF2-40B4-BE49-F238E27FC236}">
                    <a16:creationId xmlns:a16="http://schemas.microsoft.com/office/drawing/2014/main" id="{367DBF5A-3305-FF99-AA93-4C5C866A24EB}"/>
                  </a:ext>
                </a:extLst>
              </p:cNvPr>
              <p:cNvSpPr txBox="1">
                <a:spLocks noRot="1" noChangeAspect="1" noMove="1" noResize="1" noEditPoints="1" noAdjustHandles="1" noChangeArrowheads="1" noChangeShapeType="1" noTextEdit="1"/>
              </p:cNvSpPr>
              <p:nvPr/>
            </p:nvSpPr>
            <p:spPr>
              <a:xfrm>
                <a:off x="7337748" y="3597930"/>
                <a:ext cx="3158150" cy="286873"/>
              </a:xfrm>
              <a:prstGeom prst="rect">
                <a:avLst/>
              </a:prstGeom>
              <a:blipFill>
                <a:blip r:embed="rId20"/>
                <a:stretch>
                  <a:fillRect b="-17021"/>
                </a:stretch>
              </a:blipFill>
            </p:spPr>
            <p:txBody>
              <a:bodyPr/>
              <a:lstStyle/>
              <a:p>
                <a:r>
                  <a:rPr lang="en-US">
                    <a:noFill/>
                  </a:rPr>
                  <a:t> </a:t>
                </a:r>
              </a:p>
            </p:txBody>
          </p:sp>
        </mc:Fallback>
      </mc:AlternateContent>
      <p:sp>
        <p:nvSpPr>
          <p:cNvPr id="212" name="Arrow: Bent 211">
            <a:extLst>
              <a:ext uri="{FF2B5EF4-FFF2-40B4-BE49-F238E27FC236}">
                <a16:creationId xmlns:a16="http://schemas.microsoft.com/office/drawing/2014/main" id="{B6CB57DA-9C80-AA42-BFA9-A9B7273D7EBC}"/>
              </a:ext>
            </a:extLst>
          </p:cNvPr>
          <p:cNvSpPr/>
          <p:nvPr/>
        </p:nvSpPr>
        <p:spPr>
          <a:xfrm rot="10800000">
            <a:off x="10617023" y="5152183"/>
            <a:ext cx="625761" cy="565364"/>
          </a:xfrm>
          <a:prstGeom prst="bentArrow">
            <a:avLst>
              <a:gd name="adj1" fmla="val 25000"/>
              <a:gd name="adj2" fmla="val 23830"/>
              <a:gd name="adj3" fmla="val 21489"/>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1BEA8656-2B34-5C7C-98C0-24CF67E11B94}"/>
                  </a:ext>
                </a:extLst>
              </p:cNvPr>
              <p:cNvSpPr txBox="1"/>
              <p:nvPr/>
            </p:nvSpPr>
            <p:spPr>
              <a:xfrm>
                <a:off x="11224045" y="5306113"/>
                <a:ext cx="995700" cy="446276"/>
              </a:xfrm>
              <a:prstGeom prst="rect">
                <a:avLst/>
              </a:prstGeom>
              <a:noFill/>
            </p:spPr>
            <p:txBody>
              <a:bodyPr wrap="square" rtlCol="0">
                <a:spAutoFit/>
              </a:bodyPr>
              <a:lstStyle/>
              <a:p>
                <a:r>
                  <a:rPr lang="en-US" sz="1100" dirty="0"/>
                  <a:t>Check </a:t>
                </a:r>
                <a14:m>
                  <m:oMath xmlns:m="http://schemas.openxmlformats.org/officeDocument/2006/math">
                    <m:sSubSup>
                      <m:sSubSupPr>
                        <m:ctrlPr>
                          <a:rPr lang="en-US" sz="1100" i="1" smtClean="0">
                            <a:latin typeface="Cambria Math" panose="02040503050406030204" pitchFamily="18" charset="0"/>
                          </a:rPr>
                        </m:ctrlPr>
                      </m:sSubSupPr>
                      <m:e>
                        <m:r>
                          <a:rPr lang="en-US" sz="1100" i="1">
                            <a:latin typeface="Cambria Math" panose="02040503050406030204" pitchFamily="18" charset="0"/>
                          </a:rPr>
                          <m:t>𝑒</m:t>
                        </m:r>
                      </m:e>
                      <m:sub>
                        <m:sSub>
                          <m:sSubPr>
                            <m:ctrlPr>
                              <a:rPr lang="en-US" sz="1100" i="1">
                                <a:latin typeface="Cambria Math" panose="02040503050406030204" pitchFamily="18" charset="0"/>
                              </a:rPr>
                            </m:ctrlPr>
                          </m:sSubPr>
                          <m:e>
                            <m:r>
                              <a:rPr lang="el-GR" sz="1100" i="1">
                                <a:latin typeface="Cambria Math" panose="02040503050406030204" pitchFamily="18" charset="0"/>
                              </a:rPr>
                              <m:t>𝜏</m:t>
                            </m:r>
                          </m:e>
                          <m:sub>
                            <m:r>
                              <a:rPr lang="en-US" sz="1100" i="1">
                                <a:latin typeface="Cambria Math" panose="02040503050406030204" pitchFamily="18" charset="0"/>
                              </a:rPr>
                              <m:t>𝑛</m:t>
                            </m:r>
                          </m:sub>
                        </m:sSub>
                      </m:sub>
                      <m:sup>
                        <m:r>
                          <a:rPr lang="en-US" sz="1100" b="0" i="1" smtClean="0">
                            <a:noFill/>
                            <a:latin typeface="Cambria Math" panose="02040503050406030204" pitchFamily="18" charset="0"/>
                          </a:rPr>
                          <m:t>.</m:t>
                        </m:r>
                      </m:sup>
                    </m:sSubSup>
                  </m:oMath>
                </a14:m>
                <a:r>
                  <a:rPr lang="en-US" sz="1100" dirty="0"/>
                  <a:t> whiteness</a:t>
                </a:r>
              </a:p>
            </p:txBody>
          </p:sp>
        </mc:Choice>
        <mc:Fallback xmlns="">
          <p:sp>
            <p:nvSpPr>
              <p:cNvPr id="213" name="TextBox 212">
                <a:extLst>
                  <a:ext uri="{FF2B5EF4-FFF2-40B4-BE49-F238E27FC236}">
                    <a16:creationId xmlns:a16="http://schemas.microsoft.com/office/drawing/2014/main" id="{1BEA8656-2B34-5C7C-98C0-24CF67E11B94}"/>
                  </a:ext>
                </a:extLst>
              </p:cNvPr>
              <p:cNvSpPr txBox="1">
                <a:spLocks noRot="1" noChangeAspect="1" noMove="1" noResize="1" noEditPoints="1" noAdjustHandles="1" noChangeArrowheads="1" noChangeShapeType="1" noTextEdit="1"/>
              </p:cNvSpPr>
              <p:nvPr/>
            </p:nvSpPr>
            <p:spPr>
              <a:xfrm>
                <a:off x="11224045" y="5306113"/>
                <a:ext cx="995700" cy="446276"/>
              </a:xfrm>
              <a:prstGeom prst="rect">
                <a:avLst/>
              </a:prstGeom>
              <a:blipFill>
                <a:blip r:embed="rId21"/>
                <a:stretch>
                  <a:fillRect t="-1351" b="-6757"/>
                </a:stretch>
              </a:blipFill>
            </p:spPr>
            <p:txBody>
              <a:bodyPr/>
              <a:lstStyle/>
              <a:p>
                <a:r>
                  <a:rPr lang="en-US">
                    <a:noFill/>
                  </a:rPr>
                  <a:t> </a:t>
                </a:r>
              </a:p>
            </p:txBody>
          </p:sp>
        </mc:Fallback>
      </mc:AlternateContent>
      <p:sp>
        <p:nvSpPr>
          <p:cNvPr id="214" name="TextBox 213">
            <a:extLst>
              <a:ext uri="{FF2B5EF4-FFF2-40B4-BE49-F238E27FC236}">
                <a16:creationId xmlns:a16="http://schemas.microsoft.com/office/drawing/2014/main" id="{72E30817-6447-B7F3-ED82-362077B08F2F}"/>
              </a:ext>
            </a:extLst>
          </p:cNvPr>
          <p:cNvSpPr txBox="1"/>
          <p:nvPr/>
        </p:nvSpPr>
        <p:spPr>
          <a:xfrm>
            <a:off x="8808867" y="5427177"/>
            <a:ext cx="1793291" cy="276999"/>
          </a:xfrm>
          <a:prstGeom prst="rect">
            <a:avLst/>
          </a:prstGeom>
          <a:noFill/>
          <a:ln w="12700">
            <a:solidFill>
              <a:schemeClr val="accent3">
                <a:lumMod val="50000"/>
              </a:schemeClr>
            </a:solidFill>
          </a:ln>
          <a:effectLst>
            <a:glow rad="228600">
              <a:schemeClr val="accent1">
                <a:satMod val="175000"/>
                <a:alpha val="40000"/>
              </a:schemeClr>
            </a:glow>
          </a:effectLst>
        </p:spPr>
        <p:txBody>
          <a:bodyPr wrap="square" rtlCol="0">
            <a:spAutoFit/>
          </a:bodyPr>
          <a:lstStyle/>
          <a:p>
            <a:pPr algn="ctr"/>
            <a:r>
              <a:rPr lang="en-US" sz="1200" b="1" dirty="0"/>
              <a:t>Estimation of RUL</a:t>
            </a:r>
          </a:p>
        </p:txBody>
      </p:sp>
      <p:sp>
        <p:nvSpPr>
          <p:cNvPr id="216" name="Arrow: Right 215">
            <a:extLst>
              <a:ext uri="{FF2B5EF4-FFF2-40B4-BE49-F238E27FC236}">
                <a16:creationId xmlns:a16="http://schemas.microsoft.com/office/drawing/2014/main" id="{26728669-2991-CDC6-485D-778CDC277EA3}"/>
              </a:ext>
            </a:extLst>
          </p:cNvPr>
          <p:cNvSpPr/>
          <p:nvPr/>
        </p:nvSpPr>
        <p:spPr>
          <a:xfrm rot="10800000">
            <a:off x="7800974" y="5474497"/>
            <a:ext cx="997366" cy="243049"/>
          </a:xfrm>
          <a:prstGeom prst="rightArrow">
            <a:avLst>
              <a:gd name="adj1" fmla="val 50000"/>
              <a:gd name="adj2" fmla="val 73514"/>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18D6E3DF-A6F7-73DD-3C76-7B5C0CA8E360}"/>
                  </a:ext>
                </a:extLst>
              </p:cNvPr>
              <p:cNvSpPr txBox="1"/>
              <p:nvPr/>
            </p:nvSpPr>
            <p:spPr>
              <a:xfrm>
                <a:off x="5904832" y="5387307"/>
                <a:ext cx="2179738" cy="471539"/>
              </a:xfrm>
              <a:prstGeom prst="rect">
                <a:avLst/>
              </a:prstGeom>
              <a:noFill/>
            </p:spPr>
            <p:txBody>
              <a:bodyPr wrap="square" rtlCol="0">
                <a:spAutoFit/>
              </a:bodyPr>
              <a:lstStyle/>
              <a:p>
                <a:pPr algn="ctr"/>
                <a:r>
                  <a:rPr lang="en-US" sz="1200" b="1" dirty="0"/>
                  <a:t>Construction of </a:t>
                </a:r>
                <a14:m>
                  <m:oMath xmlns:m="http://schemas.openxmlformats.org/officeDocument/2006/math">
                    <m:sSubSup>
                      <m:sSubSupPr>
                        <m:ctrlPr>
                          <a:rPr lang="el-GR" sz="1200" i="1">
                            <a:latin typeface="Cambria Math" panose="02040503050406030204" pitchFamily="18" charset="0"/>
                            <a:cs typeface="Times New Roman" panose="02020603050405020304" pitchFamily="18" charset="0"/>
                          </a:rPr>
                        </m:ctrlPr>
                      </m:sSubSupPr>
                      <m:e>
                        <m:r>
                          <a:rPr lang="en-US" sz="1200" i="1">
                            <a:latin typeface="Cambria Math" panose="02040503050406030204" pitchFamily="18" charset="0"/>
                            <a:cs typeface="Times New Roman" panose="02020603050405020304" pitchFamily="18" charset="0"/>
                          </a:rPr>
                          <m:t>𝑘</m:t>
                        </m:r>
                      </m:e>
                      <m:sub>
                        <m:r>
                          <a:rPr lang="en-US" sz="1200" i="1">
                            <a:latin typeface="Cambria Math" panose="02040503050406030204" pitchFamily="18" charset="0"/>
                            <a:cs typeface="Times New Roman" panose="02020603050405020304" pitchFamily="18" charset="0"/>
                          </a:rPr>
                          <m:t>𝑛</m:t>
                        </m:r>
                      </m:sub>
                      <m:sup>
                        <m:r>
                          <a:rPr lang="en-US" sz="1200" i="1">
                            <a:latin typeface="Cambria Math" panose="02040503050406030204" pitchFamily="18" charset="0"/>
                            <a:cs typeface="Times New Roman" panose="02020603050405020304" pitchFamily="18" charset="0"/>
                          </a:rPr>
                          <m:t>𝑠</m:t>
                        </m:r>
                      </m:sup>
                    </m:sSubSup>
                  </m:oMath>
                </a14:m>
                <a:r>
                  <a:rPr lang="en-US" sz="1200" b="1" dirty="0"/>
                  <a:t> confidence intervals</a:t>
                </a:r>
              </a:p>
            </p:txBody>
          </p:sp>
        </mc:Choice>
        <mc:Fallback xmlns="">
          <p:sp>
            <p:nvSpPr>
              <p:cNvPr id="217" name="TextBox 216">
                <a:extLst>
                  <a:ext uri="{FF2B5EF4-FFF2-40B4-BE49-F238E27FC236}">
                    <a16:creationId xmlns:a16="http://schemas.microsoft.com/office/drawing/2014/main" id="{18D6E3DF-A6F7-73DD-3C76-7B5C0CA8E360}"/>
                  </a:ext>
                </a:extLst>
              </p:cNvPr>
              <p:cNvSpPr txBox="1">
                <a:spLocks noRot="1" noChangeAspect="1" noMove="1" noResize="1" noEditPoints="1" noAdjustHandles="1" noChangeArrowheads="1" noChangeShapeType="1" noTextEdit="1"/>
              </p:cNvSpPr>
              <p:nvPr/>
            </p:nvSpPr>
            <p:spPr>
              <a:xfrm>
                <a:off x="5904832" y="5387307"/>
                <a:ext cx="2179738" cy="471539"/>
              </a:xfrm>
              <a:prstGeom prst="rect">
                <a:avLst/>
              </a:prstGeom>
              <a:blipFill>
                <a:blip r:embed="rId22"/>
                <a:stretch>
                  <a:fillRect t="-1299" b="-9091"/>
                </a:stretch>
              </a:blipFill>
            </p:spPr>
            <p:txBody>
              <a:bodyPr/>
              <a:lstStyle/>
              <a:p>
                <a:r>
                  <a:rPr lang="en-US">
                    <a:noFill/>
                  </a:rPr>
                  <a:t> </a:t>
                </a:r>
              </a:p>
            </p:txBody>
          </p:sp>
        </mc:Fallback>
      </mc:AlternateContent>
      <p:sp>
        <p:nvSpPr>
          <p:cNvPr id="2" name="Arrow: Bent 1">
            <a:extLst>
              <a:ext uri="{FF2B5EF4-FFF2-40B4-BE49-F238E27FC236}">
                <a16:creationId xmlns:a16="http://schemas.microsoft.com/office/drawing/2014/main" id="{7182EBE6-4898-FBA5-F337-7D50F37F1C61}"/>
              </a:ext>
            </a:extLst>
          </p:cNvPr>
          <p:cNvSpPr/>
          <p:nvPr/>
        </p:nvSpPr>
        <p:spPr>
          <a:xfrm rot="5400000">
            <a:off x="10491125" y="2018196"/>
            <a:ext cx="813816" cy="868680"/>
          </a:xfrm>
          <a:prstGeom prst="bentArrow">
            <a:avLst>
              <a:gd name="adj1" fmla="val 25000"/>
              <a:gd name="adj2" fmla="val 23830"/>
              <a:gd name="adj3" fmla="val 21489"/>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A7526BC3-4F7B-7DEC-BF59-3B3D3269956A}"/>
              </a:ext>
            </a:extLst>
          </p:cNvPr>
          <p:cNvSpPr txBox="1"/>
          <p:nvPr/>
        </p:nvSpPr>
        <p:spPr>
          <a:xfrm>
            <a:off x="3765063" y="2395379"/>
            <a:ext cx="1088760" cy="261610"/>
          </a:xfrm>
          <a:prstGeom prst="rect">
            <a:avLst/>
          </a:prstGeom>
          <a:noFill/>
        </p:spPr>
        <p:txBody>
          <a:bodyPr wrap="none" rtlCol="0">
            <a:spAutoFit/>
          </a:bodyPr>
          <a:lstStyle/>
          <a:p>
            <a:r>
              <a:rPr lang="en-US" sz="1100" dirty="0"/>
              <a:t>Data pooling</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17209C7-37DD-36C2-9E91-A263BCBC2CD7}"/>
                  </a:ext>
                </a:extLst>
              </p:cNvPr>
              <p:cNvSpPr txBox="1"/>
              <p:nvPr/>
            </p:nvSpPr>
            <p:spPr>
              <a:xfrm>
                <a:off x="9314743" y="1739515"/>
                <a:ext cx="40391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chemeClr val="tx1"/>
                              </a:solidFill>
                              <a:latin typeface="Cambria Math" panose="02040503050406030204" pitchFamily="18" charset="0"/>
                            </a:rPr>
                          </m:ctrlPr>
                        </m:sSubSupPr>
                        <m:e>
                          <m:r>
                            <a:rPr lang="el-GR" sz="1100" i="1">
                              <a:solidFill>
                                <a:schemeClr val="tx1"/>
                              </a:solidFill>
                              <a:latin typeface="Cambria Math" panose="02040503050406030204" pitchFamily="18" charset="0"/>
                            </a:rPr>
                            <m:t>𝑦</m:t>
                          </m:r>
                        </m:e>
                        <m:sub>
                          <m:r>
                            <a:rPr lang="el-GR" sz="1100" i="1">
                              <a:solidFill>
                                <a:schemeClr val="tx1"/>
                              </a:solidFill>
                              <a:latin typeface="Cambria Math" panose="02040503050406030204" pitchFamily="18" charset="0"/>
                            </a:rPr>
                            <m:t>𝑢</m:t>
                          </m:r>
                        </m:sub>
                        <m:sup>
                          <m:r>
                            <a:rPr lang="en-US" sz="1100" i="1">
                              <a:solidFill>
                                <a:schemeClr val="tx1"/>
                              </a:solidFill>
                              <a:latin typeface="Cambria Math" panose="02040503050406030204" pitchFamily="18" charset="0"/>
                            </a:rPr>
                            <m:t>𝑠</m:t>
                          </m:r>
                        </m:sup>
                      </m:sSubSup>
                      <m:d>
                        <m:dPr>
                          <m:begChr m:val="["/>
                          <m:endChr m:val="]"/>
                          <m:ctrlPr>
                            <a:rPr lang="en-US" sz="1100" i="1">
                              <a:solidFill>
                                <a:schemeClr val="tx1"/>
                              </a:solidFill>
                              <a:latin typeface="Cambria Math" panose="02040503050406030204" pitchFamily="18" charset="0"/>
                            </a:rPr>
                          </m:ctrlPr>
                        </m:dPr>
                        <m:e>
                          <m:r>
                            <a:rPr lang="el-GR" sz="1100" i="1">
                              <a:solidFill>
                                <a:schemeClr val="tx1"/>
                              </a:solidFill>
                              <a:latin typeface="Cambria Math" panose="02040503050406030204" pitchFamily="18" charset="0"/>
                            </a:rPr>
                            <m:t>𝑡</m:t>
                          </m:r>
                        </m:e>
                      </m:d>
                    </m:oMath>
                  </m:oMathPara>
                </a14:m>
                <a:endParaRPr lang="en-US" sz="1100" dirty="0"/>
              </a:p>
            </p:txBody>
          </p:sp>
        </mc:Choice>
        <mc:Fallback xmlns="">
          <p:sp>
            <p:nvSpPr>
              <p:cNvPr id="14" name="TextBox 13">
                <a:extLst>
                  <a:ext uri="{FF2B5EF4-FFF2-40B4-BE49-F238E27FC236}">
                    <a16:creationId xmlns:a16="http://schemas.microsoft.com/office/drawing/2014/main" id="{E17209C7-37DD-36C2-9E91-A263BCBC2CD7}"/>
                  </a:ext>
                </a:extLst>
              </p:cNvPr>
              <p:cNvSpPr txBox="1">
                <a:spLocks noRot="1" noChangeAspect="1" noMove="1" noResize="1" noEditPoints="1" noAdjustHandles="1" noChangeArrowheads="1" noChangeShapeType="1" noTextEdit="1"/>
              </p:cNvSpPr>
              <p:nvPr/>
            </p:nvSpPr>
            <p:spPr>
              <a:xfrm>
                <a:off x="9314743" y="1739515"/>
                <a:ext cx="403918" cy="261610"/>
              </a:xfrm>
              <a:prstGeom prst="rect">
                <a:avLst/>
              </a:prstGeom>
              <a:blipFill>
                <a:blip r:embed="rId2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0B013F9-6AEA-52AF-DA58-8A641135F19B}"/>
              </a:ext>
            </a:extLst>
          </p:cNvPr>
          <p:cNvSpPr txBox="1"/>
          <p:nvPr/>
        </p:nvSpPr>
        <p:spPr>
          <a:xfrm>
            <a:off x="868924" y="522685"/>
            <a:ext cx="964832" cy="584775"/>
          </a:xfrm>
          <a:prstGeom prst="rect">
            <a:avLst/>
          </a:prstGeom>
          <a:noFill/>
        </p:spPr>
        <p:txBody>
          <a:bodyPr wrap="square" rtlCol="0">
            <a:spAutoFit/>
          </a:bodyPr>
          <a:lstStyle/>
          <a:p>
            <a:pPr algn="ctr"/>
            <a:r>
              <a:rPr lang="el-GR"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a:t>
            </a:r>
            <a:endParaRPr lang="en-US" sz="3200" b="1" dirty="0"/>
          </a:p>
        </p:txBody>
      </p:sp>
    </p:spTree>
    <p:extLst>
      <p:ext uri="{BB962C8B-B14F-4D97-AF65-F5344CB8AC3E}">
        <p14:creationId xmlns:p14="http://schemas.microsoft.com/office/powerpoint/2010/main" val="1423539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1E599DB5-31F1-44C5-BC1D-083E8B956879}"/>
              </a:ext>
            </a:extLst>
          </p:cNvPr>
          <p:cNvSpPr txBox="1"/>
          <p:nvPr/>
        </p:nvSpPr>
        <p:spPr>
          <a:xfrm>
            <a:off x="3343277" y="0"/>
            <a:ext cx="5512340" cy="523220"/>
          </a:xfrm>
          <a:prstGeom prst="rect">
            <a:avLst/>
          </a:prstGeom>
          <a:solidFill>
            <a:schemeClr val="bg2">
              <a:lumMod val="60000"/>
              <a:lumOff val="40000"/>
            </a:schemeClr>
          </a:solidFill>
        </p:spPr>
        <p:txBody>
          <a:bodyPr wrap="square" rtlCol="0">
            <a:spAutoFit/>
          </a:bodyPr>
          <a:lstStyle/>
          <a:p>
            <a:endParaRPr lang="el-GR" dirty="0"/>
          </a:p>
        </p:txBody>
      </p:sp>
      <p:sp>
        <p:nvSpPr>
          <p:cNvPr id="2" name="Ορθογώνιο 1">
            <a:extLst>
              <a:ext uri="{FF2B5EF4-FFF2-40B4-BE49-F238E27FC236}">
                <a16:creationId xmlns:a16="http://schemas.microsoft.com/office/drawing/2014/main" id="{218CC56B-50C7-479C-B83E-4B9A9213BA5A}"/>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Ορθογώνιο 3">
            <a:extLst>
              <a:ext uri="{FF2B5EF4-FFF2-40B4-BE49-F238E27FC236}">
                <a16:creationId xmlns:a16="http://schemas.microsoft.com/office/drawing/2014/main" id="{9FCC0363-3BF3-4952-8EF7-353049999FBD}"/>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2FB3BBB9-33B2-4291-A0E4-AFB8F5BF5ACD}"/>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6" name="Ορθογώνιο 5">
            <a:extLst>
              <a:ext uri="{FF2B5EF4-FFF2-40B4-BE49-F238E27FC236}">
                <a16:creationId xmlns:a16="http://schemas.microsoft.com/office/drawing/2014/main" id="{2F592D05-D448-4D53-BE99-0516DFAD66A1}"/>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8" name="Ορθογώνιο 17">
            <a:extLst>
              <a:ext uri="{FF2B5EF4-FFF2-40B4-BE49-F238E27FC236}">
                <a16:creationId xmlns:a16="http://schemas.microsoft.com/office/drawing/2014/main" id="{18232309-43A3-4178-B389-3D15FF67E844}"/>
              </a:ext>
            </a:extLst>
          </p:cNvPr>
          <p:cNvSpPr/>
          <p:nvPr/>
        </p:nvSpPr>
        <p:spPr>
          <a:xfrm>
            <a:off x="1" y="554885"/>
            <a:ext cx="2738088" cy="6213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 name="TextBox 18">
            <a:extLst>
              <a:ext uri="{FF2B5EF4-FFF2-40B4-BE49-F238E27FC236}">
                <a16:creationId xmlns:a16="http://schemas.microsoft.com/office/drawing/2014/main" id="{184DBB6B-5784-42AA-82A8-4CD9FFD1283A}"/>
              </a:ext>
            </a:extLst>
          </p:cNvPr>
          <p:cNvSpPr txBox="1"/>
          <p:nvPr/>
        </p:nvSpPr>
        <p:spPr>
          <a:xfrm>
            <a:off x="-1" y="529951"/>
            <a:ext cx="2165687" cy="646331"/>
          </a:xfrm>
          <a:prstGeom prst="rect">
            <a:avLst/>
          </a:prstGeom>
          <a:noFill/>
        </p:spPr>
        <p:txBody>
          <a:bodyPr wrap="square" rtlCol="0">
            <a:spAutoFit/>
          </a:bodyPr>
          <a:lstStyle/>
          <a:p>
            <a:pPr algn="ctr"/>
            <a:r>
              <a:rPr lang="en-US" b="1" dirty="0">
                <a:solidFill>
                  <a:schemeClr val="bg1"/>
                </a:solidFill>
              </a:rPr>
              <a:t>Signal </a:t>
            </a:r>
          </a:p>
          <a:p>
            <a:pPr algn="ctr"/>
            <a:r>
              <a:rPr lang="en-US" b="1" dirty="0">
                <a:solidFill>
                  <a:schemeClr val="bg1"/>
                </a:solidFill>
              </a:rPr>
              <a:t>Pre-processing</a:t>
            </a:r>
            <a:endParaRPr lang="el-GR" b="1" dirty="0">
              <a:solidFill>
                <a:schemeClr val="bg1"/>
              </a:solidFill>
            </a:endParaRPr>
          </a:p>
        </p:txBody>
      </p:sp>
      <p:pic>
        <p:nvPicPr>
          <p:cNvPr id="7" name="Γραφικό 6" descr="Έρευνα με συμπαγές γέμισμα">
            <a:extLst>
              <a:ext uri="{FF2B5EF4-FFF2-40B4-BE49-F238E27FC236}">
                <a16:creationId xmlns:a16="http://schemas.microsoft.com/office/drawing/2014/main" id="{AADFA0C9-4BB8-4693-8709-42EB3F933B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86007" y="592174"/>
            <a:ext cx="464164" cy="464164"/>
          </a:xfrm>
          <a:prstGeom prst="rect">
            <a:avLst/>
          </a:prstGeom>
        </p:spPr>
      </p:pic>
      <p:sp>
        <p:nvSpPr>
          <p:cNvPr id="46" name="TextBox 45">
            <a:extLst>
              <a:ext uri="{FF2B5EF4-FFF2-40B4-BE49-F238E27FC236}">
                <a16:creationId xmlns:a16="http://schemas.microsoft.com/office/drawing/2014/main" id="{C9BB37B4-C262-4A68-B837-740365098E57}"/>
              </a:ext>
            </a:extLst>
          </p:cNvPr>
          <p:cNvSpPr txBox="1"/>
          <p:nvPr/>
        </p:nvSpPr>
        <p:spPr>
          <a:xfrm>
            <a:off x="3343275" y="4404"/>
            <a:ext cx="5191126" cy="523220"/>
          </a:xfrm>
          <a:prstGeom prst="rect">
            <a:avLst/>
          </a:prstGeom>
          <a:noFill/>
        </p:spPr>
        <p:txBody>
          <a:bodyPr wrap="square" rtlCol="0">
            <a:spAutoFit/>
          </a:bodyPr>
          <a:lstStyle/>
          <a:p>
            <a:pPr algn="ctr"/>
            <a:r>
              <a:rPr lang="el-GR" sz="2800" dirty="0"/>
              <a:t>5. </a:t>
            </a:r>
            <a:r>
              <a:rPr lang="en-US" sz="2800" dirty="0"/>
              <a:t>Experimental Results</a:t>
            </a:r>
            <a:endParaRPr lang="el-GR" dirty="0"/>
          </a:p>
        </p:txBody>
      </p:sp>
      <p:sp>
        <p:nvSpPr>
          <p:cNvPr id="47" name="TextBox 46">
            <a:extLst>
              <a:ext uri="{FF2B5EF4-FFF2-40B4-BE49-F238E27FC236}">
                <a16:creationId xmlns:a16="http://schemas.microsoft.com/office/drawing/2014/main" id="{08689BDC-956D-4E49-8EB0-47681565CF1B}"/>
              </a:ext>
            </a:extLst>
          </p:cNvPr>
          <p:cNvSpPr txBox="1"/>
          <p:nvPr/>
        </p:nvSpPr>
        <p:spPr>
          <a:xfrm>
            <a:off x="8534401" y="0"/>
            <a:ext cx="3657599" cy="523220"/>
          </a:xfrm>
          <a:prstGeom prst="rect">
            <a:avLst/>
          </a:prstGeom>
          <a:solidFill>
            <a:schemeClr val="accent1"/>
          </a:solidFill>
        </p:spPr>
        <p:txBody>
          <a:bodyPr wrap="square" rtlCol="0">
            <a:spAutoFit/>
          </a:bodyPr>
          <a:lstStyle/>
          <a:p>
            <a:endParaRPr lang="el-GR" dirty="0"/>
          </a:p>
        </p:txBody>
      </p:sp>
      <p:sp>
        <p:nvSpPr>
          <p:cNvPr id="48" name="TextBox 47">
            <a:extLst>
              <a:ext uri="{FF2B5EF4-FFF2-40B4-BE49-F238E27FC236}">
                <a16:creationId xmlns:a16="http://schemas.microsoft.com/office/drawing/2014/main" id="{9C20E297-EF20-422B-AE05-3128D5B1025D}"/>
              </a:ext>
            </a:extLst>
          </p:cNvPr>
          <p:cNvSpPr txBox="1"/>
          <p:nvPr/>
        </p:nvSpPr>
        <p:spPr>
          <a:xfrm>
            <a:off x="-1" y="1839"/>
            <a:ext cx="3343275" cy="523220"/>
          </a:xfrm>
          <a:prstGeom prst="rect">
            <a:avLst/>
          </a:prstGeom>
          <a:solidFill>
            <a:schemeClr val="accent1"/>
          </a:solidFill>
        </p:spPr>
        <p:txBody>
          <a:bodyPr wrap="square" rtlCol="0">
            <a:spAutoFit/>
          </a:bodyPr>
          <a:lstStyle/>
          <a:p>
            <a:endParaRPr lang="el-GR" dirty="0"/>
          </a:p>
        </p:txBody>
      </p:sp>
      <p:sp>
        <p:nvSpPr>
          <p:cNvPr id="57" name="TextBox 56">
            <a:extLst>
              <a:ext uri="{FF2B5EF4-FFF2-40B4-BE49-F238E27FC236}">
                <a16:creationId xmlns:a16="http://schemas.microsoft.com/office/drawing/2014/main" id="{065F086F-5DC7-4DAB-9D14-BCC4429AEB50}"/>
              </a:ext>
            </a:extLst>
          </p:cNvPr>
          <p:cNvSpPr txBox="1"/>
          <p:nvPr/>
        </p:nvSpPr>
        <p:spPr>
          <a:xfrm>
            <a:off x="11463065" y="6529071"/>
            <a:ext cx="817707" cy="369332"/>
          </a:xfrm>
          <a:prstGeom prst="rect">
            <a:avLst/>
          </a:prstGeom>
          <a:noFill/>
        </p:spPr>
        <p:txBody>
          <a:bodyPr wrap="square" rtlCol="0">
            <a:spAutoFit/>
          </a:bodyPr>
          <a:lstStyle/>
          <a:p>
            <a:r>
              <a:rPr lang="en-US" dirty="0">
                <a:solidFill>
                  <a:schemeClr val="bg1"/>
                </a:solidFill>
              </a:rPr>
              <a:t>13/21</a:t>
            </a:r>
            <a:endParaRPr lang="el-GR" dirty="0">
              <a:solidFill>
                <a:schemeClr val="bg1"/>
              </a:solidFill>
            </a:endParaRPr>
          </a:p>
        </p:txBody>
      </p:sp>
      <p:pic>
        <p:nvPicPr>
          <p:cNvPr id="13" name="Picture 12">
            <a:extLst>
              <a:ext uri="{FF2B5EF4-FFF2-40B4-BE49-F238E27FC236}">
                <a16:creationId xmlns:a16="http://schemas.microsoft.com/office/drawing/2014/main" id="{E619CF85-4FD8-65D9-EE98-BE7BFAB57D2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649211" y="811492"/>
            <a:ext cx="8430882" cy="4690077"/>
          </a:xfrm>
          <a:prstGeom prst="rect">
            <a:avLst/>
          </a:prstGeom>
          <a:ln w="28575">
            <a:solidFill>
              <a:schemeClr val="bg1"/>
            </a:solidFill>
          </a:ln>
          <a:effectLst>
            <a:glow rad="228600">
              <a:schemeClr val="accent1">
                <a:satMod val="175000"/>
                <a:alpha val="40000"/>
              </a:schemeClr>
            </a:glow>
            <a:outerShdw blurRad="50800" dist="38100" algn="l" rotWithShape="0">
              <a:prstClr val="black">
                <a:alpha val="40000"/>
              </a:prstClr>
            </a:outerShdw>
          </a:effectLst>
        </p:spPr>
      </p:pic>
      <p:cxnSp>
        <p:nvCxnSpPr>
          <p:cNvPr id="10" name="Straight Connector 9">
            <a:extLst>
              <a:ext uri="{FF2B5EF4-FFF2-40B4-BE49-F238E27FC236}">
                <a16:creationId xmlns:a16="http://schemas.microsoft.com/office/drawing/2014/main" id="{8E1070F1-15E1-1985-7A41-FA24042BA6A6}"/>
              </a:ext>
            </a:extLst>
          </p:cNvPr>
          <p:cNvCxnSpPr/>
          <p:nvPr/>
        </p:nvCxnSpPr>
        <p:spPr>
          <a:xfrm flipV="1">
            <a:off x="3936655" y="934699"/>
            <a:ext cx="0" cy="406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4E9C1F-914B-C1F6-B300-B94D5EA32551}"/>
              </a:ext>
            </a:extLst>
          </p:cNvPr>
          <p:cNvCxnSpPr>
            <a:cxnSpLocks/>
          </p:cNvCxnSpPr>
          <p:nvPr/>
        </p:nvCxnSpPr>
        <p:spPr>
          <a:xfrm flipH="1">
            <a:off x="3936655" y="1341099"/>
            <a:ext cx="45507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86AB9-CD10-5DDA-10F3-5FF03F99C03F}"/>
              </a:ext>
            </a:extLst>
          </p:cNvPr>
          <p:cNvCxnSpPr>
            <a:cxnSpLocks/>
          </p:cNvCxnSpPr>
          <p:nvPr/>
        </p:nvCxnSpPr>
        <p:spPr>
          <a:xfrm flipV="1">
            <a:off x="3822355" y="1341099"/>
            <a:ext cx="114300" cy="2032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DD9B740-28C1-3488-5880-BF3F4A92B28D}"/>
              </a:ext>
            </a:extLst>
          </p:cNvPr>
          <p:cNvSpPr txBox="1"/>
          <p:nvPr/>
        </p:nvSpPr>
        <p:spPr>
          <a:xfrm>
            <a:off x="4217180" y="971767"/>
            <a:ext cx="257753" cy="369332"/>
          </a:xfrm>
          <a:prstGeom prst="rect">
            <a:avLst/>
          </a:prstGeom>
          <a:noFill/>
        </p:spPr>
        <p:txBody>
          <a:bodyPr wrap="square" rtlCol="0">
            <a:spAutoFit/>
          </a:bodyPr>
          <a:lstStyle/>
          <a:p>
            <a:r>
              <a:rPr lang="en-US" b="1" dirty="0">
                <a:solidFill>
                  <a:srgbClr val="FF0000"/>
                </a:solidFill>
              </a:rPr>
              <a:t>x</a:t>
            </a:r>
          </a:p>
        </p:txBody>
      </p:sp>
      <p:sp>
        <p:nvSpPr>
          <p:cNvPr id="15" name="TextBox 14">
            <a:extLst>
              <a:ext uri="{FF2B5EF4-FFF2-40B4-BE49-F238E27FC236}">
                <a16:creationId xmlns:a16="http://schemas.microsoft.com/office/drawing/2014/main" id="{E323651F-53F8-69AC-A8EA-24136E4929C8}"/>
              </a:ext>
            </a:extLst>
          </p:cNvPr>
          <p:cNvSpPr txBox="1"/>
          <p:nvPr/>
        </p:nvSpPr>
        <p:spPr>
          <a:xfrm>
            <a:off x="3935547" y="699295"/>
            <a:ext cx="257753" cy="369332"/>
          </a:xfrm>
          <a:prstGeom prst="rect">
            <a:avLst/>
          </a:prstGeom>
          <a:noFill/>
        </p:spPr>
        <p:txBody>
          <a:bodyPr wrap="square" rtlCol="0">
            <a:spAutoFit/>
          </a:bodyPr>
          <a:lstStyle/>
          <a:p>
            <a:r>
              <a:rPr lang="en-US" b="1" dirty="0">
                <a:solidFill>
                  <a:srgbClr val="FF0000"/>
                </a:solidFill>
              </a:rPr>
              <a:t>y</a:t>
            </a:r>
          </a:p>
        </p:txBody>
      </p:sp>
      <p:sp>
        <p:nvSpPr>
          <p:cNvPr id="16" name="TextBox 15">
            <a:extLst>
              <a:ext uri="{FF2B5EF4-FFF2-40B4-BE49-F238E27FC236}">
                <a16:creationId xmlns:a16="http://schemas.microsoft.com/office/drawing/2014/main" id="{DFC94D7F-21C3-3AF2-AA94-18DC45088E2E}"/>
              </a:ext>
            </a:extLst>
          </p:cNvPr>
          <p:cNvSpPr txBox="1"/>
          <p:nvPr/>
        </p:nvSpPr>
        <p:spPr>
          <a:xfrm>
            <a:off x="3596550" y="1070370"/>
            <a:ext cx="257753" cy="369332"/>
          </a:xfrm>
          <a:prstGeom prst="rect">
            <a:avLst/>
          </a:prstGeom>
          <a:noFill/>
        </p:spPr>
        <p:txBody>
          <a:bodyPr wrap="square" rtlCol="0">
            <a:spAutoFit/>
          </a:bodyPr>
          <a:lstStyle/>
          <a:p>
            <a:r>
              <a:rPr lang="en-US" b="1" dirty="0">
                <a:solidFill>
                  <a:srgbClr val="FF0000"/>
                </a:solidFill>
              </a:rPr>
              <a:t>z</a:t>
            </a:r>
          </a:p>
        </p:txBody>
      </p:sp>
      <p:sp>
        <p:nvSpPr>
          <p:cNvPr id="21" name="TextBox 20">
            <a:extLst>
              <a:ext uri="{FF2B5EF4-FFF2-40B4-BE49-F238E27FC236}">
                <a16:creationId xmlns:a16="http://schemas.microsoft.com/office/drawing/2014/main" id="{66CB0F8C-E113-E4CC-305F-EE30B78A9D8E}"/>
              </a:ext>
            </a:extLst>
          </p:cNvPr>
          <p:cNvSpPr txBox="1"/>
          <p:nvPr/>
        </p:nvSpPr>
        <p:spPr>
          <a:xfrm>
            <a:off x="1972113" y="1425726"/>
            <a:ext cx="1547343" cy="646331"/>
          </a:xfrm>
          <a:prstGeom prst="rect">
            <a:avLst/>
          </a:prstGeom>
          <a:ln>
            <a:solidFill>
              <a:schemeClr val="bg1"/>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a:ea typeface="+mn-ea"/>
                <a:cs typeface="+mn-cs"/>
              </a:rPr>
              <a:t>Each OC’s signal</a:t>
            </a:r>
            <a:r>
              <a:rPr lang="en-US" sz="1200" b="1" dirty="0">
                <a:solidFill>
                  <a:prstClr val="black"/>
                </a:solidFill>
                <a:latin typeface="Century Gothic" panose="020B0502020202020204"/>
              </a:rPr>
              <a:t> split into 4 equal sets</a:t>
            </a:r>
            <a:endParaRPr kumimoji="0" lang="el-GR" sz="16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F473C0E6-BE37-8775-50CA-CF5BE6AB0969}"/>
                  </a:ext>
                </a:extLst>
              </p:cNvPr>
              <p:cNvGraphicFramePr>
                <a:graphicFrameLocks noGrp="1"/>
              </p:cNvGraphicFramePr>
              <p:nvPr>
                <p:extLst>
                  <p:ext uri="{D42A27DB-BD31-4B8C-83A1-F6EECF244321}">
                    <p14:modId xmlns:p14="http://schemas.microsoft.com/office/powerpoint/2010/main" val="622417796"/>
                  </p:ext>
                </p:extLst>
              </p:nvPr>
            </p:nvGraphicFramePr>
            <p:xfrm>
              <a:off x="120046" y="2311885"/>
              <a:ext cx="3435844" cy="1647734"/>
            </p:xfrm>
            <a:graphic>
              <a:graphicData uri="http://schemas.openxmlformats.org/drawingml/2006/table">
                <a:tbl>
                  <a:tblPr firstRow="1" firstCol="1" bandRow="1">
                    <a:tableStyleId>{D7AC3CCA-C797-4891-BE02-D94E43425B78}</a:tableStyleId>
                  </a:tblPr>
                  <a:tblGrid>
                    <a:gridCol w="478473">
                      <a:extLst>
                        <a:ext uri="{9D8B030D-6E8A-4147-A177-3AD203B41FA5}">
                          <a16:colId xmlns:a16="http://schemas.microsoft.com/office/drawing/2014/main" val="340472728"/>
                        </a:ext>
                      </a:extLst>
                    </a:gridCol>
                    <a:gridCol w="1602389">
                      <a:extLst>
                        <a:ext uri="{9D8B030D-6E8A-4147-A177-3AD203B41FA5}">
                          <a16:colId xmlns:a16="http://schemas.microsoft.com/office/drawing/2014/main" val="2753573989"/>
                        </a:ext>
                      </a:extLst>
                    </a:gridCol>
                    <a:gridCol w="1354982">
                      <a:extLst>
                        <a:ext uri="{9D8B030D-6E8A-4147-A177-3AD203B41FA5}">
                          <a16:colId xmlns:a16="http://schemas.microsoft.com/office/drawing/2014/main" val="2237924528"/>
                        </a:ext>
                      </a:extLst>
                    </a:gridCol>
                  </a:tblGrid>
                  <a:tr h="146882">
                    <a:tc rowSpan="2">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Arial" panose="020B0604020202020204" pitchFamily="34" charset="0"/>
                            </a:rPr>
                            <a:t>OC</a:t>
                          </a:r>
                        </a:p>
                      </a:txBody>
                      <a:tcPr marL="68580" marR="68580" marT="0" marB="0" anchor="ctr">
                        <a:solidFill>
                          <a:schemeClr val="accent4"/>
                        </a:solidFill>
                      </a:tcPr>
                    </a:tc>
                    <a:tc gridSpan="2">
                      <a:txBody>
                        <a:bodyPr/>
                        <a:lstStyle/>
                        <a:p>
                          <a:pPr marL="0" marR="0" algn="ctr">
                            <a:lnSpc>
                              <a:spcPct val="107000"/>
                            </a:lnSpc>
                            <a:spcBef>
                              <a:spcPts val="0"/>
                            </a:spcBef>
                            <a:spcAft>
                              <a:spcPts val="0"/>
                            </a:spcAft>
                          </a:pPr>
                          <a:r>
                            <a:rPr lang="en-US" sz="1100" dirty="0">
                              <a:effectLst/>
                            </a:rPr>
                            <a:t>No of Signals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hMerge="1">
                      <a:txBody>
                        <a:bodyPr/>
                        <a:lstStyle/>
                        <a:p>
                          <a:endParaRPr lang="en-US"/>
                        </a:p>
                      </a:txBody>
                      <a:tcPr/>
                    </a:tc>
                    <a:extLst>
                      <a:ext uri="{0D108BD9-81ED-4DB2-BD59-A6C34878D82A}">
                        <a16:rowId xmlns:a16="http://schemas.microsoft.com/office/drawing/2014/main" val="1561065941"/>
                      </a:ext>
                    </a:extLst>
                  </a:tr>
                  <a:tr h="138486">
                    <a:tc vMerge="1">
                      <a:txBody>
                        <a:bodyPr/>
                        <a:lstStyle/>
                        <a:p>
                          <a:endParaRPr lang="en-US"/>
                        </a:p>
                      </a:txBody>
                      <a:tcPr/>
                    </a:tc>
                    <a:tc>
                      <a:txBody>
                        <a:bodyPr/>
                        <a:lstStyle/>
                        <a:p>
                          <a:pPr marL="0" marR="0" algn="ctr">
                            <a:lnSpc>
                              <a:spcPct val="107000"/>
                            </a:lnSpc>
                            <a:spcBef>
                              <a:spcPts val="0"/>
                            </a:spcBef>
                            <a:spcAft>
                              <a:spcPts val="0"/>
                            </a:spcAft>
                          </a:pPr>
                          <a:r>
                            <a:rPr lang="en-US" sz="1100" dirty="0">
                              <a:effectLst/>
                            </a:rPr>
                            <a:t>Training Phase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a:txBody>
                        <a:bodyPr/>
                        <a:lstStyle/>
                        <a:p>
                          <a:pPr marL="0" marR="0" algn="ctr">
                            <a:lnSpc>
                              <a:spcPct val="107000"/>
                            </a:lnSpc>
                            <a:spcBef>
                              <a:spcPts val="0"/>
                            </a:spcBef>
                            <a:spcAft>
                              <a:spcPts val="0"/>
                            </a:spcAft>
                          </a:pPr>
                          <a:r>
                            <a:rPr lang="en-US" sz="1100" dirty="0">
                              <a:effectLst/>
                            </a:rPr>
                            <a:t>Inspection Phase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extLst>
                      <a:ext uri="{0D108BD9-81ED-4DB2-BD59-A6C34878D82A}">
                        <a16:rowId xmlns:a16="http://schemas.microsoft.com/office/drawing/2014/main" val="3378388725"/>
                      </a:ext>
                    </a:extLst>
                  </a:tr>
                  <a:tr h="284362">
                    <a:tc>
                      <a:txBody>
                        <a:bodyPr/>
                        <a:lstStyle/>
                        <a:p>
                          <a:pPr marL="0" marR="0" algn="just">
                            <a:lnSpc>
                              <a:spcPct val="107000"/>
                            </a:lnSpc>
                            <a:spcBef>
                              <a:spcPts val="0"/>
                            </a:spcBef>
                            <a:spcAft>
                              <a:spcPts val="0"/>
                            </a:spcAft>
                          </a:pPr>
                          <a:r>
                            <a:rPr lang="el-GR" sz="1100" dirty="0">
                              <a:effectLst/>
                            </a:rPr>
                            <a:t>Νο 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a:txBody>
                        <a:bodyPr/>
                        <a:lstStyle/>
                        <a:p>
                          <a:pPr marL="0" marR="0" algn="ctr">
                            <a:lnSpc>
                              <a:spcPct val="107000"/>
                            </a:lnSpc>
                            <a:spcBef>
                              <a:spcPts val="0"/>
                            </a:spcBef>
                            <a:spcAft>
                              <a:spcPts val="0"/>
                            </a:spcAft>
                          </a:pPr>
                          <a:r>
                            <a:rPr lang="en-US" sz="1100" dirty="0">
                              <a:effectLst/>
                            </a:rPr>
                            <a:t>82 (1 set*)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pPr>
                          <a:r>
                            <a:rPr lang="en-US" sz="1100">
                              <a:effectLst/>
                            </a:rPr>
                            <a:t>246 (x 4 sets*)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extLst>
                      <a:ext uri="{0D108BD9-81ED-4DB2-BD59-A6C34878D82A}">
                        <a16:rowId xmlns:a16="http://schemas.microsoft.com/office/drawing/2014/main" val="155729234"/>
                      </a:ext>
                    </a:extLst>
                  </a:tr>
                  <a:tr h="284362">
                    <a:tc>
                      <a:txBody>
                        <a:bodyPr/>
                        <a:lstStyle/>
                        <a:p>
                          <a:pPr marL="0" marR="0" algn="just">
                            <a:lnSpc>
                              <a:spcPct val="107000"/>
                            </a:lnSpc>
                            <a:spcBef>
                              <a:spcPts val="0"/>
                            </a:spcBef>
                            <a:spcAft>
                              <a:spcPts val="0"/>
                            </a:spcAft>
                          </a:pPr>
                          <a:r>
                            <a:rPr lang="el-GR" sz="1100" dirty="0">
                              <a:effectLst/>
                            </a:rPr>
                            <a:t>Νο 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a:txBody>
                        <a:bodyPr/>
                        <a:lstStyle/>
                        <a:p>
                          <a:pPr marL="0" marR="0" algn="ctr">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tabLst>
                              <a:tab pos="831850" algn="ctr"/>
                              <a:tab pos="1181735" algn="l"/>
                            </a:tabLst>
                          </a:pPr>
                          <a:r>
                            <a:rPr lang="en-US" sz="1100" dirty="0">
                              <a:effectLst/>
                            </a:rPr>
                            <a:t>246 (x 4 sets*)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extLst>
                      <a:ext uri="{0D108BD9-81ED-4DB2-BD59-A6C34878D82A}">
                        <a16:rowId xmlns:a16="http://schemas.microsoft.com/office/drawing/2014/main" val="666068853"/>
                      </a:ext>
                    </a:extLst>
                  </a:tr>
                  <a:tr h="284362">
                    <a:tc>
                      <a:txBody>
                        <a:bodyPr/>
                        <a:lstStyle/>
                        <a:p>
                          <a:pPr marL="0" marR="0" algn="just">
                            <a:lnSpc>
                              <a:spcPct val="107000"/>
                            </a:lnSpc>
                            <a:spcBef>
                              <a:spcPts val="0"/>
                            </a:spcBef>
                            <a:spcAft>
                              <a:spcPts val="0"/>
                            </a:spcAft>
                          </a:pPr>
                          <a:r>
                            <a:rPr lang="el-GR" sz="1100" dirty="0">
                              <a:effectLst/>
                            </a:rPr>
                            <a:t>Νο 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a:txBody>
                        <a:bodyPr/>
                        <a:lstStyle/>
                        <a:p>
                          <a:pPr marL="0" marR="0" algn="ctr">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pPr>
                          <a:r>
                            <a:rPr lang="en-US" sz="1100" dirty="0">
                              <a:effectLst/>
                            </a:rPr>
                            <a:t>246 (x 4 sets*)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extLst>
                      <a:ext uri="{0D108BD9-81ED-4DB2-BD59-A6C34878D82A}">
                        <a16:rowId xmlns:a16="http://schemas.microsoft.com/office/drawing/2014/main" val="3558254247"/>
                      </a:ext>
                    </a:extLst>
                  </a:tr>
                  <a:tr h="284362">
                    <a:tc>
                      <a:txBody>
                        <a:bodyPr/>
                        <a:lstStyle/>
                        <a:p>
                          <a:pPr marL="0" marR="0" algn="just">
                            <a:lnSpc>
                              <a:spcPct val="107000"/>
                            </a:lnSpc>
                            <a:spcBef>
                              <a:spcPts val="0"/>
                            </a:spcBef>
                            <a:spcAft>
                              <a:spcPts val="0"/>
                            </a:spcAft>
                          </a:pPr>
                          <a:r>
                            <a:rPr lang="el-GR" sz="1100" dirty="0">
                              <a:effectLst/>
                            </a:rPr>
                            <a:t>Νο 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pPr>
                          <a:r>
                            <a:rPr lang="en-US" sz="1100" dirty="0">
                              <a:effectLst/>
                            </a:rPr>
                            <a:t>246 (x 4 sets*)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extLst>
                      <a:ext uri="{0D108BD9-81ED-4DB2-BD59-A6C34878D82A}">
                        <a16:rowId xmlns:a16="http://schemas.microsoft.com/office/drawing/2014/main" val="3811663534"/>
                      </a:ext>
                    </a:extLst>
                  </a:tr>
                  <a:tr h="146445">
                    <a:tc gridSpan="3">
                      <a:txBody>
                        <a:bodyPr/>
                        <a:lstStyle/>
                        <a:p>
                          <a:pPr marL="0" marR="0">
                            <a:lnSpc>
                              <a:spcPct val="107000"/>
                            </a:lnSpc>
                            <a:spcBef>
                              <a:spcPts val="0"/>
                            </a:spcBef>
                            <a:spcAft>
                              <a:spcPts val="0"/>
                            </a:spcAft>
                          </a:pPr>
                          <a:r>
                            <a:rPr lang="el-GR" sz="1100" dirty="0">
                              <a:effectLst/>
                            </a:rPr>
                            <a:t>*</a:t>
                          </a:r>
                          <a:r>
                            <a:rPr lang="en-US" sz="1100" dirty="0">
                              <a:effectLst/>
                            </a:rPr>
                            <a:t>Each</a:t>
                          </a:r>
                          <a:r>
                            <a:rPr lang="en-US" sz="1100" baseline="0" dirty="0">
                              <a:effectLst/>
                            </a:rPr>
                            <a:t> set consists of </a:t>
                          </a:r>
                          <a14:m>
                            <m:oMath xmlns:m="http://schemas.openxmlformats.org/officeDocument/2006/math">
                              <m:r>
                                <a:rPr lang="el-GR" sz="1100">
                                  <a:effectLst/>
                                  <a:latin typeface="Cambria Math" panose="02040503050406030204" pitchFamily="18" charset="0"/>
                                </a:rPr>
                                <m:t>𝛮</m:t>
                              </m:r>
                              <m:r>
                                <a:rPr lang="el-GR" sz="1100">
                                  <a:effectLst/>
                                  <a:latin typeface="Cambria Math" panose="02040503050406030204" pitchFamily="18" charset="0"/>
                                </a:rPr>
                                <m:t>=5 120</m:t>
                              </m:r>
                            </m:oMath>
                          </a14:m>
                          <a:r>
                            <a:rPr lang="el-GR" sz="1100" dirty="0">
                              <a:effectLst/>
                            </a:rPr>
                            <a:t> </a:t>
                          </a:r>
                          <a:r>
                            <a:rPr lang="en-US" sz="1100" dirty="0">
                              <a:effectLst/>
                            </a:rPr>
                            <a:t>samples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7318567"/>
                      </a:ext>
                    </a:extLst>
                  </a:tr>
                </a:tbl>
              </a:graphicData>
            </a:graphic>
          </p:graphicFrame>
        </mc:Choice>
        <mc:Fallback xmlns="">
          <p:graphicFrame>
            <p:nvGraphicFramePr>
              <p:cNvPr id="22" name="Table 21">
                <a:extLst>
                  <a:ext uri="{FF2B5EF4-FFF2-40B4-BE49-F238E27FC236}">
                    <a16:creationId xmlns:a16="http://schemas.microsoft.com/office/drawing/2014/main" id="{F473C0E6-BE37-8775-50CA-CF5BE6AB0969}"/>
                  </a:ext>
                </a:extLst>
              </p:cNvPr>
              <p:cNvGraphicFramePr>
                <a:graphicFrameLocks noGrp="1"/>
              </p:cNvGraphicFramePr>
              <p:nvPr>
                <p:extLst>
                  <p:ext uri="{D42A27DB-BD31-4B8C-83A1-F6EECF244321}">
                    <p14:modId xmlns:p14="http://schemas.microsoft.com/office/powerpoint/2010/main" val="622417796"/>
                  </p:ext>
                </p:extLst>
              </p:nvPr>
            </p:nvGraphicFramePr>
            <p:xfrm>
              <a:off x="120046" y="2311885"/>
              <a:ext cx="3435844" cy="1647734"/>
            </p:xfrm>
            <a:graphic>
              <a:graphicData uri="http://schemas.openxmlformats.org/drawingml/2006/table">
                <a:tbl>
                  <a:tblPr firstRow="1" firstCol="1" bandRow="1">
                    <a:tableStyleId>{D7AC3CCA-C797-4891-BE02-D94E43425B78}</a:tableStyleId>
                  </a:tblPr>
                  <a:tblGrid>
                    <a:gridCol w="478473">
                      <a:extLst>
                        <a:ext uri="{9D8B030D-6E8A-4147-A177-3AD203B41FA5}">
                          <a16:colId xmlns:a16="http://schemas.microsoft.com/office/drawing/2014/main" val="340472728"/>
                        </a:ext>
                      </a:extLst>
                    </a:gridCol>
                    <a:gridCol w="1602389">
                      <a:extLst>
                        <a:ext uri="{9D8B030D-6E8A-4147-A177-3AD203B41FA5}">
                          <a16:colId xmlns:a16="http://schemas.microsoft.com/office/drawing/2014/main" val="2753573989"/>
                        </a:ext>
                      </a:extLst>
                    </a:gridCol>
                    <a:gridCol w="1354982">
                      <a:extLst>
                        <a:ext uri="{9D8B030D-6E8A-4147-A177-3AD203B41FA5}">
                          <a16:colId xmlns:a16="http://schemas.microsoft.com/office/drawing/2014/main" val="2237924528"/>
                        </a:ext>
                      </a:extLst>
                    </a:gridCol>
                  </a:tblGrid>
                  <a:tr h="170053">
                    <a:tc rowSpan="2">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Arial" panose="020B0604020202020204" pitchFamily="34" charset="0"/>
                            </a:rPr>
                            <a:t>OC</a:t>
                          </a:r>
                        </a:p>
                      </a:txBody>
                      <a:tcPr marL="68580" marR="68580" marT="0" marB="0" anchor="ctr">
                        <a:solidFill>
                          <a:schemeClr val="accent4"/>
                        </a:solidFill>
                      </a:tcPr>
                    </a:tc>
                    <a:tc gridSpan="2">
                      <a:txBody>
                        <a:bodyPr/>
                        <a:lstStyle/>
                        <a:p>
                          <a:pPr marL="0" marR="0" algn="ctr">
                            <a:lnSpc>
                              <a:spcPct val="107000"/>
                            </a:lnSpc>
                            <a:spcBef>
                              <a:spcPts val="0"/>
                            </a:spcBef>
                            <a:spcAft>
                              <a:spcPts val="0"/>
                            </a:spcAft>
                          </a:pPr>
                          <a:r>
                            <a:rPr lang="en-US" sz="1100" dirty="0">
                              <a:effectLst/>
                            </a:rPr>
                            <a:t>No of Signals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hMerge="1">
                      <a:txBody>
                        <a:bodyPr/>
                        <a:lstStyle/>
                        <a:p>
                          <a:endParaRPr lang="en-US"/>
                        </a:p>
                      </a:txBody>
                      <a:tcPr/>
                    </a:tc>
                    <a:extLst>
                      <a:ext uri="{0D108BD9-81ED-4DB2-BD59-A6C34878D82A}">
                        <a16:rowId xmlns:a16="http://schemas.microsoft.com/office/drawing/2014/main" val="1561065941"/>
                      </a:ext>
                    </a:extLst>
                  </a:tr>
                  <a:tr h="170180">
                    <a:tc vMerge="1">
                      <a:txBody>
                        <a:bodyPr/>
                        <a:lstStyle/>
                        <a:p>
                          <a:endParaRPr lang="en-US"/>
                        </a:p>
                      </a:txBody>
                      <a:tcPr/>
                    </a:tc>
                    <a:tc>
                      <a:txBody>
                        <a:bodyPr/>
                        <a:lstStyle/>
                        <a:p>
                          <a:pPr marL="0" marR="0" algn="ctr">
                            <a:lnSpc>
                              <a:spcPct val="107000"/>
                            </a:lnSpc>
                            <a:spcBef>
                              <a:spcPts val="0"/>
                            </a:spcBef>
                            <a:spcAft>
                              <a:spcPts val="0"/>
                            </a:spcAft>
                          </a:pPr>
                          <a:r>
                            <a:rPr lang="en-US" sz="1100" dirty="0">
                              <a:effectLst/>
                            </a:rPr>
                            <a:t>Training Phase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a:txBody>
                        <a:bodyPr/>
                        <a:lstStyle/>
                        <a:p>
                          <a:pPr marL="0" marR="0" algn="ctr">
                            <a:lnSpc>
                              <a:spcPct val="107000"/>
                            </a:lnSpc>
                            <a:spcBef>
                              <a:spcPts val="0"/>
                            </a:spcBef>
                            <a:spcAft>
                              <a:spcPts val="0"/>
                            </a:spcAft>
                          </a:pPr>
                          <a:r>
                            <a:rPr lang="en-US" sz="1100" dirty="0">
                              <a:effectLst/>
                            </a:rPr>
                            <a:t>Inspection Phase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extLst>
                      <a:ext uri="{0D108BD9-81ED-4DB2-BD59-A6C34878D82A}">
                        <a16:rowId xmlns:a16="http://schemas.microsoft.com/office/drawing/2014/main" val="3378388725"/>
                      </a:ext>
                    </a:extLst>
                  </a:tr>
                  <a:tr h="284362">
                    <a:tc>
                      <a:txBody>
                        <a:bodyPr/>
                        <a:lstStyle/>
                        <a:p>
                          <a:pPr marL="0" marR="0" algn="just">
                            <a:lnSpc>
                              <a:spcPct val="107000"/>
                            </a:lnSpc>
                            <a:spcBef>
                              <a:spcPts val="0"/>
                            </a:spcBef>
                            <a:spcAft>
                              <a:spcPts val="0"/>
                            </a:spcAft>
                          </a:pPr>
                          <a:r>
                            <a:rPr lang="el-GR" sz="1100" dirty="0">
                              <a:effectLst/>
                            </a:rPr>
                            <a:t>Νο 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a:txBody>
                        <a:bodyPr/>
                        <a:lstStyle/>
                        <a:p>
                          <a:pPr marL="0" marR="0" algn="ctr">
                            <a:lnSpc>
                              <a:spcPct val="107000"/>
                            </a:lnSpc>
                            <a:spcBef>
                              <a:spcPts val="0"/>
                            </a:spcBef>
                            <a:spcAft>
                              <a:spcPts val="0"/>
                            </a:spcAft>
                          </a:pPr>
                          <a:r>
                            <a:rPr lang="en-US" sz="1100" dirty="0">
                              <a:effectLst/>
                            </a:rPr>
                            <a:t>82 (1 set*)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pPr>
                          <a:r>
                            <a:rPr lang="en-US" sz="1100">
                              <a:effectLst/>
                            </a:rPr>
                            <a:t>246 (x 4 sets*)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extLst>
                      <a:ext uri="{0D108BD9-81ED-4DB2-BD59-A6C34878D82A}">
                        <a16:rowId xmlns:a16="http://schemas.microsoft.com/office/drawing/2014/main" val="155729234"/>
                      </a:ext>
                    </a:extLst>
                  </a:tr>
                  <a:tr h="284362">
                    <a:tc>
                      <a:txBody>
                        <a:bodyPr/>
                        <a:lstStyle/>
                        <a:p>
                          <a:pPr marL="0" marR="0" algn="just">
                            <a:lnSpc>
                              <a:spcPct val="107000"/>
                            </a:lnSpc>
                            <a:spcBef>
                              <a:spcPts val="0"/>
                            </a:spcBef>
                            <a:spcAft>
                              <a:spcPts val="0"/>
                            </a:spcAft>
                          </a:pPr>
                          <a:r>
                            <a:rPr lang="el-GR" sz="1100" dirty="0">
                              <a:effectLst/>
                            </a:rPr>
                            <a:t>Νο 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a:txBody>
                        <a:bodyPr/>
                        <a:lstStyle/>
                        <a:p>
                          <a:pPr marL="0" marR="0" algn="ctr">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tabLst>
                              <a:tab pos="831850" algn="ctr"/>
                              <a:tab pos="1181735" algn="l"/>
                            </a:tabLst>
                          </a:pPr>
                          <a:r>
                            <a:rPr lang="en-US" sz="1100" dirty="0">
                              <a:effectLst/>
                            </a:rPr>
                            <a:t>246 (x 4 sets*)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extLst>
                      <a:ext uri="{0D108BD9-81ED-4DB2-BD59-A6C34878D82A}">
                        <a16:rowId xmlns:a16="http://schemas.microsoft.com/office/drawing/2014/main" val="666068853"/>
                      </a:ext>
                    </a:extLst>
                  </a:tr>
                  <a:tr h="284362">
                    <a:tc>
                      <a:txBody>
                        <a:bodyPr/>
                        <a:lstStyle/>
                        <a:p>
                          <a:pPr marL="0" marR="0" algn="just">
                            <a:lnSpc>
                              <a:spcPct val="107000"/>
                            </a:lnSpc>
                            <a:spcBef>
                              <a:spcPts val="0"/>
                            </a:spcBef>
                            <a:spcAft>
                              <a:spcPts val="0"/>
                            </a:spcAft>
                          </a:pPr>
                          <a:r>
                            <a:rPr lang="el-GR" sz="1100" dirty="0">
                              <a:effectLst/>
                            </a:rPr>
                            <a:t>Νο 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a:txBody>
                        <a:bodyPr/>
                        <a:lstStyle/>
                        <a:p>
                          <a:pPr marL="0" marR="0" algn="ctr">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pPr>
                          <a:r>
                            <a:rPr lang="en-US" sz="1100" dirty="0">
                              <a:effectLst/>
                            </a:rPr>
                            <a:t>246 (x 4 sets*)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extLst>
                      <a:ext uri="{0D108BD9-81ED-4DB2-BD59-A6C34878D82A}">
                        <a16:rowId xmlns:a16="http://schemas.microsoft.com/office/drawing/2014/main" val="3558254247"/>
                      </a:ext>
                    </a:extLst>
                  </a:tr>
                  <a:tr h="284362">
                    <a:tc>
                      <a:txBody>
                        <a:bodyPr/>
                        <a:lstStyle/>
                        <a:p>
                          <a:pPr marL="0" marR="0" algn="just">
                            <a:lnSpc>
                              <a:spcPct val="107000"/>
                            </a:lnSpc>
                            <a:spcBef>
                              <a:spcPts val="0"/>
                            </a:spcBef>
                            <a:spcAft>
                              <a:spcPts val="0"/>
                            </a:spcAft>
                          </a:pPr>
                          <a:r>
                            <a:rPr lang="el-GR" sz="1100" dirty="0">
                              <a:effectLst/>
                            </a:rPr>
                            <a:t>Νο 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pPr>
                          <a:r>
                            <a:rPr lang="en-US" sz="1100" dirty="0">
                              <a:effectLst/>
                            </a:rPr>
                            <a:t>246 (x 4 sets*)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extLst>
                      <a:ext uri="{0D108BD9-81ED-4DB2-BD59-A6C34878D82A}">
                        <a16:rowId xmlns:a16="http://schemas.microsoft.com/office/drawing/2014/main" val="3811663534"/>
                      </a:ext>
                    </a:extLst>
                  </a:tr>
                  <a:tr h="170053">
                    <a:tc gridSpan="3">
                      <a:txBody>
                        <a:bodyPr/>
                        <a:lstStyle/>
                        <a:p>
                          <a:endParaRPr lang="en-US"/>
                        </a:p>
                      </a:txBody>
                      <a:tcPr marL="68580" marR="68580" marT="0" marB="0" anchor="ctr">
                        <a:blipFill>
                          <a:blip r:embed="rId8"/>
                          <a:stretch>
                            <a:fillRect l="-177" t="-896429" r="-354" b="-46429"/>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7318567"/>
                      </a:ext>
                    </a:extLst>
                  </a:tr>
                </a:tbl>
              </a:graphicData>
            </a:graphic>
          </p:graphicFrame>
        </mc:Fallback>
      </mc:AlternateContent>
      <p:cxnSp>
        <p:nvCxnSpPr>
          <p:cNvPr id="23" name="Ευθύγραμμο βέλος σύνδεσης 49">
            <a:extLst>
              <a:ext uri="{FF2B5EF4-FFF2-40B4-BE49-F238E27FC236}">
                <a16:creationId xmlns:a16="http://schemas.microsoft.com/office/drawing/2014/main" id="{E2193D20-D64F-B2A0-83E1-283AD8491E01}"/>
              </a:ext>
            </a:extLst>
          </p:cNvPr>
          <p:cNvCxnSpPr>
            <a:cxnSpLocks/>
            <a:stCxn id="21" idx="1"/>
            <a:endCxn id="22" idx="0"/>
          </p:cNvCxnSpPr>
          <p:nvPr/>
        </p:nvCxnSpPr>
        <p:spPr>
          <a:xfrm rot="10800000" flipV="1">
            <a:off x="1837969" y="1748891"/>
            <a:ext cx="134145" cy="562993"/>
          </a:xfrm>
          <a:prstGeom prst="bentConnector2">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4" name="Rectangle: Rounded Corners 23">
            <a:extLst>
              <a:ext uri="{FF2B5EF4-FFF2-40B4-BE49-F238E27FC236}">
                <a16:creationId xmlns:a16="http://schemas.microsoft.com/office/drawing/2014/main" id="{4F8C1E28-74C7-9E75-300A-AB1C3E20FBC2}"/>
              </a:ext>
            </a:extLst>
          </p:cNvPr>
          <p:cNvSpPr/>
          <p:nvPr/>
        </p:nvSpPr>
        <p:spPr>
          <a:xfrm>
            <a:off x="58220" y="3761111"/>
            <a:ext cx="2925490" cy="205649"/>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75A49BE-D8ED-0888-A863-BAF039EF12E3}"/>
              </a:ext>
            </a:extLst>
          </p:cNvPr>
          <p:cNvSpPr txBox="1"/>
          <p:nvPr/>
        </p:nvSpPr>
        <p:spPr>
          <a:xfrm>
            <a:off x="219662" y="5428999"/>
            <a:ext cx="2085044" cy="276999"/>
          </a:xfrm>
          <a:prstGeom prst="rect">
            <a:avLst/>
          </a:prstGeom>
          <a:noFill/>
          <a:ln>
            <a:solidFill>
              <a:schemeClr val="accent4"/>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Why split into 4 sets?</a:t>
            </a:r>
          </a:p>
        </p:txBody>
      </p:sp>
      <p:sp>
        <p:nvSpPr>
          <p:cNvPr id="28" name="TextBox 27">
            <a:extLst>
              <a:ext uri="{FF2B5EF4-FFF2-40B4-BE49-F238E27FC236}">
                <a16:creationId xmlns:a16="http://schemas.microsoft.com/office/drawing/2014/main" id="{3208B638-FA8D-7C3C-FABD-A8134B69DE46}"/>
              </a:ext>
            </a:extLst>
          </p:cNvPr>
          <p:cNvSpPr txBox="1"/>
          <p:nvPr/>
        </p:nvSpPr>
        <p:spPr>
          <a:xfrm>
            <a:off x="120046" y="5668054"/>
            <a:ext cx="6162040" cy="738664"/>
          </a:xfrm>
          <a:prstGeom prst="rect">
            <a:avLst/>
          </a:prstGeom>
          <a:noFill/>
        </p:spPr>
        <p:txBody>
          <a:bodyPr wrap="square">
            <a:spAutoFit/>
          </a:bodyPr>
          <a:lstStyle/>
          <a:p>
            <a:pPr marL="285750" indent="-285750">
              <a:buFont typeface="Wingdings" panose="05000000000000000000" pitchFamily="2" charset="2"/>
              <a:buChar char="v"/>
            </a:pPr>
            <a:r>
              <a:rPr lang="en-US" sz="1400" b="1" dirty="0"/>
              <a:t>Increased</a:t>
            </a:r>
            <a:r>
              <a:rPr lang="en-US" sz="1400" dirty="0"/>
              <a:t> </a:t>
            </a:r>
            <a:r>
              <a:rPr lang="en-US" sz="1400" dirty="0">
                <a:solidFill>
                  <a:schemeClr val="accent4"/>
                </a:solidFill>
              </a:rPr>
              <a:t>number of </a:t>
            </a:r>
            <a:r>
              <a:rPr lang="en-US" sz="1400" b="1" dirty="0"/>
              <a:t>data</a:t>
            </a:r>
            <a:r>
              <a:rPr lang="en-US" sz="1400" dirty="0"/>
              <a:t> </a:t>
            </a:r>
            <a:r>
              <a:rPr lang="en-US" sz="1400" dirty="0">
                <a:solidFill>
                  <a:schemeClr val="accent4"/>
                </a:solidFill>
              </a:rPr>
              <a:t>used in the </a:t>
            </a:r>
            <a:r>
              <a:rPr lang="en-US" sz="1400" b="1" dirty="0"/>
              <a:t>inspection</a:t>
            </a:r>
            <a:r>
              <a:rPr lang="en-US" sz="1400" dirty="0"/>
              <a:t> </a:t>
            </a:r>
            <a:r>
              <a:rPr lang="en-US" sz="1400" b="1" dirty="0"/>
              <a:t>phase</a:t>
            </a:r>
            <a:r>
              <a:rPr lang="en-US" sz="1400" dirty="0"/>
              <a:t> </a:t>
            </a:r>
            <a:r>
              <a:rPr lang="en-US" sz="1400" dirty="0">
                <a:solidFill>
                  <a:schemeClr val="accent4"/>
                </a:solidFill>
              </a:rPr>
              <a:t>to thoroughly evaluate the performance of the method.</a:t>
            </a:r>
            <a:endParaRPr lang="el-GR" sz="1400" dirty="0">
              <a:solidFill>
                <a:schemeClr val="accent4"/>
              </a:solidFill>
            </a:endParaRPr>
          </a:p>
          <a:p>
            <a:pPr marL="285750" indent="-285750">
              <a:buFont typeface="Wingdings" panose="05000000000000000000" pitchFamily="2" charset="2"/>
              <a:buChar char="v"/>
            </a:pPr>
            <a:r>
              <a:rPr lang="en-US" sz="1400" b="1" dirty="0"/>
              <a:t>Reduced</a:t>
            </a:r>
            <a:r>
              <a:rPr lang="en-US" sz="1400" dirty="0"/>
              <a:t> </a:t>
            </a:r>
            <a:r>
              <a:rPr lang="en-US" sz="1400" dirty="0">
                <a:solidFill>
                  <a:schemeClr val="accent4"/>
                </a:solidFill>
              </a:rPr>
              <a:t>computational</a:t>
            </a:r>
            <a:r>
              <a:rPr lang="en-US" sz="1400" dirty="0"/>
              <a:t> </a:t>
            </a:r>
            <a:r>
              <a:rPr lang="en-US" sz="1400" b="1" dirty="0"/>
              <a:t>cost</a:t>
            </a:r>
            <a:r>
              <a:rPr lang="en-US" sz="1400" dirty="0"/>
              <a:t> </a:t>
            </a:r>
            <a:r>
              <a:rPr lang="en-US" sz="1400" dirty="0">
                <a:solidFill>
                  <a:schemeClr val="accent4"/>
                </a:solidFill>
              </a:rPr>
              <a:t>and</a:t>
            </a:r>
            <a:r>
              <a:rPr lang="en-US" sz="1400" dirty="0"/>
              <a:t> </a:t>
            </a:r>
            <a:r>
              <a:rPr lang="en-US" sz="1400" b="1" dirty="0"/>
              <a:t>faster</a:t>
            </a:r>
            <a:r>
              <a:rPr lang="en-US" sz="1400" dirty="0"/>
              <a:t> </a:t>
            </a:r>
            <a:r>
              <a:rPr lang="en-US" sz="1400" dirty="0">
                <a:solidFill>
                  <a:schemeClr val="accent4"/>
                </a:solidFill>
              </a:rPr>
              <a:t>FP-AR model </a:t>
            </a:r>
            <a:r>
              <a:rPr lang="en-US" sz="1400" b="1" dirty="0"/>
              <a:t>estimation</a:t>
            </a:r>
            <a:r>
              <a:rPr lang="en-US" sz="1400" dirty="0">
                <a:solidFill>
                  <a:schemeClr val="accent4"/>
                </a:solidFill>
              </a:rPr>
              <a:t>.</a:t>
            </a:r>
          </a:p>
        </p:txBody>
      </p:sp>
    </p:spTree>
    <p:extLst>
      <p:ext uri="{BB962C8B-B14F-4D97-AF65-F5344CB8AC3E}">
        <p14:creationId xmlns:p14="http://schemas.microsoft.com/office/powerpoint/2010/main" val="394942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p:cNvGrpSpPr/>
        <p:nvPr/>
      </p:nvGrpSpPr>
      <p:grpSpPr>
        <a:xfrm>
          <a:off x="0" y="0"/>
          <a:ext cx="0" cy="0"/>
          <a:chOff x="0" y="0"/>
          <a:chExt cx="0" cy="0"/>
        </a:xfrm>
      </p:grpSpPr>
      <p:sp>
        <p:nvSpPr>
          <p:cNvPr id="5" name="Ορθογώνιο 4">
            <a:extLst>
              <a:ext uri="{FF2B5EF4-FFF2-40B4-BE49-F238E27FC236}">
                <a16:creationId xmlns:a16="http://schemas.microsoft.com/office/drawing/2014/main" id="{9624A4CC-3DA4-4D06-ACEF-88DB044F5C1F}"/>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Ορθογώνιο 6">
            <a:extLst>
              <a:ext uri="{FF2B5EF4-FFF2-40B4-BE49-F238E27FC236}">
                <a16:creationId xmlns:a16="http://schemas.microsoft.com/office/drawing/2014/main" id="{AFBAC444-6F21-42D9-9089-4F891E44028D}"/>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a:extLst>
              <a:ext uri="{FF2B5EF4-FFF2-40B4-BE49-F238E27FC236}">
                <a16:creationId xmlns:a16="http://schemas.microsoft.com/office/drawing/2014/main" id="{A0F4EFF4-BE95-46A9-A91F-FA822DA924CA}"/>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9" name="Ορθογώνιο 8">
            <a:extLst>
              <a:ext uri="{FF2B5EF4-FFF2-40B4-BE49-F238E27FC236}">
                <a16:creationId xmlns:a16="http://schemas.microsoft.com/office/drawing/2014/main" id="{D161A365-0C59-4E38-9A20-7FFA9124F005}"/>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 name="Ορθογώνιο 29">
            <a:extLst>
              <a:ext uri="{FF2B5EF4-FFF2-40B4-BE49-F238E27FC236}">
                <a16:creationId xmlns:a16="http://schemas.microsoft.com/office/drawing/2014/main" id="{EFF4DAC9-0249-4294-B034-240A62303395}"/>
              </a:ext>
            </a:extLst>
          </p:cNvPr>
          <p:cNvSpPr/>
          <p:nvPr/>
        </p:nvSpPr>
        <p:spPr>
          <a:xfrm>
            <a:off x="0" y="-9886"/>
            <a:ext cx="581025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TextBox 30">
            <a:extLst>
              <a:ext uri="{FF2B5EF4-FFF2-40B4-BE49-F238E27FC236}">
                <a16:creationId xmlns:a16="http://schemas.microsoft.com/office/drawing/2014/main" id="{21F1A2C2-E14A-4951-82B4-7F1A6C680A41}"/>
              </a:ext>
            </a:extLst>
          </p:cNvPr>
          <p:cNvSpPr txBox="1"/>
          <p:nvPr/>
        </p:nvSpPr>
        <p:spPr>
          <a:xfrm>
            <a:off x="-2" y="0"/>
            <a:ext cx="6543042" cy="369332"/>
          </a:xfrm>
          <a:prstGeom prst="rect">
            <a:avLst/>
          </a:prstGeom>
          <a:noFill/>
        </p:spPr>
        <p:txBody>
          <a:bodyPr wrap="square" rtlCol="0">
            <a:spAutoFit/>
          </a:bodyPr>
          <a:lstStyle/>
          <a:p>
            <a:r>
              <a:rPr lang="en-US" sz="1800" dirty="0"/>
              <a:t>Experimental Results - Training Phase</a:t>
            </a:r>
            <a:endParaRPr lang="el-GR" dirty="0"/>
          </a:p>
        </p:txBody>
      </p:sp>
      <p:sp>
        <p:nvSpPr>
          <p:cNvPr id="32" name="Ορθογώνιο 31">
            <a:extLst>
              <a:ext uri="{FF2B5EF4-FFF2-40B4-BE49-F238E27FC236}">
                <a16:creationId xmlns:a16="http://schemas.microsoft.com/office/drawing/2014/main" id="{AC5D58D2-87A6-41CD-B8A0-70CDF87A318B}"/>
              </a:ext>
            </a:extLst>
          </p:cNvPr>
          <p:cNvSpPr/>
          <p:nvPr/>
        </p:nvSpPr>
        <p:spPr>
          <a:xfrm>
            <a:off x="5810250" y="-9886"/>
            <a:ext cx="638175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 name="TextBox 27">
            <a:extLst>
              <a:ext uri="{FF2B5EF4-FFF2-40B4-BE49-F238E27FC236}">
                <a16:creationId xmlns:a16="http://schemas.microsoft.com/office/drawing/2014/main" id="{1A3640FB-8CEB-44E6-9EA0-0ED93FD9DA6F}"/>
              </a:ext>
            </a:extLst>
          </p:cNvPr>
          <p:cNvSpPr txBox="1"/>
          <p:nvPr/>
        </p:nvSpPr>
        <p:spPr>
          <a:xfrm>
            <a:off x="11463065" y="6529071"/>
            <a:ext cx="817707" cy="369332"/>
          </a:xfrm>
          <a:prstGeom prst="rect">
            <a:avLst/>
          </a:prstGeom>
          <a:noFill/>
        </p:spPr>
        <p:txBody>
          <a:bodyPr wrap="square" rtlCol="0">
            <a:spAutoFit/>
          </a:bodyPr>
          <a:lstStyle/>
          <a:p>
            <a:r>
              <a:rPr lang="en-US" dirty="0">
                <a:solidFill>
                  <a:schemeClr val="bg1"/>
                </a:solidFill>
              </a:rPr>
              <a:t>14/21</a:t>
            </a:r>
            <a:endParaRPr lang="el-GR" dirty="0">
              <a:solidFill>
                <a:schemeClr val="bg1"/>
              </a:solidFill>
            </a:endParaRPr>
          </a:p>
        </p:txBody>
      </p:sp>
      <p:sp>
        <p:nvSpPr>
          <p:cNvPr id="2" name="Ορθογώνιο 17">
            <a:extLst>
              <a:ext uri="{FF2B5EF4-FFF2-40B4-BE49-F238E27FC236}">
                <a16:creationId xmlns:a16="http://schemas.microsoft.com/office/drawing/2014/main" id="{971BD47C-91C9-D2D6-2EE5-FFC84E3A8AD6}"/>
              </a:ext>
            </a:extLst>
          </p:cNvPr>
          <p:cNvSpPr/>
          <p:nvPr/>
        </p:nvSpPr>
        <p:spPr>
          <a:xfrm>
            <a:off x="1" y="554885"/>
            <a:ext cx="2738088" cy="6213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TextBox 3">
            <a:extLst>
              <a:ext uri="{FF2B5EF4-FFF2-40B4-BE49-F238E27FC236}">
                <a16:creationId xmlns:a16="http://schemas.microsoft.com/office/drawing/2014/main" id="{A26A15AA-11FA-1113-A875-22C86E6B2655}"/>
              </a:ext>
            </a:extLst>
          </p:cNvPr>
          <p:cNvSpPr txBox="1"/>
          <p:nvPr/>
        </p:nvSpPr>
        <p:spPr>
          <a:xfrm>
            <a:off x="-1" y="529951"/>
            <a:ext cx="2165687" cy="646331"/>
          </a:xfrm>
          <a:prstGeom prst="rect">
            <a:avLst/>
          </a:prstGeom>
          <a:noFill/>
        </p:spPr>
        <p:txBody>
          <a:bodyPr wrap="square" rtlCol="0">
            <a:spAutoFit/>
          </a:bodyPr>
          <a:lstStyle/>
          <a:p>
            <a:pPr algn="ctr"/>
            <a:r>
              <a:rPr lang="en-US" b="1" dirty="0">
                <a:solidFill>
                  <a:schemeClr val="bg1"/>
                </a:solidFill>
              </a:rPr>
              <a:t>Degraded State Detection</a:t>
            </a:r>
            <a:endParaRPr lang="el-GR" b="1" dirty="0">
              <a:solidFill>
                <a:schemeClr val="bg1"/>
              </a:solidFill>
            </a:endParaRPr>
          </a:p>
        </p:txBody>
      </p:sp>
      <p:pic>
        <p:nvPicPr>
          <p:cNvPr id="6" name="Γραφικό 6" descr="Έρευνα με συμπαγές γέμισμα">
            <a:extLst>
              <a:ext uri="{FF2B5EF4-FFF2-40B4-BE49-F238E27FC236}">
                <a16:creationId xmlns:a16="http://schemas.microsoft.com/office/drawing/2014/main" id="{4C5E8719-72B4-0BBA-2E1C-E6F5AE9B4F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86007" y="592174"/>
            <a:ext cx="464164" cy="464164"/>
          </a:xfrm>
          <a:prstGeom prst="rect">
            <a:avLst/>
          </a:prstGeom>
        </p:spPr>
      </p:pic>
      <p:pic>
        <p:nvPicPr>
          <p:cNvPr id="12" name="Picture 11" descr="A graph of blue bars&#10;&#10;Description automatically generated">
            <a:extLst>
              <a:ext uri="{FF2B5EF4-FFF2-40B4-BE49-F238E27FC236}">
                <a16:creationId xmlns:a16="http://schemas.microsoft.com/office/drawing/2014/main" id="{C4AAA41E-C539-793F-BB6A-D2E72A426D61}"/>
              </a:ext>
            </a:extLst>
          </p:cNvPr>
          <p:cNvPicPr>
            <a:picLocks noChangeAspect="1"/>
          </p:cNvPicPr>
          <p:nvPr/>
        </p:nvPicPr>
        <p:blipFill>
          <a:blip r:embed="rId7"/>
          <a:stretch>
            <a:fillRect/>
          </a:stretch>
        </p:blipFill>
        <p:spPr>
          <a:xfrm>
            <a:off x="4040436" y="568543"/>
            <a:ext cx="8009974" cy="4816239"/>
          </a:xfrm>
          <a:prstGeom prst="rect">
            <a:avLst/>
          </a:prstGeom>
          <a:ln w="38100">
            <a:solidFill>
              <a:schemeClr val="bg1"/>
            </a:solidFill>
          </a:ln>
          <a:effectLst>
            <a:outerShdw blurRad="50800" dist="38100" dir="13500000" algn="br" rotWithShape="0">
              <a:prstClr val="black">
                <a:alpha val="40000"/>
              </a:prstClr>
            </a:outerShdw>
          </a:effectLst>
        </p:spPr>
      </p:pic>
      <p:sp>
        <p:nvSpPr>
          <p:cNvPr id="13" name="Rectangle 12">
            <a:extLst>
              <a:ext uri="{FF2B5EF4-FFF2-40B4-BE49-F238E27FC236}">
                <a16:creationId xmlns:a16="http://schemas.microsoft.com/office/drawing/2014/main" id="{6D910228-9378-D4BE-C751-AF7657A33713}"/>
              </a:ext>
            </a:extLst>
          </p:cNvPr>
          <p:cNvSpPr/>
          <p:nvPr/>
        </p:nvSpPr>
        <p:spPr>
          <a:xfrm>
            <a:off x="241927" y="1361835"/>
            <a:ext cx="3647905" cy="4816239"/>
          </a:xfrm>
          <a:prstGeom prst="rect">
            <a:avLst/>
          </a:prstGeom>
          <a:noFill/>
          <a:ln>
            <a:solidFill>
              <a:srgbClr val="92D050"/>
            </a:solidFill>
            <a:prstDash val="lgDash"/>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E144F53-7E6D-A005-92E6-5AF1A6DBC3A8}"/>
              </a:ext>
            </a:extLst>
          </p:cNvPr>
          <p:cNvSpPr txBox="1"/>
          <p:nvPr/>
        </p:nvSpPr>
        <p:spPr>
          <a:xfrm>
            <a:off x="582749" y="2370264"/>
            <a:ext cx="2966257" cy="584775"/>
          </a:xfrm>
          <a:prstGeom prst="rect">
            <a:avLst/>
          </a:prstGeom>
          <a:solidFill>
            <a:schemeClr val="accent4"/>
          </a:solidFill>
          <a:ln w="19050">
            <a:solidFill>
              <a:schemeClr val="bg1"/>
            </a:solidFill>
          </a:ln>
        </p:spPr>
        <p:txBody>
          <a:bodyPr wrap="square" rtlCol="0">
            <a:spAutoFit/>
          </a:bodyPr>
          <a:lstStyle/>
          <a:p>
            <a:pPr algn="ctr"/>
            <a:r>
              <a:rPr lang="en-US" sz="1600" b="1" i="1" dirty="0">
                <a:solidFill>
                  <a:schemeClr val="bg1"/>
                </a:solidFill>
              </a:rPr>
              <a:t>M</a:t>
            </a:r>
            <a:r>
              <a:rPr lang="en-US" sz="1600" dirty="0">
                <a:solidFill>
                  <a:schemeClr val="bg1"/>
                </a:solidFill>
              </a:rPr>
              <a:t> </a:t>
            </a:r>
            <a:r>
              <a:rPr lang="en-US" sz="1600" b="1" dirty="0">
                <a:solidFill>
                  <a:schemeClr val="bg1"/>
                </a:solidFill>
              </a:rPr>
              <a:t>=</a:t>
            </a:r>
            <a:r>
              <a:rPr lang="en-US" sz="1600" dirty="0">
                <a:solidFill>
                  <a:schemeClr val="bg1"/>
                </a:solidFill>
              </a:rPr>
              <a:t> </a:t>
            </a:r>
            <a:r>
              <a:rPr lang="en-US" sz="1600" b="1" dirty="0">
                <a:solidFill>
                  <a:schemeClr val="bg1"/>
                </a:solidFill>
              </a:rPr>
              <a:t>82</a:t>
            </a:r>
            <a:r>
              <a:rPr lang="en-US" sz="1600" dirty="0">
                <a:solidFill>
                  <a:schemeClr val="bg1"/>
                </a:solidFill>
              </a:rPr>
              <a:t> Signals &amp; </a:t>
            </a:r>
            <a:r>
              <a:rPr lang="en-US" sz="1600" b="1" dirty="0">
                <a:solidFill>
                  <a:schemeClr val="bg1"/>
                </a:solidFill>
              </a:rPr>
              <a:t>Set No.1</a:t>
            </a:r>
            <a:r>
              <a:rPr lang="en-US" sz="1600" dirty="0">
                <a:solidFill>
                  <a:schemeClr val="bg1"/>
                </a:solidFill>
              </a:rPr>
              <a:t> are selected</a:t>
            </a:r>
          </a:p>
        </p:txBody>
      </p:sp>
      <p:sp>
        <p:nvSpPr>
          <p:cNvPr id="15" name="TextBox 14">
            <a:extLst>
              <a:ext uri="{FF2B5EF4-FFF2-40B4-BE49-F238E27FC236}">
                <a16:creationId xmlns:a16="http://schemas.microsoft.com/office/drawing/2014/main" id="{17D3400C-DFEC-38AB-5169-2DE6D4ACE8CD}"/>
              </a:ext>
            </a:extLst>
          </p:cNvPr>
          <p:cNvSpPr txBox="1"/>
          <p:nvPr/>
        </p:nvSpPr>
        <p:spPr>
          <a:xfrm>
            <a:off x="1433172" y="1562294"/>
            <a:ext cx="1265413" cy="338554"/>
          </a:xfrm>
          <a:prstGeom prst="rect">
            <a:avLst/>
          </a:prstGeom>
          <a:solidFill>
            <a:schemeClr val="accent4"/>
          </a:solidFill>
          <a:ln w="19050">
            <a:solidFill>
              <a:schemeClr val="bg1"/>
            </a:solidFill>
          </a:ln>
        </p:spPr>
        <p:txBody>
          <a:bodyPr wrap="square" rtlCol="0">
            <a:spAutoFit/>
          </a:bodyPr>
          <a:lstStyle/>
          <a:p>
            <a:pPr algn="ctr"/>
            <a:r>
              <a:rPr lang="en-US" sz="1600" b="1" i="1" dirty="0">
                <a:solidFill>
                  <a:schemeClr val="bg1"/>
                </a:solidFill>
              </a:rPr>
              <a:t>OC No. 1</a:t>
            </a:r>
            <a:endParaRPr lang="en-US" sz="1600" dirty="0">
              <a:solidFill>
                <a:schemeClr val="bg1"/>
              </a:solidFill>
            </a:endParaRPr>
          </a:p>
        </p:txBody>
      </p:sp>
      <p:sp>
        <p:nvSpPr>
          <p:cNvPr id="16" name="TextBox 15">
            <a:extLst>
              <a:ext uri="{FF2B5EF4-FFF2-40B4-BE49-F238E27FC236}">
                <a16:creationId xmlns:a16="http://schemas.microsoft.com/office/drawing/2014/main" id="{EE270AA4-28F6-4B0B-237F-943EA1BD9E47}"/>
              </a:ext>
            </a:extLst>
          </p:cNvPr>
          <p:cNvSpPr txBox="1"/>
          <p:nvPr/>
        </p:nvSpPr>
        <p:spPr>
          <a:xfrm>
            <a:off x="1141317" y="3362767"/>
            <a:ext cx="1849120" cy="584775"/>
          </a:xfrm>
          <a:prstGeom prst="rect">
            <a:avLst/>
          </a:prstGeom>
          <a:solidFill>
            <a:schemeClr val="accent4"/>
          </a:solidFill>
          <a:ln w="19050">
            <a:solidFill>
              <a:schemeClr val="bg1"/>
            </a:solidFill>
          </a:ln>
        </p:spPr>
        <p:txBody>
          <a:bodyPr wrap="square" rtlCol="0">
            <a:spAutoFit/>
          </a:bodyPr>
          <a:lstStyle/>
          <a:p>
            <a:pPr algn="ctr"/>
            <a:r>
              <a:rPr lang="en-US" sz="1600" b="1" i="1" dirty="0">
                <a:solidFill>
                  <a:schemeClr val="bg1"/>
                </a:solidFill>
              </a:rPr>
              <a:t>Hypothesis Test on PSDs</a:t>
            </a:r>
            <a:endParaRPr lang="en-US" sz="1600" dirty="0">
              <a:solidFill>
                <a:schemeClr val="bg1"/>
              </a:solidFill>
            </a:endParaRPr>
          </a:p>
        </p:txBody>
      </p:sp>
      <p:cxnSp>
        <p:nvCxnSpPr>
          <p:cNvPr id="24" name="Ευθύγραμμο βέλος σύνδεσης 49">
            <a:extLst>
              <a:ext uri="{FF2B5EF4-FFF2-40B4-BE49-F238E27FC236}">
                <a16:creationId xmlns:a16="http://schemas.microsoft.com/office/drawing/2014/main" id="{14EE76EA-1C4C-6DB1-79BE-7FAC544D7519}"/>
              </a:ext>
            </a:extLst>
          </p:cNvPr>
          <p:cNvCxnSpPr>
            <a:cxnSpLocks/>
            <a:stCxn id="15" idx="2"/>
            <a:endCxn id="14" idx="0"/>
          </p:cNvCxnSpPr>
          <p:nvPr/>
        </p:nvCxnSpPr>
        <p:spPr>
          <a:xfrm flipH="1">
            <a:off x="2065878" y="1900848"/>
            <a:ext cx="1" cy="469416"/>
          </a:xfrm>
          <a:prstGeom prst="straightConnector1">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38" name="Ευθύγραμμο βέλος σύνδεσης 49">
            <a:extLst>
              <a:ext uri="{FF2B5EF4-FFF2-40B4-BE49-F238E27FC236}">
                <a16:creationId xmlns:a16="http://schemas.microsoft.com/office/drawing/2014/main" id="{EB7AE09E-59CA-8C78-D4B0-F3ABE99C2BB4}"/>
              </a:ext>
            </a:extLst>
          </p:cNvPr>
          <p:cNvCxnSpPr>
            <a:cxnSpLocks/>
            <a:stCxn id="14" idx="2"/>
            <a:endCxn id="16" idx="0"/>
          </p:cNvCxnSpPr>
          <p:nvPr/>
        </p:nvCxnSpPr>
        <p:spPr>
          <a:xfrm flipH="1">
            <a:off x="2065877" y="2955039"/>
            <a:ext cx="1" cy="407728"/>
          </a:xfrm>
          <a:prstGeom prst="straightConnector1">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2676E58-C5FC-0A64-0728-716D43F16379}"/>
                  </a:ext>
                </a:extLst>
              </p:cNvPr>
              <p:cNvSpPr txBox="1"/>
              <p:nvPr/>
            </p:nvSpPr>
            <p:spPr>
              <a:xfrm>
                <a:off x="449988" y="4380533"/>
                <a:ext cx="3231777" cy="1119024"/>
              </a:xfrm>
              <a:prstGeom prst="rect">
                <a:avLst/>
              </a:prstGeom>
              <a:solidFill>
                <a:schemeClr val="accent4"/>
              </a:solidFill>
              <a:ln w="19050">
                <a:solidFill>
                  <a:schemeClr val="bg1"/>
                </a:solidFill>
              </a:ln>
            </p:spPr>
            <p:txBody>
              <a:bodyPr wrap="square" rtlCol="0">
                <a:spAutoFit/>
              </a:bodyPr>
              <a:lstStyle/>
              <a:p>
                <a:pPr algn="ctr">
                  <a:lnSpc>
                    <a:spcPct val="107000"/>
                  </a:lnSpc>
                  <a:spcAft>
                    <a:spcPts val="800"/>
                  </a:spcAft>
                </a:pPr>
                <a14:m>
                  <m:oMath xmlns:m="http://schemas.openxmlformats.org/officeDocument/2006/math">
                    <m:sSubSup>
                      <m:sSubSupPr>
                        <m:ctrlPr>
                          <a:rPr lang="en-US" sz="1200" b="1" i="1" smtClean="0">
                            <a:solidFill>
                              <a:schemeClr val="bg1"/>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l-GR" sz="1200" b="1" i="1">
                            <a:solidFill>
                              <a:schemeClr val="bg1"/>
                            </a:solidFill>
                            <a:effectLst/>
                            <a:latin typeface="Cambria Math" panose="02040503050406030204" pitchFamily="18" charset="0"/>
                            <a:ea typeface="Times New Roman" panose="02020603050405020304" pitchFamily="18" charset="0"/>
                            <a:cs typeface="Arial" panose="020B0604020202020204" pitchFamily="34" charset="0"/>
                          </a:rPr>
                          <m:t>𝑭</m:t>
                        </m:r>
                      </m:e>
                      <m:sub>
                        <m:r>
                          <a:rPr lang="el-GR" sz="1200" b="1" i="1">
                            <a:solidFill>
                              <a:schemeClr val="bg1"/>
                            </a:solidFill>
                            <a:effectLst/>
                            <a:latin typeface="Cambria Math" panose="02040503050406030204" pitchFamily="18" charset="0"/>
                            <a:ea typeface="Times New Roman" panose="02020603050405020304" pitchFamily="18" charset="0"/>
                            <a:cs typeface="Arial" panose="020B0604020202020204" pitchFamily="34" charset="0"/>
                          </a:rPr>
                          <m:t>𝒗</m:t>
                        </m:r>
                      </m:sub>
                      <m:sup>
                        <m:r>
                          <a:rPr lang="el-GR" sz="1200" b="1" i="1">
                            <a:solidFill>
                              <a:schemeClr val="bg1"/>
                            </a:solidFill>
                            <a:effectLst/>
                            <a:latin typeface="Cambria Math" panose="02040503050406030204" pitchFamily="18" charset="0"/>
                            <a:ea typeface="Times New Roman" panose="02020603050405020304" pitchFamily="18" charset="0"/>
                            <a:cs typeface="Arial" panose="020B0604020202020204" pitchFamily="34" charset="0"/>
                          </a:rPr>
                          <m:t>𝒎</m:t>
                        </m:r>
                      </m:sup>
                    </m:sSubSup>
                    <m:r>
                      <a:rPr lang="el-GR" sz="1200" b="1" i="1">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200" b="1"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sSubPr>
                      <m:e>
                        <m:r>
                          <a:rPr lang="el-GR" sz="1200" b="1"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𝒇</m:t>
                        </m:r>
                      </m:e>
                      <m:sub>
                        <m:r>
                          <a:rPr lang="el-GR" sz="1200" b="1"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𝟏</m:t>
                        </m:r>
                        <m:r>
                          <a:rPr lang="el-GR" sz="1200" b="1" i="1">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f>
                          <m:fPr>
                            <m:type m:val="lin"/>
                            <m:ctrlPr>
                              <a:rPr lang="en-US" sz="1200" b="1"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fPr>
                          <m:num>
                            <m:r>
                              <a:rPr lang="el-GR" sz="1200" b="1"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𝜶</m:t>
                            </m:r>
                          </m:num>
                          <m:den>
                            <m:r>
                              <a:rPr lang="el-GR" sz="1200" b="1"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𝟐</m:t>
                            </m:r>
                          </m:den>
                        </m:f>
                      </m:sub>
                    </m:sSub>
                    <m:box>
                      <m:boxPr>
                        <m:ctrlPr>
                          <a:rPr lang="en-US"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boxPr>
                      <m:e>
                        <m:r>
                          <a:rPr lang="en-US" sz="1200" b="0" i="1" smtClean="0">
                            <a:solidFill>
                              <a:schemeClr val="bg1"/>
                            </a:solidFill>
                            <a:effectLst/>
                            <a:latin typeface="Cambria Math" panose="02040503050406030204" pitchFamily="18" charset="0"/>
                            <a:ea typeface="Calibri" panose="020F0502020204030204" pitchFamily="34" charset="0"/>
                            <a:cs typeface="Arial" panose="020B0604020202020204" pitchFamily="34" charset="0"/>
                          </a:rPr>
                          <m:t> </m:t>
                        </m:r>
                        <m:r>
                          <a:rPr lang="en-US" sz="1200" b="0" i="1" smtClean="0">
                            <a:solidFill>
                              <a:schemeClr val="bg1"/>
                            </a:solidFill>
                            <a:effectLst/>
                            <a:latin typeface="Cambria Math" panose="02040503050406030204" pitchFamily="18" charset="0"/>
                            <a:ea typeface="Calibri" panose="020F0502020204030204" pitchFamily="34" charset="0"/>
                            <a:cs typeface="Arial" panose="020B0604020202020204" pitchFamily="34" charset="0"/>
                          </a:rPr>
                          <m:t>𝑤h𝑒𝑟𝑒</m:t>
                        </m:r>
                        <m:r>
                          <a:rPr lang="el-GR"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 </m:t>
                        </m:r>
                        <m:r>
                          <a:rPr lang="en-US"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𝑣</m:t>
                        </m:r>
                        <m:r>
                          <a:rPr lang="el-GR"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limLow>
                          <m:limLowPr>
                            <m:ctrlPr>
                              <a:rPr lang="en-US"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limLowPr>
                          <m:e>
                            <m:groupChr>
                              <m:groupChrPr>
                                <m:chr m:val="⏟"/>
                                <m:ctrlPr>
                                  <a:rPr lang="en-US"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groupChrPr>
                              <m:e>
                                <m:r>
                                  <a:rPr lang="en-US"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𝑘</m:t>
                                </m:r>
                                <m:r>
                                  <a:rPr lang="el-GR"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r>
                                  <a:rPr lang="en-US"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𝛬</m:t>
                                </m:r>
                                <m:r>
                                  <a:rPr lang="el-GR" sz="1200">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r>
                                  <a:rPr lang="el-GR"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 </m:t>
                                </m:r>
                                <m:r>
                                  <a:rPr lang="en-US"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𝑘</m:t>
                                </m:r>
                                <m:r>
                                  <a:rPr lang="en-US"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 </m:t>
                                </m:r>
                              </m:e>
                            </m:groupChr>
                          </m:e>
                          <m:lim>
                            <m:r>
                              <a:rPr lang="en-US"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𝛬</m:t>
                            </m:r>
                            <m:r>
                              <a:rPr lang="el-GR"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+1</m:t>
                            </m:r>
                          </m:lim>
                        </m:limLow>
                        <m:groupChr>
                          <m:groupChrPr>
                            <m:chr m:val="⇒"/>
                            <m:vertJc m:val="bot"/>
                            <m:ctrlPr>
                              <a:rPr lang="en-US"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groupChrPr>
                          <m:e>
                            <m:r>
                              <a:rPr lang="el-GR" sz="1200" i="1" smtClean="0">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e>
                        </m:groupChr>
                      </m:e>
                    </m:box>
                  </m:oMath>
                </a14:m>
                <a:r>
                  <a:rPr lang="el-GR" sz="1200"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sSubPr>
                      <m:e>
                        <m:r>
                          <a:rPr lang="el-GR"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𝐻</m:t>
                        </m:r>
                      </m:e>
                      <m:sub>
                        <m:r>
                          <a:rPr lang="el-GR"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0 </m:t>
                        </m:r>
                      </m:sub>
                    </m:sSub>
                  </m:oMath>
                </a14:m>
                <a:r>
                  <a:rPr lang="en-US" sz="1200"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 </a:t>
                </a:r>
                <a:r>
                  <a:rPr lang="el-GR" sz="1200"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a:t>
                </a:r>
                <a:r>
                  <a:rPr lang="en-US" sz="1200" b="1" i="1" dirty="0">
                    <a:solidFill>
                      <a:schemeClr val="bg1"/>
                    </a:solidFill>
                    <a:latin typeface="Calibri" panose="020F0502020204030204" pitchFamily="34" charset="0"/>
                    <a:ea typeface="Times New Roman" panose="02020603050405020304" pitchFamily="18" charset="0"/>
                    <a:cs typeface="Arial" panose="020B0604020202020204" pitchFamily="34" charset="0"/>
                  </a:rPr>
                  <a:t>Healthy</a:t>
                </a:r>
                <a:r>
                  <a:rPr lang="en-US" sz="1200" i="1" dirty="0">
                    <a:solidFill>
                      <a:schemeClr val="bg1"/>
                    </a:solidFill>
                    <a:latin typeface="Calibri" panose="020F0502020204030204" pitchFamily="34" charset="0"/>
                    <a:ea typeface="Times New Roman" panose="02020603050405020304" pitchFamily="18" charset="0"/>
                    <a:cs typeface="Arial" panose="020B0604020202020204" pitchFamily="34" charset="0"/>
                  </a:rPr>
                  <a:t> State of Bearing</a:t>
                </a:r>
                <a:r>
                  <a:rPr lang="el-GR" sz="1200"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a:t>
                </a:r>
                <a:endParaRPr lang="en-US" sz="1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ctr"/>
                <a:r>
                  <a:rPr lang="el-GR" sz="1200" i="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1200" b="1" i="1" dirty="0">
                    <a:solidFill>
                      <a:schemeClr val="bg1"/>
                    </a:solidFill>
                    <a:effectLst/>
                    <a:latin typeface="Calibri" panose="020F0502020204030204" pitchFamily="34" charset="0"/>
                    <a:ea typeface="Calibri" panose="020F0502020204030204" pitchFamily="34" charset="0"/>
                    <a:cs typeface="Arial" panose="020B0604020202020204" pitchFamily="34" charset="0"/>
                  </a:rPr>
                  <a:t>Otherwise</a:t>
                </a:r>
                <a:r>
                  <a:rPr lang="el-GR" sz="1200" i="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14:m>
                  <m:oMath xmlns:m="http://schemas.openxmlformats.org/officeDocument/2006/math">
                    <m:groupChr>
                      <m:groupChrPr>
                        <m:chr m:val="⇒"/>
                        <m:vertJc m:val="bot"/>
                        <m:ctrlPr>
                          <a:rPr lang="en-US" sz="1200" i="1">
                            <a:solidFill>
                              <a:schemeClr val="bg1"/>
                            </a:solidFill>
                            <a:effectLst/>
                            <a:latin typeface="Cambria Math" panose="02040503050406030204" pitchFamily="18" charset="0"/>
                          </a:rPr>
                        </m:ctrlPr>
                      </m:groupChrPr>
                      <m:e>
                        <m:r>
                          <a:rPr lang="el-GR" sz="1200" i="1" smtClean="0">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e>
                    </m:groupChr>
                  </m:oMath>
                </a14:m>
                <a:r>
                  <a:rPr lang="el-GR" sz="1200"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1200" i="1">
                            <a:solidFill>
                              <a:schemeClr val="bg1"/>
                            </a:solidFill>
                            <a:effectLst/>
                            <a:latin typeface="Cambria Math" panose="02040503050406030204" pitchFamily="18" charset="0"/>
                          </a:rPr>
                        </m:ctrlPr>
                      </m:sSubPr>
                      <m:e>
                        <m:r>
                          <a:rPr lang="el-GR"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𝐻</m:t>
                        </m:r>
                      </m:e>
                      <m:sub>
                        <m:r>
                          <a:rPr lang="el-GR" sz="12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1 </m:t>
                        </m:r>
                      </m:sub>
                    </m:sSub>
                  </m:oMath>
                </a14:m>
                <a:r>
                  <a:rPr lang="el-GR" sz="1200"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a:t>
                </a:r>
                <a:r>
                  <a:rPr lang="en-US" sz="1200" b="1"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Degraded</a:t>
                </a:r>
                <a:r>
                  <a:rPr lang="en-US" sz="1200"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 </a:t>
                </a:r>
                <a:r>
                  <a:rPr lang="en-US" sz="1200" i="1" dirty="0">
                    <a:solidFill>
                      <a:schemeClr val="bg1"/>
                    </a:solidFill>
                    <a:latin typeface="Calibri" panose="020F0502020204030204" pitchFamily="34" charset="0"/>
                    <a:ea typeface="Times New Roman" panose="02020603050405020304" pitchFamily="18" charset="0"/>
                    <a:cs typeface="Arial" panose="020B0604020202020204" pitchFamily="34" charset="0"/>
                  </a:rPr>
                  <a:t>State of Bearing</a:t>
                </a:r>
                <a:endParaRPr lang="en-US" sz="1200" dirty="0">
                  <a:solidFill>
                    <a:schemeClr val="bg1"/>
                  </a:solidFill>
                </a:endParaRPr>
              </a:p>
            </p:txBody>
          </p:sp>
        </mc:Choice>
        <mc:Fallback xmlns="">
          <p:sp>
            <p:nvSpPr>
              <p:cNvPr id="48" name="TextBox 47">
                <a:extLst>
                  <a:ext uri="{FF2B5EF4-FFF2-40B4-BE49-F238E27FC236}">
                    <a16:creationId xmlns:a16="http://schemas.microsoft.com/office/drawing/2014/main" id="{32676E58-C5FC-0A64-0728-716D43F16379}"/>
                  </a:ext>
                </a:extLst>
              </p:cNvPr>
              <p:cNvSpPr txBox="1">
                <a:spLocks noRot="1" noChangeAspect="1" noMove="1" noResize="1" noEditPoints="1" noAdjustHandles="1" noChangeArrowheads="1" noChangeShapeType="1" noTextEdit="1"/>
              </p:cNvSpPr>
              <p:nvPr/>
            </p:nvSpPr>
            <p:spPr>
              <a:xfrm>
                <a:off x="449988" y="4380533"/>
                <a:ext cx="3231777" cy="1119024"/>
              </a:xfrm>
              <a:prstGeom prst="rect">
                <a:avLst/>
              </a:prstGeom>
              <a:blipFill>
                <a:blip r:embed="rId8"/>
                <a:stretch>
                  <a:fillRect t="-6452" r="-1313" b="-2688"/>
                </a:stretch>
              </a:blipFill>
              <a:ln w="19050">
                <a:solidFill>
                  <a:schemeClr val="bg1"/>
                </a:solidFill>
              </a:ln>
            </p:spPr>
            <p:txBody>
              <a:bodyPr/>
              <a:lstStyle/>
              <a:p>
                <a:r>
                  <a:rPr lang="en-US">
                    <a:noFill/>
                  </a:rPr>
                  <a:t> </a:t>
                </a:r>
              </a:p>
            </p:txBody>
          </p:sp>
        </mc:Fallback>
      </mc:AlternateContent>
      <p:cxnSp>
        <p:nvCxnSpPr>
          <p:cNvPr id="49" name="Ευθύγραμμο βέλος σύνδεσης 49">
            <a:extLst>
              <a:ext uri="{FF2B5EF4-FFF2-40B4-BE49-F238E27FC236}">
                <a16:creationId xmlns:a16="http://schemas.microsoft.com/office/drawing/2014/main" id="{079571A9-DAAC-984A-947F-805880A539AD}"/>
              </a:ext>
            </a:extLst>
          </p:cNvPr>
          <p:cNvCxnSpPr>
            <a:cxnSpLocks/>
            <a:stCxn id="16" idx="2"/>
            <a:endCxn id="48" idx="0"/>
          </p:cNvCxnSpPr>
          <p:nvPr/>
        </p:nvCxnSpPr>
        <p:spPr>
          <a:xfrm>
            <a:off x="2065877" y="3947542"/>
            <a:ext cx="0" cy="432991"/>
          </a:xfrm>
          <a:prstGeom prst="straightConnector1">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01A411E-1D22-7E56-FC19-244B35917BAE}"/>
                  </a:ext>
                </a:extLst>
              </p:cNvPr>
              <p:cNvSpPr txBox="1"/>
              <p:nvPr/>
            </p:nvSpPr>
            <p:spPr>
              <a:xfrm>
                <a:off x="1516404" y="5734999"/>
                <a:ext cx="1098946" cy="338554"/>
              </a:xfrm>
              <a:prstGeom prst="rect">
                <a:avLst/>
              </a:prstGeom>
              <a:solidFill>
                <a:schemeClr val="accent4"/>
              </a:solidFill>
              <a:ln w="19050">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l-GR" sz="1600" b="1" i="0" smtClean="0">
                          <a:solidFill>
                            <a:schemeClr val="bg1"/>
                          </a:solidFill>
                          <a:latin typeface="Cambria Math" panose="02040503050406030204" pitchFamily="18" charset="0"/>
                        </a:rPr>
                        <m:t>𝚲</m:t>
                      </m:r>
                      <m:r>
                        <a:rPr lang="el-GR" sz="1600" b="1" i="0" smtClean="0">
                          <a:solidFill>
                            <a:schemeClr val="bg1"/>
                          </a:solidFill>
                          <a:latin typeface="Cambria Math" panose="02040503050406030204" pitchFamily="18" charset="0"/>
                        </a:rPr>
                        <m:t>=</m:t>
                      </m:r>
                      <m:r>
                        <a:rPr lang="el-GR" sz="1600" b="1" i="0" smtClean="0">
                          <a:solidFill>
                            <a:schemeClr val="bg1"/>
                          </a:solidFill>
                          <a:latin typeface="Cambria Math" panose="02040503050406030204" pitchFamily="18" charset="0"/>
                        </a:rPr>
                        <m:t>𝟐</m:t>
                      </m:r>
                    </m:oMath>
                  </m:oMathPara>
                </a14:m>
                <a:endParaRPr lang="en-US" sz="1600" b="1" dirty="0">
                  <a:solidFill>
                    <a:schemeClr val="bg1"/>
                  </a:solidFill>
                </a:endParaRPr>
              </a:p>
            </p:txBody>
          </p:sp>
        </mc:Choice>
        <mc:Fallback xmlns="">
          <p:sp>
            <p:nvSpPr>
              <p:cNvPr id="53" name="TextBox 52">
                <a:extLst>
                  <a:ext uri="{FF2B5EF4-FFF2-40B4-BE49-F238E27FC236}">
                    <a16:creationId xmlns:a16="http://schemas.microsoft.com/office/drawing/2014/main" id="{B01A411E-1D22-7E56-FC19-244B35917BAE}"/>
                  </a:ext>
                </a:extLst>
              </p:cNvPr>
              <p:cNvSpPr txBox="1">
                <a:spLocks noRot="1" noChangeAspect="1" noMove="1" noResize="1" noEditPoints="1" noAdjustHandles="1" noChangeArrowheads="1" noChangeShapeType="1" noTextEdit="1"/>
              </p:cNvSpPr>
              <p:nvPr/>
            </p:nvSpPr>
            <p:spPr>
              <a:xfrm>
                <a:off x="1516404" y="5734999"/>
                <a:ext cx="1098946" cy="338554"/>
              </a:xfrm>
              <a:prstGeom prst="rect">
                <a:avLst/>
              </a:prstGeom>
              <a:blipFill>
                <a:blip r:embed="rId9"/>
                <a:stretch>
                  <a:fillRect/>
                </a:stretch>
              </a:blipFill>
              <a:ln w="19050">
                <a:solidFill>
                  <a:schemeClr val="bg1"/>
                </a:solidFill>
              </a:ln>
            </p:spPr>
            <p:txBody>
              <a:bodyPr/>
              <a:lstStyle/>
              <a:p>
                <a:r>
                  <a:rPr lang="en-US">
                    <a:noFill/>
                  </a:rPr>
                  <a:t> </a:t>
                </a:r>
              </a:p>
            </p:txBody>
          </p:sp>
        </mc:Fallback>
      </mc:AlternateContent>
      <p:cxnSp>
        <p:nvCxnSpPr>
          <p:cNvPr id="54" name="Ευθύγραμμο βέλος σύνδεσης 49">
            <a:extLst>
              <a:ext uri="{FF2B5EF4-FFF2-40B4-BE49-F238E27FC236}">
                <a16:creationId xmlns:a16="http://schemas.microsoft.com/office/drawing/2014/main" id="{EE6D4BB9-181D-D6E3-EF15-7652E89EDC0E}"/>
              </a:ext>
            </a:extLst>
          </p:cNvPr>
          <p:cNvCxnSpPr>
            <a:cxnSpLocks/>
            <a:stCxn id="53" idx="0"/>
            <a:endCxn id="48" idx="2"/>
          </p:cNvCxnSpPr>
          <p:nvPr/>
        </p:nvCxnSpPr>
        <p:spPr>
          <a:xfrm flipV="1">
            <a:off x="2065877" y="5499557"/>
            <a:ext cx="0" cy="235442"/>
          </a:xfrm>
          <a:prstGeom prst="straightConnector1">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E006AAF-84A5-A045-18BC-1ABAB206B9FD}"/>
                  </a:ext>
                </a:extLst>
              </p:cNvPr>
              <p:cNvSpPr txBox="1"/>
              <p:nvPr/>
            </p:nvSpPr>
            <p:spPr>
              <a:xfrm>
                <a:off x="4378152" y="5476981"/>
                <a:ext cx="1505221" cy="369332"/>
              </a:xfrm>
              <a:prstGeom prst="rect">
                <a:avLst/>
              </a:prstGeom>
              <a:noFill/>
              <a:ln>
                <a:solidFill>
                  <a:schemeClr val="accent4"/>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Why </a:t>
                </a:r>
                <a14:m>
                  <m:oMath xmlns:m="http://schemas.openxmlformats.org/officeDocument/2006/math">
                    <m:r>
                      <a:rPr lang="el-GR"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rPr>
                      <m:t>𝚲</m:t>
                    </m:r>
                    <m:r>
                      <a:rPr lang="el-GR"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rPr>
                      <m:t>=</m:t>
                    </m:r>
                    <m:r>
                      <a:rPr lang="el-GR"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rPr>
                      <m:t>𝟐</m:t>
                    </m:r>
                  </m:oMath>
                </a14:m>
                <a:r>
                  <a:rPr lang="el-GR"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mc:Choice>
        <mc:Fallback xmlns="">
          <p:sp>
            <p:nvSpPr>
              <p:cNvPr id="58" name="TextBox 57">
                <a:extLst>
                  <a:ext uri="{FF2B5EF4-FFF2-40B4-BE49-F238E27FC236}">
                    <a16:creationId xmlns:a16="http://schemas.microsoft.com/office/drawing/2014/main" id="{AE006AAF-84A5-A045-18BC-1ABAB206B9FD}"/>
                  </a:ext>
                </a:extLst>
              </p:cNvPr>
              <p:cNvSpPr txBox="1">
                <a:spLocks noRot="1" noChangeAspect="1" noMove="1" noResize="1" noEditPoints="1" noAdjustHandles="1" noChangeArrowheads="1" noChangeShapeType="1" noTextEdit="1"/>
              </p:cNvSpPr>
              <p:nvPr/>
            </p:nvSpPr>
            <p:spPr>
              <a:xfrm>
                <a:off x="4378152" y="5476981"/>
                <a:ext cx="1505221" cy="369332"/>
              </a:xfrm>
              <a:prstGeom prst="rect">
                <a:avLst/>
              </a:prstGeom>
              <a:blipFill>
                <a:blip r:embed="rId10"/>
                <a:stretch>
                  <a:fillRect/>
                </a:stretch>
              </a:blipFill>
              <a:ln>
                <a:solidFill>
                  <a:schemeClr val="accent4"/>
                </a:solidFill>
              </a:ln>
            </p:spPr>
            <p:txBody>
              <a:bodyPr/>
              <a:lstStyle/>
              <a:p>
                <a:r>
                  <a:rPr lang="en-US">
                    <a:noFill/>
                  </a:rPr>
                  <a:t> </a:t>
                </a:r>
              </a:p>
            </p:txBody>
          </p:sp>
        </mc:Fallback>
      </mc:AlternateContent>
      <p:cxnSp>
        <p:nvCxnSpPr>
          <p:cNvPr id="59" name="Ευθύγραμμο βέλος σύνδεσης 49">
            <a:extLst>
              <a:ext uri="{FF2B5EF4-FFF2-40B4-BE49-F238E27FC236}">
                <a16:creationId xmlns:a16="http://schemas.microsoft.com/office/drawing/2014/main" id="{16486CA3-6EE4-E8CA-B12A-B5DE960EC585}"/>
              </a:ext>
            </a:extLst>
          </p:cNvPr>
          <p:cNvCxnSpPr>
            <a:cxnSpLocks/>
            <a:stCxn id="53" idx="3"/>
            <a:endCxn id="58" idx="1"/>
          </p:cNvCxnSpPr>
          <p:nvPr/>
        </p:nvCxnSpPr>
        <p:spPr>
          <a:xfrm flipV="1">
            <a:off x="2615350" y="5661647"/>
            <a:ext cx="1762802" cy="242629"/>
          </a:xfrm>
          <a:prstGeom prst="straightConnector1">
            <a:avLst/>
          </a:prstGeom>
          <a:ln w="28575">
            <a:solidFill>
              <a:schemeClr val="accent6">
                <a:lumMod val="50000"/>
              </a:schemeClr>
            </a:solidFill>
            <a:prstDash val="sysDot"/>
            <a:tailEnd type="non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ADD3106-B86A-7C39-AB21-4CFD258A2136}"/>
                  </a:ext>
                </a:extLst>
              </p:cNvPr>
              <p:cNvSpPr txBox="1"/>
              <p:nvPr/>
            </p:nvSpPr>
            <p:spPr>
              <a:xfrm>
                <a:off x="6405245" y="5438504"/>
                <a:ext cx="3429635" cy="426976"/>
              </a:xfrm>
              <a:prstGeom prst="rect">
                <a:avLst/>
              </a:prstGeom>
              <a:solidFill>
                <a:schemeClr val="accent4"/>
              </a:solidFill>
              <a:ln w="19050">
                <a:solidFill>
                  <a:schemeClr val="bg1"/>
                </a:solidFill>
              </a:ln>
            </p:spPr>
            <p:txBody>
              <a:bodyPr wrap="square" rtlCol="0">
                <a:spAutoFit/>
              </a:bodyPr>
              <a:lstStyle/>
              <a:p>
                <a:pPr algn="ctr"/>
                <a14:m>
                  <m:oMath xmlns:m="http://schemas.openxmlformats.org/officeDocument/2006/math">
                    <m:r>
                      <m:rPr>
                        <m:nor/>
                      </m:rPr>
                      <a:rPr lang="en-US" sz="1100" dirty="0" smtClean="0">
                        <a:solidFill>
                          <a:schemeClr val="bg1"/>
                        </a:solidFill>
                      </a:rPr>
                      <m:t>Degradation</m:t>
                    </m:r>
                    <m:r>
                      <m:rPr>
                        <m:nor/>
                      </m:rPr>
                      <a:rPr lang="en-US" sz="1100" dirty="0" smtClean="0">
                        <a:solidFill>
                          <a:schemeClr val="bg1"/>
                        </a:solidFill>
                      </a:rPr>
                      <m:t> </m:t>
                    </m:r>
                    <m:r>
                      <m:rPr>
                        <m:nor/>
                      </m:rPr>
                      <a:rPr lang="en-US" sz="1100" dirty="0" smtClean="0">
                        <a:solidFill>
                          <a:schemeClr val="bg1"/>
                        </a:solidFill>
                      </a:rPr>
                      <m:t>is</m:t>
                    </m:r>
                    <m:r>
                      <m:rPr>
                        <m:nor/>
                      </m:rPr>
                      <a:rPr lang="en-US" sz="1100" dirty="0" smtClean="0">
                        <a:solidFill>
                          <a:schemeClr val="bg1"/>
                        </a:solidFill>
                      </a:rPr>
                      <m:t> </m:t>
                    </m:r>
                    <m:r>
                      <m:rPr>
                        <m:nor/>
                      </m:rPr>
                      <a:rPr lang="en-US" sz="1100" dirty="0" smtClean="0">
                        <a:solidFill>
                          <a:schemeClr val="bg1"/>
                        </a:solidFill>
                      </a:rPr>
                      <m:t>detected</m:t>
                    </m:r>
                    <m:r>
                      <m:rPr>
                        <m:nor/>
                      </m:rPr>
                      <a:rPr lang="en-US" sz="1100" dirty="0" smtClean="0">
                        <a:solidFill>
                          <a:schemeClr val="bg1"/>
                        </a:solidFill>
                      </a:rPr>
                      <m:t> </m:t>
                    </m:r>
                    <m:r>
                      <m:rPr>
                        <m:nor/>
                      </m:rPr>
                      <a:rPr lang="en-US" sz="1100" dirty="0" smtClean="0">
                        <a:solidFill>
                          <a:schemeClr val="bg1"/>
                        </a:solidFill>
                      </a:rPr>
                      <m:t>when</m:t>
                    </m:r>
                    <m:r>
                      <m:rPr>
                        <m:nor/>
                      </m:rPr>
                      <a:rPr lang="en-US" sz="1100" dirty="0" smtClean="0">
                        <a:solidFill>
                          <a:schemeClr val="bg1"/>
                        </a:solidFill>
                      </a:rPr>
                      <m:t> </m:t>
                    </m:r>
                    <m:r>
                      <m:rPr>
                        <m:nor/>
                      </m:rPr>
                      <a:rPr lang="el-GR" sz="1100" dirty="0" smtClean="0">
                        <a:solidFill>
                          <a:schemeClr val="bg1"/>
                        </a:solidFill>
                      </a:rPr>
                      <m:t>(</m:t>
                    </m:r>
                    <m:r>
                      <m:rPr>
                        <m:nor/>
                      </m:rPr>
                      <a:rPr lang="el-GR" sz="1100" dirty="0" smtClean="0">
                        <a:solidFill>
                          <a:schemeClr val="bg1"/>
                        </a:solidFill>
                      </a:rPr>
                      <m:t>Λ</m:t>
                    </m:r>
                    <m:r>
                      <m:rPr>
                        <m:nor/>
                      </m:rPr>
                      <a:rPr lang="el-GR" sz="1100" dirty="0" smtClean="0">
                        <a:solidFill>
                          <a:schemeClr val="bg1"/>
                        </a:solidFill>
                      </a:rPr>
                      <m:t>+1=)3</m:t>
                    </m:r>
                    <m:r>
                      <m:rPr>
                        <m:nor/>
                      </m:rPr>
                      <a:rPr lang="en-US" sz="1100" dirty="0" smtClean="0">
                        <a:solidFill>
                          <a:schemeClr val="bg1"/>
                        </a:solidFill>
                      </a:rPr>
                      <m:t> </m:t>
                    </m:r>
                    <m:r>
                      <m:rPr>
                        <m:nor/>
                      </m:rPr>
                      <a:rPr lang="en-US" sz="1100" dirty="0" smtClean="0">
                        <a:solidFill>
                          <a:schemeClr val="bg1"/>
                        </a:solidFill>
                      </a:rPr>
                      <m:t>sequential</m:t>
                    </m:r>
                    <m:r>
                      <m:rPr>
                        <m:nor/>
                      </m:rPr>
                      <a:rPr lang="en-US" sz="1100" dirty="0" smtClean="0">
                        <a:solidFill>
                          <a:schemeClr val="bg1"/>
                        </a:solidFill>
                      </a:rPr>
                      <m:t> </m:t>
                    </m:r>
                    <m:r>
                      <m:rPr>
                        <m:nor/>
                      </m:rPr>
                      <a:rPr lang="en-US" sz="1100" dirty="0" smtClean="0">
                        <a:solidFill>
                          <a:schemeClr val="bg1"/>
                        </a:solidFill>
                      </a:rPr>
                      <m:t>values</m:t>
                    </m:r>
                    <m:r>
                      <m:rPr>
                        <m:nor/>
                      </m:rPr>
                      <a:rPr lang="en-US" sz="1100" dirty="0" smtClean="0">
                        <a:solidFill>
                          <a:schemeClr val="bg1"/>
                        </a:solidFill>
                      </a:rPr>
                      <m:t> </m:t>
                    </m:r>
                    <m:r>
                      <m:rPr>
                        <m:nor/>
                      </m:rPr>
                      <a:rPr lang="en-US" sz="1100" dirty="0" smtClean="0">
                        <a:solidFill>
                          <a:schemeClr val="bg1"/>
                        </a:solidFill>
                      </a:rPr>
                      <m:t>of</m:t>
                    </m:r>
                    <m:r>
                      <m:rPr>
                        <m:nor/>
                      </m:rPr>
                      <a:rPr lang="en-US" sz="1100" dirty="0" smtClean="0">
                        <a:solidFill>
                          <a:schemeClr val="bg1"/>
                        </a:solidFill>
                      </a:rPr>
                      <m:t> </m:t>
                    </m:r>
                    <m:sSubSup>
                      <m:sSubSupPr>
                        <m:ctrlPr>
                          <a:rPr lang="en-US" sz="1100" b="1" i="1">
                            <a:solidFill>
                              <a:schemeClr val="bg1"/>
                            </a:solidFill>
                            <a:latin typeface="Cambria Math" panose="02040503050406030204" pitchFamily="18" charset="0"/>
                            <a:ea typeface="Times New Roman" panose="02020603050405020304" pitchFamily="18" charset="0"/>
                            <a:cs typeface="Arial" panose="020B0604020202020204" pitchFamily="34" charset="0"/>
                          </a:rPr>
                        </m:ctrlPr>
                      </m:sSubSupPr>
                      <m:e>
                        <m:r>
                          <a:rPr lang="el-GR" sz="1100" b="1" i="1">
                            <a:solidFill>
                              <a:schemeClr val="bg1"/>
                            </a:solidFill>
                            <a:latin typeface="Cambria Math" panose="02040503050406030204" pitchFamily="18" charset="0"/>
                            <a:ea typeface="Times New Roman" panose="02020603050405020304" pitchFamily="18" charset="0"/>
                            <a:cs typeface="Arial" panose="020B0604020202020204" pitchFamily="34" charset="0"/>
                          </a:rPr>
                          <m:t>𝑭</m:t>
                        </m:r>
                      </m:e>
                      <m:sub>
                        <m:r>
                          <a:rPr lang="el-GR" sz="1100" b="1" i="1">
                            <a:solidFill>
                              <a:schemeClr val="bg1"/>
                            </a:solidFill>
                            <a:latin typeface="Cambria Math" panose="02040503050406030204" pitchFamily="18" charset="0"/>
                            <a:ea typeface="Times New Roman" panose="02020603050405020304" pitchFamily="18" charset="0"/>
                            <a:cs typeface="Arial" panose="020B0604020202020204" pitchFamily="34" charset="0"/>
                          </a:rPr>
                          <m:t>𝒗</m:t>
                        </m:r>
                      </m:sub>
                      <m:sup>
                        <m:r>
                          <a:rPr lang="el-GR" sz="1100" b="1" i="1">
                            <a:solidFill>
                              <a:schemeClr val="bg1"/>
                            </a:solidFill>
                            <a:latin typeface="Cambria Math" panose="02040503050406030204" pitchFamily="18" charset="0"/>
                            <a:ea typeface="Times New Roman" panose="02020603050405020304" pitchFamily="18" charset="0"/>
                            <a:cs typeface="Arial" panose="020B0604020202020204" pitchFamily="34" charset="0"/>
                          </a:rPr>
                          <m:t>𝒎</m:t>
                        </m:r>
                      </m:sup>
                    </m:sSubSup>
                    <m:r>
                      <m:rPr>
                        <m:nor/>
                      </m:rPr>
                      <a:rPr lang="en-US" sz="1100" dirty="0">
                        <a:solidFill>
                          <a:schemeClr val="bg1"/>
                        </a:solidFill>
                      </a:rPr>
                      <m:t> </m:t>
                    </m:r>
                    <m:r>
                      <m:rPr>
                        <m:nor/>
                      </m:rPr>
                      <a:rPr lang="en-US" sz="1100" dirty="0">
                        <a:solidFill>
                          <a:schemeClr val="bg1"/>
                        </a:solidFill>
                      </a:rPr>
                      <m:t>are</m:t>
                    </m:r>
                    <m:r>
                      <m:rPr>
                        <m:nor/>
                      </m:rPr>
                      <a:rPr lang="en-US" sz="1100" dirty="0">
                        <a:solidFill>
                          <a:schemeClr val="bg1"/>
                        </a:solidFill>
                      </a:rPr>
                      <m:t> </m:t>
                    </m:r>
                    <m:r>
                      <m:rPr>
                        <m:nor/>
                      </m:rPr>
                      <a:rPr lang="en-US" sz="1100" dirty="0">
                        <a:solidFill>
                          <a:schemeClr val="bg1"/>
                        </a:solidFill>
                      </a:rPr>
                      <m:t>above</m:t>
                    </m:r>
                    <m:r>
                      <m:rPr>
                        <m:nor/>
                      </m:rPr>
                      <a:rPr lang="en-US" sz="1100" dirty="0">
                        <a:solidFill>
                          <a:schemeClr val="bg1"/>
                        </a:solidFill>
                      </a:rPr>
                      <m:t> </m:t>
                    </m:r>
                    <m:r>
                      <m:rPr>
                        <m:nor/>
                      </m:rPr>
                      <a:rPr lang="en-US" sz="1100" dirty="0">
                        <a:solidFill>
                          <a:schemeClr val="bg1"/>
                        </a:solidFill>
                      </a:rPr>
                      <m:t>critical</m:t>
                    </m:r>
                    <m:r>
                      <m:rPr>
                        <m:nor/>
                      </m:rPr>
                      <a:rPr lang="en-US" sz="1100" dirty="0">
                        <a:solidFill>
                          <a:schemeClr val="bg1"/>
                        </a:solidFill>
                      </a:rPr>
                      <m:t> </m:t>
                    </m:r>
                    <m:r>
                      <m:rPr>
                        <m:nor/>
                      </m:rPr>
                      <a:rPr lang="en-US" sz="1100" dirty="0">
                        <a:solidFill>
                          <a:schemeClr val="bg1"/>
                        </a:solidFill>
                      </a:rPr>
                      <m:t>limits</m:t>
                    </m:r>
                  </m:oMath>
                </a14:m>
                <a:r>
                  <a:rPr lang="en-US" sz="1100" dirty="0">
                    <a:solidFill>
                      <a:schemeClr val="bg1"/>
                    </a:solidFill>
                  </a:rPr>
                  <a:t>.</a:t>
                </a:r>
              </a:p>
            </p:txBody>
          </p:sp>
        </mc:Choice>
        <mc:Fallback xmlns="">
          <p:sp>
            <p:nvSpPr>
              <p:cNvPr id="65" name="TextBox 64">
                <a:extLst>
                  <a:ext uri="{FF2B5EF4-FFF2-40B4-BE49-F238E27FC236}">
                    <a16:creationId xmlns:a16="http://schemas.microsoft.com/office/drawing/2014/main" id="{4ADD3106-B86A-7C39-AB21-4CFD258A2136}"/>
                  </a:ext>
                </a:extLst>
              </p:cNvPr>
              <p:cNvSpPr txBox="1">
                <a:spLocks noRot="1" noChangeAspect="1" noMove="1" noResize="1" noEditPoints="1" noAdjustHandles="1" noChangeArrowheads="1" noChangeShapeType="1" noTextEdit="1"/>
              </p:cNvSpPr>
              <p:nvPr/>
            </p:nvSpPr>
            <p:spPr>
              <a:xfrm>
                <a:off x="6405245" y="5438504"/>
                <a:ext cx="3429635" cy="426976"/>
              </a:xfrm>
              <a:prstGeom prst="rect">
                <a:avLst/>
              </a:prstGeom>
              <a:blipFill>
                <a:blip r:embed="rId11"/>
                <a:stretch>
                  <a:fillRect b="-5479"/>
                </a:stretch>
              </a:blipFill>
              <a:ln w="19050">
                <a:solidFill>
                  <a:schemeClr val="bg1"/>
                </a:solidFill>
              </a:ln>
            </p:spPr>
            <p:txBody>
              <a:bodyPr/>
              <a:lstStyle/>
              <a:p>
                <a:r>
                  <a:rPr lang="en-US">
                    <a:noFill/>
                  </a:rPr>
                  <a:t> </a:t>
                </a:r>
              </a:p>
            </p:txBody>
          </p:sp>
        </mc:Fallback>
      </mc:AlternateContent>
      <p:cxnSp>
        <p:nvCxnSpPr>
          <p:cNvPr id="67" name="Ευθύγραμμο βέλος σύνδεσης 49">
            <a:extLst>
              <a:ext uri="{FF2B5EF4-FFF2-40B4-BE49-F238E27FC236}">
                <a16:creationId xmlns:a16="http://schemas.microsoft.com/office/drawing/2014/main" id="{FB135CF1-D751-0A41-43E5-D24C98967AAD}"/>
              </a:ext>
            </a:extLst>
          </p:cNvPr>
          <p:cNvCxnSpPr>
            <a:cxnSpLocks/>
            <a:stCxn id="58" idx="3"/>
            <a:endCxn id="65" idx="1"/>
          </p:cNvCxnSpPr>
          <p:nvPr/>
        </p:nvCxnSpPr>
        <p:spPr>
          <a:xfrm flipV="1">
            <a:off x="5883373" y="5651992"/>
            <a:ext cx="521872" cy="9655"/>
          </a:xfrm>
          <a:prstGeom prst="straightConnector1">
            <a:avLst/>
          </a:prstGeom>
          <a:ln w="28575">
            <a:solidFill>
              <a:schemeClr val="accent6">
                <a:lumMod val="50000"/>
              </a:schemeClr>
            </a:solidFill>
            <a:prstDash val="sysDot"/>
            <a:tailEnd type="none"/>
          </a:ln>
        </p:spPr>
        <p:style>
          <a:lnRef idx="3">
            <a:schemeClr val="accent2"/>
          </a:lnRef>
          <a:fillRef idx="0">
            <a:schemeClr val="accent2"/>
          </a:fillRef>
          <a:effectRef idx="2">
            <a:schemeClr val="accent2"/>
          </a:effectRef>
          <a:fontRef idx="minor">
            <a:schemeClr val="tx1"/>
          </a:fontRef>
        </p:style>
      </p:cxnSp>
      <p:sp>
        <p:nvSpPr>
          <p:cNvPr id="73" name="TextBox 72">
            <a:extLst>
              <a:ext uri="{FF2B5EF4-FFF2-40B4-BE49-F238E27FC236}">
                <a16:creationId xmlns:a16="http://schemas.microsoft.com/office/drawing/2014/main" id="{24B695BA-7B7A-2A05-8148-1A7586C66790}"/>
              </a:ext>
            </a:extLst>
          </p:cNvPr>
          <p:cNvSpPr txBox="1"/>
          <p:nvPr/>
        </p:nvSpPr>
        <p:spPr>
          <a:xfrm>
            <a:off x="5861050" y="5919202"/>
            <a:ext cx="1849120" cy="584775"/>
          </a:xfrm>
          <a:prstGeom prst="rect">
            <a:avLst/>
          </a:prstGeom>
          <a:solidFill>
            <a:schemeClr val="accent4"/>
          </a:solidFill>
          <a:ln w="19050">
            <a:solidFill>
              <a:schemeClr val="bg1"/>
            </a:solidFill>
          </a:ln>
        </p:spPr>
        <p:txBody>
          <a:bodyPr wrap="square" rtlCol="0">
            <a:spAutoFit/>
          </a:bodyPr>
          <a:lstStyle/>
          <a:p>
            <a:pPr algn="ctr"/>
            <a:r>
              <a:rPr lang="en-US" sz="1600" b="1" i="1" dirty="0">
                <a:solidFill>
                  <a:schemeClr val="bg1"/>
                </a:solidFill>
              </a:rPr>
              <a:t>Avoid Pseudo-Alarms</a:t>
            </a:r>
            <a:endParaRPr lang="en-US" sz="1600" dirty="0">
              <a:solidFill>
                <a:schemeClr val="bg1"/>
              </a:solidFill>
            </a:endParaRPr>
          </a:p>
        </p:txBody>
      </p:sp>
      <p:sp>
        <p:nvSpPr>
          <p:cNvPr id="74" name="Star: 5 Points 73">
            <a:extLst>
              <a:ext uri="{FF2B5EF4-FFF2-40B4-BE49-F238E27FC236}">
                <a16:creationId xmlns:a16="http://schemas.microsoft.com/office/drawing/2014/main" id="{79095975-1A0B-BAF0-16C7-1DE845156EE3}"/>
              </a:ext>
            </a:extLst>
          </p:cNvPr>
          <p:cNvSpPr/>
          <p:nvPr/>
        </p:nvSpPr>
        <p:spPr>
          <a:xfrm>
            <a:off x="7215822" y="6233252"/>
            <a:ext cx="203200" cy="180248"/>
          </a:xfrm>
          <a:prstGeom prst="star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Star: 5 Points 74">
            <a:extLst>
              <a:ext uri="{FF2B5EF4-FFF2-40B4-BE49-F238E27FC236}">
                <a16:creationId xmlns:a16="http://schemas.microsoft.com/office/drawing/2014/main" id="{0B74A41F-AACB-B34E-E5C3-82555380FC5D}"/>
              </a:ext>
            </a:extLst>
          </p:cNvPr>
          <p:cNvSpPr/>
          <p:nvPr/>
        </p:nvSpPr>
        <p:spPr>
          <a:xfrm>
            <a:off x="5353321" y="3679830"/>
            <a:ext cx="203200" cy="180248"/>
          </a:xfrm>
          <a:prstGeom prst="star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Star: 5 Points 75">
            <a:extLst>
              <a:ext uri="{FF2B5EF4-FFF2-40B4-BE49-F238E27FC236}">
                <a16:creationId xmlns:a16="http://schemas.microsoft.com/office/drawing/2014/main" id="{433D3509-B7A9-FA89-4BFF-F45BA607F3B5}"/>
              </a:ext>
            </a:extLst>
          </p:cNvPr>
          <p:cNvSpPr/>
          <p:nvPr/>
        </p:nvSpPr>
        <p:spPr>
          <a:xfrm>
            <a:off x="7916862" y="3589706"/>
            <a:ext cx="203200" cy="180248"/>
          </a:xfrm>
          <a:prstGeom prst="star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Star: 5 Points 76">
            <a:extLst>
              <a:ext uri="{FF2B5EF4-FFF2-40B4-BE49-F238E27FC236}">
                <a16:creationId xmlns:a16="http://schemas.microsoft.com/office/drawing/2014/main" id="{425831ED-7227-F72A-E68C-A65DF9C3F76A}"/>
              </a:ext>
            </a:extLst>
          </p:cNvPr>
          <p:cNvSpPr/>
          <p:nvPr/>
        </p:nvSpPr>
        <p:spPr>
          <a:xfrm>
            <a:off x="6064521" y="3681949"/>
            <a:ext cx="203200" cy="180248"/>
          </a:xfrm>
          <a:prstGeom prst="star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Ευθύγραμμο βέλος σύνδεσης 49">
            <a:extLst>
              <a:ext uri="{FF2B5EF4-FFF2-40B4-BE49-F238E27FC236}">
                <a16:creationId xmlns:a16="http://schemas.microsoft.com/office/drawing/2014/main" id="{60BB3D76-4E47-1BFD-3985-AF08BE337B93}"/>
              </a:ext>
            </a:extLst>
          </p:cNvPr>
          <p:cNvCxnSpPr>
            <a:cxnSpLocks/>
            <a:stCxn id="58" idx="2"/>
            <a:endCxn id="73" idx="1"/>
          </p:cNvCxnSpPr>
          <p:nvPr/>
        </p:nvCxnSpPr>
        <p:spPr>
          <a:xfrm rot="16200000" flipH="1">
            <a:off x="5313268" y="5663807"/>
            <a:ext cx="365277" cy="730287"/>
          </a:xfrm>
          <a:prstGeom prst="bentConnector2">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85" name="Ευθύγραμμο βέλος σύνδεσης 49">
            <a:extLst>
              <a:ext uri="{FF2B5EF4-FFF2-40B4-BE49-F238E27FC236}">
                <a16:creationId xmlns:a16="http://schemas.microsoft.com/office/drawing/2014/main" id="{1E2015DF-0C95-C0C8-7B48-AFCE0337DE7A}"/>
              </a:ext>
            </a:extLst>
          </p:cNvPr>
          <p:cNvCxnSpPr>
            <a:cxnSpLocks/>
            <a:stCxn id="73" idx="3"/>
            <a:endCxn id="89" idx="1"/>
          </p:cNvCxnSpPr>
          <p:nvPr/>
        </p:nvCxnSpPr>
        <p:spPr>
          <a:xfrm flipV="1">
            <a:off x="7710170" y="6144351"/>
            <a:ext cx="1875098" cy="67239"/>
          </a:xfrm>
          <a:prstGeom prst="straightConnector1">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88" name="TextBox 87">
            <a:extLst>
              <a:ext uri="{FF2B5EF4-FFF2-40B4-BE49-F238E27FC236}">
                <a16:creationId xmlns:a16="http://schemas.microsoft.com/office/drawing/2014/main" id="{2C14DD2D-B1F9-4BBA-D2A3-8A8F266640DD}"/>
              </a:ext>
            </a:extLst>
          </p:cNvPr>
          <p:cNvSpPr txBox="1"/>
          <p:nvPr/>
        </p:nvSpPr>
        <p:spPr>
          <a:xfrm>
            <a:off x="8101388" y="6242876"/>
            <a:ext cx="1125538" cy="307777"/>
          </a:xfrm>
          <a:prstGeom prst="rect">
            <a:avLst/>
          </a:prstGeom>
          <a:noFill/>
        </p:spPr>
        <p:txBody>
          <a:bodyPr wrap="square" rtlCol="0">
            <a:spAutoFit/>
          </a:bodyPr>
          <a:lstStyle/>
          <a:p>
            <a:pPr algn="ctr"/>
            <a:r>
              <a:rPr lang="en-US" sz="1400" b="1" dirty="0">
                <a:solidFill>
                  <a:schemeClr val="tx2">
                    <a:lumMod val="90000"/>
                  </a:schemeClr>
                </a:solidFill>
              </a:rPr>
              <a:t>Due to?</a:t>
            </a:r>
          </a:p>
        </p:txBody>
      </p:sp>
      <p:sp>
        <p:nvSpPr>
          <p:cNvPr id="89" name="TextBox 88">
            <a:extLst>
              <a:ext uri="{FF2B5EF4-FFF2-40B4-BE49-F238E27FC236}">
                <a16:creationId xmlns:a16="http://schemas.microsoft.com/office/drawing/2014/main" id="{5787F966-ADCB-AF78-4A03-405A61E8BDD9}"/>
              </a:ext>
            </a:extLst>
          </p:cNvPr>
          <p:cNvSpPr txBox="1"/>
          <p:nvPr/>
        </p:nvSpPr>
        <p:spPr>
          <a:xfrm>
            <a:off x="9585268" y="5913518"/>
            <a:ext cx="2286650" cy="461665"/>
          </a:xfrm>
          <a:prstGeom prst="rect">
            <a:avLst/>
          </a:prstGeom>
          <a:solidFill>
            <a:schemeClr val="accent4"/>
          </a:solidFill>
          <a:ln w="19050">
            <a:solidFill>
              <a:schemeClr val="bg1"/>
            </a:solidFill>
          </a:ln>
        </p:spPr>
        <p:txBody>
          <a:bodyPr wrap="square" rtlCol="0">
            <a:spAutoFit/>
          </a:bodyPr>
          <a:lstStyle/>
          <a:p>
            <a:r>
              <a:rPr lang="en-US" sz="1200" dirty="0">
                <a:solidFill>
                  <a:schemeClr val="bg1"/>
                </a:solidFill>
              </a:rPr>
              <a:t>- Sensor Malfunction</a:t>
            </a:r>
          </a:p>
          <a:p>
            <a:r>
              <a:rPr lang="en-US" sz="1200" dirty="0">
                <a:solidFill>
                  <a:schemeClr val="bg1"/>
                </a:solidFill>
              </a:rPr>
              <a:t>- Environmental Interference</a:t>
            </a:r>
          </a:p>
        </p:txBody>
      </p:sp>
      <p:sp>
        <p:nvSpPr>
          <p:cNvPr id="92" name="TextBox 91">
            <a:extLst>
              <a:ext uri="{FF2B5EF4-FFF2-40B4-BE49-F238E27FC236}">
                <a16:creationId xmlns:a16="http://schemas.microsoft.com/office/drawing/2014/main" id="{10A654E1-E827-D94D-9CFC-832155FD0560}"/>
              </a:ext>
            </a:extLst>
          </p:cNvPr>
          <p:cNvSpPr txBox="1"/>
          <p:nvPr/>
        </p:nvSpPr>
        <p:spPr>
          <a:xfrm>
            <a:off x="7573702" y="5915933"/>
            <a:ext cx="2154498" cy="307777"/>
          </a:xfrm>
          <a:prstGeom prst="rect">
            <a:avLst/>
          </a:prstGeom>
          <a:noFill/>
        </p:spPr>
        <p:txBody>
          <a:bodyPr wrap="square" rtlCol="0">
            <a:spAutoFit/>
          </a:bodyPr>
          <a:lstStyle/>
          <a:p>
            <a:pPr algn="ctr"/>
            <a:r>
              <a:rPr lang="en-US" sz="1400" b="1" dirty="0">
                <a:solidFill>
                  <a:schemeClr val="tx2">
                    <a:lumMod val="90000"/>
                  </a:schemeClr>
                </a:solidFill>
              </a:rPr>
              <a:t>Pseudo-Alarms..</a:t>
            </a:r>
          </a:p>
        </p:txBody>
      </p:sp>
    </p:spTree>
    <p:extLst>
      <p:ext uri="{BB962C8B-B14F-4D97-AF65-F5344CB8AC3E}">
        <p14:creationId xmlns:p14="http://schemas.microsoft.com/office/powerpoint/2010/main" val="2671791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a:extLst>
            <a:ext uri="{FF2B5EF4-FFF2-40B4-BE49-F238E27FC236}">
              <a16:creationId xmlns:a16="http://schemas.microsoft.com/office/drawing/2014/main" id="{D837AE54-9D8C-68B6-C766-682EDE2F6A26}"/>
            </a:ext>
          </a:extLst>
        </p:cNvPr>
        <p:cNvGrpSpPr/>
        <p:nvPr/>
      </p:nvGrpSpPr>
      <p:grpSpPr>
        <a:xfrm>
          <a:off x="0" y="0"/>
          <a:ext cx="0" cy="0"/>
          <a:chOff x="0" y="0"/>
          <a:chExt cx="0" cy="0"/>
        </a:xfrm>
      </p:grpSpPr>
      <p:sp>
        <p:nvSpPr>
          <p:cNvPr id="7" name="Ορθογώνιο 6">
            <a:extLst>
              <a:ext uri="{FF2B5EF4-FFF2-40B4-BE49-F238E27FC236}">
                <a16:creationId xmlns:a16="http://schemas.microsoft.com/office/drawing/2014/main" id="{BF125F02-E79E-1A0C-34D6-0B5EFCE640CD}"/>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a:extLst>
              <a:ext uri="{FF2B5EF4-FFF2-40B4-BE49-F238E27FC236}">
                <a16:creationId xmlns:a16="http://schemas.microsoft.com/office/drawing/2014/main" id="{C6531F52-9B83-B3B8-4272-BEEAC0963091}"/>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9" name="Ορθογώνιο 8">
            <a:extLst>
              <a:ext uri="{FF2B5EF4-FFF2-40B4-BE49-F238E27FC236}">
                <a16:creationId xmlns:a16="http://schemas.microsoft.com/office/drawing/2014/main" id="{1C83E153-52EC-D3D4-D44A-077983667611}"/>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30" name="Ορθογώνιο 29">
            <a:extLst>
              <a:ext uri="{FF2B5EF4-FFF2-40B4-BE49-F238E27FC236}">
                <a16:creationId xmlns:a16="http://schemas.microsoft.com/office/drawing/2014/main" id="{9E37ACC2-827E-1C11-13EA-3A3771B8A7D3}"/>
              </a:ext>
            </a:extLst>
          </p:cNvPr>
          <p:cNvSpPr/>
          <p:nvPr/>
        </p:nvSpPr>
        <p:spPr>
          <a:xfrm>
            <a:off x="0" y="-9886"/>
            <a:ext cx="581025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TextBox 30">
            <a:extLst>
              <a:ext uri="{FF2B5EF4-FFF2-40B4-BE49-F238E27FC236}">
                <a16:creationId xmlns:a16="http://schemas.microsoft.com/office/drawing/2014/main" id="{A04AE4B5-8AA8-859D-672E-A8ABF0724FBA}"/>
              </a:ext>
            </a:extLst>
          </p:cNvPr>
          <p:cNvSpPr txBox="1"/>
          <p:nvPr/>
        </p:nvSpPr>
        <p:spPr>
          <a:xfrm>
            <a:off x="-2" y="0"/>
            <a:ext cx="6543042" cy="369332"/>
          </a:xfrm>
          <a:prstGeom prst="rect">
            <a:avLst/>
          </a:prstGeom>
          <a:noFill/>
        </p:spPr>
        <p:txBody>
          <a:bodyPr wrap="square" rtlCol="0">
            <a:spAutoFit/>
          </a:bodyPr>
          <a:lstStyle/>
          <a:p>
            <a:r>
              <a:rPr lang="en-US" sz="1800" dirty="0"/>
              <a:t>Experimental Results - Training Phase</a:t>
            </a:r>
            <a:endParaRPr lang="el-GR" dirty="0"/>
          </a:p>
        </p:txBody>
      </p:sp>
      <p:sp>
        <p:nvSpPr>
          <p:cNvPr id="32" name="Ορθογώνιο 31">
            <a:extLst>
              <a:ext uri="{FF2B5EF4-FFF2-40B4-BE49-F238E27FC236}">
                <a16:creationId xmlns:a16="http://schemas.microsoft.com/office/drawing/2014/main" id="{AA5B6E03-D440-F004-6E4C-E54C7D886C83}"/>
              </a:ext>
            </a:extLst>
          </p:cNvPr>
          <p:cNvSpPr/>
          <p:nvPr/>
        </p:nvSpPr>
        <p:spPr>
          <a:xfrm>
            <a:off x="5810250" y="-9886"/>
            <a:ext cx="638175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Ορθογώνιο 17">
            <a:extLst>
              <a:ext uri="{FF2B5EF4-FFF2-40B4-BE49-F238E27FC236}">
                <a16:creationId xmlns:a16="http://schemas.microsoft.com/office/drawing/2014/main" id="{7E20D87C-A7E0-BA47-875C-B34875CE47C7}"/>
              </a:ext>
            </a:extLst>
          </p:cNvPr>
          <p:cNvSpPr/>
          <p:nvPr/>
        </p:nvSpPr>
        <p:spPr>
          <a:xfrm>
            <a:off x="1" y="554885"/>
            <a:ext cx="2738088" cy="6213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TextBox 3">
            <a:extLst>
              <a:ext uri="{FF2B5EF4-FFF2-40B4-BE49-F238E27FC236}">
                <a16:creationId xmlns:a16="http://schemas.microsoft.com/office/drawing/2014/main" id="{AC67DE11-BFB1-0323-28A0-9DBEACB76792}"/>
              </a:ext>
            </a:extLst>
          </p:cNvPr>
          <p:cNvSpPr txBox="1"/>
          <p:nvPr/>
        </p:nvSpPr>
        <p:spPr>
          <a:xfrm>
            <a:off x="-1" y="529951"/>
            <a:ext cx="2165687" cy="646331"/>
          </a:xfrm>
          <a:prstGeom prst="rect">
            <a:avLst/>
          </a:prstGeom>
          <a:noFill/>
        </p:spPr>
        <p:txBody>
          <a:bodyPr wrap="square" rtlCol="0">
            <a:spAutoFit/>
          </a:bodyPr>
          <a:lstStyle/>
          <a:p>
            <a:pPr algn="ctr"/>
            <a:r>
              <a:rPr lang="en-US" b="1" dirty="0">
                <a:solidFill>
                  <a:schemeClr val="bg1"/>
                </a:solidFill>
              </a:rPr>
              <a:t>FP-AR(na)</a:t>
            </a:r>
            <a:r>
              <a:rPr lang="en-US" sz="1200" b="1" dirty="0">
                <a:solidFill>
                  <a:schemeClr val="bg1"/>
                </a:solidFill>
              </a:rPr>
              <a:t>p</a:t>
            </a:r>
            <a:r>
              <a:rPr lang="en-US" b="1" dirty="0">
                <a:solidFill>
                  <a:schemeClr val="bg1"/>
                </a:solidFill>
              </a:rPr>
              <a:t> Identification</a:t>
            </a:r>
            <a:endParaRPr lang="el-GR" b="1" dirty="0">
              <a:solidFill>
                <a:schemeClr val="bg1"/>
              </a:solidFill>
            </a:endParaRPr>
          </a:p>
        </p:txBody>
      </p:sp>
      <p:pic>
        <p:nvPicPr>
          <p:cNvPr id="6" name="Γραφικό 6" descr="Έρευνα με συμπαγές γέμισμα">
            <a:extLst>
              <a:ext uri="{FF2B5EF4-FFF2-40B4-BE49-F238E27FC236}">
                <a16:creationId xmlns:a16="http://schemas.microsoft.com/office/drawing/2014/main" id="{20223CFD-9D2C-B082-AAC9-61DB614717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86007" y="592174"/>
            <a:ext cx="464164" cy="464164"/>
          </a:xfrm>
          <a:prstGeom prst="rect">
            <a:avLst/>
          </a:prstGeom>
        </p:spPr>
      </p:pic>
      <p:sp>
        <p:nvSpPr>
          <p:cNvPr id="3" name="Rectangle 2">
            <a:extLst>
              <a:ext uri="{FF2B5EF4-FFF2-40B4-BE49-F238E27FC236}">
                <a16:creationId xmlns:a16="http://schemas.microsoft.com/office/drawing/2014/main" id="{C9A23326-3A9F-8F3F-5CBF-194C88536DDC}"/>
              </a:ext>
            </a:extLst>
          </p:cNvPr>
          <p:cNvSpPr/>
          <p:nvPr/>
        </p:nvSpPr>
        <p:spPr>
          <a:xfrm>
            <a:off x="77200" y="1394981"/>
            <a:ext cx="2044308" cy="1429217"/>
          </a:xfrm>
          <a:prstGeom prst="rect">
            <a:avLst/>
          </a:prstGeom>
          <a:noFill/>
          <a:ln>
            <a:solidFill>
              <a:srgbClr val="FFFF00"/>
            </a:solidFill>
            <a:prstDash val="lgDash"/>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Box 9">
            <a:extLst>
              <a:ext uri="{FF2B5EF4-FFF2-40B4-BE49-F238E27FC236}">
                <a16:creationId xmlns:a16="http://schemas.microsoft.com/office/drawing/2014/main" id="{A1A64E95-AD72-FDF9-D915-F1750DFD90AD}"/>
              </a:ext>
            </a:extLst>
          </p:cNvPr>
          <p:cNvSpPr txBox="1"/>
          <p:nvPr/>
        </p:nvSpPr>
        <p:spPr>
          <a:xfrm>
            <a:off x="204569" y="2230632"/>
            <a:ext cx="1718327" cy="461665"/>
          </a:xfrm>
          <a:prstGeom prst="rect">
            <a:avLst/>
          </a:prstGeom>
          <a:solidFill>
            <a:schemeClr val="accent4"/>
          </a:solidFill>
          <a:ln w="19050">
            <a:solidFill>
              <a:schemeClr val="bg1"/>
            </a:solidFill>
          </a:ln>
        </p:spPr>
        <p:txBody>
          <a:bodyPr wrap="square" rtlCol="0">
            <a:spAutoFit/>
          </a:bodyPr>
          <a:lstStyle/>
          <a:p>
            <a:pPr algn="ctr"/>
            <a:r>
              <a:rPr lang="en-US" sz="1200" b="1" i="1" dirty="0">
                <a:solidFill>
                  <a:schemeClr val="bg1"/>
                </a:solidFill>
              </a:rPr>
              <a:t>M</a:t>
            </a:r>
            <a:r>
              <a:rPr lang="en-US" sz="1200" dirty="0">
                <a:solidFill>
                  <a:schemeClr val="bg1"/>
                </a:solidFill>
              </a:rPr>
              <a:t> </a:t>
            </a:r>
            <a:r>
              <a:rPr lang="en-US" sz="1200" b="1" dirty="0">
                <a:solidFill>
                  <a:schemeClr val="bg1"/>
                </a:solidFill>
              </a:rPr>
              <a:t>=</a:t>
            </a:r>
            <a:r>
              <a:rPr lang="en-US" sz="1200" dirty="0">
                <a:solidFill>
                  <a:schemeClr val="bg1"/>
                </a:solidFill>
              </a:rPr>
              <a:t> </a:t>
            </a:r>
            <a:r>
              <a:rPr lang="en-US" sz="1200" b="1" dirty="0">
                <a:solidFill>
                  <a:schemeClr val="bg1"/>
                </a:solidFill>
              </a:rPr>
              <a:t>82</a:t>
            </a:r>
            <a:r>
              <a:rPr lang="en-US" sz="1200" dirty="0">
                <a:solidFill>
                  <a:schemeClr val="bg1"/>
                </a:solidFill>
              </a:rPr>
              <a:t> Signals &amp; </a:t>
            </a:r>
            <a:r>
              <a:rPr lang="en-US" sz="1200" b="1" dirty="0">
                <a:solidFill>
                  <a:schemeClr val="bg1"/>
                </a:solidFill>
              </a:rPr>
              <a:t>Set No.1</a:t>
            </a:r>
            <a:r>
              <a:rPr lang="en-US" sz="1200" dirty="0">
                <a:solidFill>
                  <a:schemeClr val="bg1"/>
                </a:solidFill>
              </a:rPr>
              <a:t> are selected</a:t>
            </a:r>
          </a:p>
        </p:txBody>
      </p:sp>
      <p:sp>
        <p:nvSpPr>
          <p:cNvPr id="11" name="TextBox 10">
            <a:extLst>
              <a:ext uri="{FF2B5EF4-FFF2-40B4-BE49-F238E27FC236}">
                <a16:creationId xmlns:a16="http://schemas.microsoft.com/office/drawing/2014/main" id="{3A99B8F9-95B0-C7B9-A583-FD73D843F8D7}"/>
              </a:ext>
            </a:extLst>
          </p:cNvPr>
          <p:cNvSpPr txBox="1"/>
          <p:nvPr/>
        </p:nvSpPr>
        <p:spPr>
          <a:xfrm>
            <a:off x="431028" y="1778948"/>
            <a:ext cx="1265413" cy="276999"/>
          </a:xfrm>
          <a:prstGeom prst="rect">
            <a:avLst/>
          </a:prstGeom>
          <a:solidFill>
            <a:schemeClr val="accent4"/>
          </a:solidFill>
          <a:ln w="19050">
            <a:solidFill>
              <a:schemeClr val="bg1"/>
            </a:solidFill>
          </a:ln>
        </p:spPr>
        <p:txBody>
          <a:bodyPr wrap="square" rtlCol="0">
            <a:spAutoFit/>
          </a:bodyPr>
          <a:lstStyle/>
          <a:p>
            <a:pPr algn="ctr"/>
            <a:r>
              <a:rPr lang="en-US" sz="1200" b="1" i="1" dirty="0">
                <a:solidFill>
                  <a:schemeClr val="bg1"/>
                </a:solidFill>
              </a:rPr>
              <a:t>OC No. 1</a:t>
            </a:r>
            <a:endParaRPr lang="en-US" sz="1200" dirty="0">
              <a:solidFill>
                <a:schemeClr val="bg1"/>
              </a:solidFill>
            </a:endParaRPr>
          </a:p>
        </p:txBody>
      </p:sp>
      <p:cxnSp>
        <p:nvCxnSpPr>
          <p:cNvPr id="18" name="Ευθύγραμμο βέλος σύνδεσης 49">
            <a:extLst>
              <a:ext uri="{FF2B5EF4-FFF2-40B4-BE49-F238E27FC236}">
                <a16:creationId xmlns:a16="http://schemas.microsoft.com/office/drawing/2014/main" id="{8407F392-B32A-E481-6D57-2A9B4C6CDB1F}"/>
              </a:ext>
            </a:extLst>
          </p:cNvPr>
          <p:cNvCxnSpPr>
            <a:cxnSpLocks/>
            <a:stCxn id="11" idx="2"/>
            <a:endCxn id="10" idx="0"/>
          </p:cNvCxnSpPr>
          <p:nvPr/>
        </p:nvCxnSpPr>
        <p:spPr>
          <a:xfrm flipH="1">
            <a:off x="1063733" y="2055947"/>
            <a:ext cx="2" cy="174685"/>
          </a:xfrm>
          <a:prstGeom prst="straightConnector1">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E315EC6D-5B15-B2CA-D0E6-A1EB02CB2C63}"/>
              </a:ext>
            </a:extLst>
          </p:cNvPr>
          <p:cNvSpPr txBox="1"/>
          <p:nvPr/>
        </p:nvSpPr>
        <p:spPr>
          <a:xfrm>
            <a:off x="204569" y="1424326"/>
            <a:ext cx="1718327" cy="275396"/>
          </a:xfrm>
          <a:prstGeom prst="rect">
            <a:avLst/>
          </a:prstGeom>
          <a:solidFill>
            <a:schemeClr val="tx1">
              <a:lumMod val="50000"/>
            </a:schemeClr>
          </a:solidFill>
          <a:ln>
            <a:noFill/>
          </a:ln>
          <a:effectLst>
            <a:innerShdw blurRad="63500" dist="50800" dir="2700000">
              <a:prstClr val="black">
                <a:alpha val="50000"/>
              </a:prstClr>
            </a:innerShdw>
            <a:softEdge rad="63500"/>
          </a:effectLst>
        </p:spPr>
        <p:txBody>
          <a:bodyPr wrap="square">
            <a:spAutoFit/>
          </a:bodyPr>
          <a:lstStyle/>
          <a:p>
            <a:pPr algn="ctr">
              <a:lnSpc>
                <a:spcPct val="120000"/>
              </a:lnSpc>
              <a:buClr>
                <a:srgbClr val="FF0000"/>
              </a:buClr>
            </a:pPr>
            <a:r>
              <a:rPr lang="en-US" sz="1050" b="1" u="sng" dirty="0">
                <a:solidFill>
                  <a:schemeClr val="bg2">
                    <a:lumMod val="10000"/>
                  </a:schemeClr>
                </a:solidFill>
              </a:rPr>
              <a:t>Training Data </a:t>
            </a:r>
            <a:endParaRPr lang="el-GR" sz="1050" b="1" dirty="0">
              <a:solidFill>
                <a:schemeClr val="bg2">
                  <a:lumMod val="10000"/>
                </a:schemeClr>
              </a:solidFill>
            </a:endParaRPr>
          </a:p>
        </p:txBody>
      </p:sp>
      <p:sp>
        <p:nvSpPr>
          <p:cNvPr id="26" name="TextBox 25">
            <a:extLst>
              <a:ext uri="{FF2B5EF4-FFF2-40B4-BE49-F238E27FC236}">
                <a16:creationId xmlns:a16="http://schemas.microsoft.com/office/drawing/2014/main" id="{2BA1CABD-E8B7-D19D-4C82-6CB7D09186EE}"/>
              </a:ext>
            </a:extLst>
          </p:cNvPr>
          <p:cNvSpPr txBox="1"/>
          <p:nvPr/>
        </p:nvSpPr>
        <p:spPr>
          <a:xfrm>
            <a:off x="5428599" y="411857"/>
            <a:ext cx="3544731" cy="338554"/>
          </a:xfrm>
          <a:prstGeom prst="rect">
            <a:avLst/>
          </a:prstGeom>
          <a:solidFill>
            <a:schemeClr val="accent4"/>
          </a:solidFill>
          <a:ln w="19050">
            <a:solidFill>
              <a:schemeClr val="bg1"/>
            </a:solidFill>
          </a:ln>
        </p:spPr>
        <p:txBody>
          <a:bodyPr wrap="square" rtlCol="0">
            <a:spAutoFit/>
          </a:bodyPr>
          <a:lstStyle/>
          <a:p>
            <a:pPr algn="ctr"/>
            <a:r>
              <a:rPr lang="en-US" sz="1600" b="1" i="1" dirty="0">
                <a:solidFill>
                  <a:schemeClr val="bg1"/>
                </a:solidFill>
              </a:rPr>
              <a:t>Mean Value of BIC minimization</a:t>
            </a:r>
            <a:endParaRPr lang="en-US" sz="1600" dirty="0">
              <a:solidFill>
                <a:schemeClr val="bg1"/>
              </a:solidFill>
            </a:endParaRPr>
          </a:p>
        </p:txBody>
      </p:sp>
      <p:sp>
        <p:nvSpPr>
          <p:cNvPr id="27" name="TextBox 26">
            <a:extLst>
              <a:ext uri="{FF2B5EF4-FFF2-40B4-BE49-F238E27FC236}">
                <a16:creationId xmlns:a16="http://schemas.microsoft.com/office/drawing/2014/main" id="{FC2A6C6F-DD50-7D1A-4A06-B3BB078442AE}"/>
              </a:ext>
            </a:extLst>
          </p:cNvPr>
          <p:cNvSpPr txBox="1"/>
          <p:nvPr/>
        </p:nvSpPr>
        <p:spPr>
          <a:xfrm>
            <a:off x="5293663" y="951453"/>
            <a:ext cx="3842401" cy="338554"/>
          </a:xfrm>
          <a:prstGeom prst="rect">
            <a:avLst/>
          </a:prstGeom>
          <a:solidFill>
            <a:schemeClr val="accent4"/>
          </a:solidFill>
          <a:ln w="19050">
            <a:solidFill>
              <a:schemeClr val="bg1"/>
            </a:solidFill>
          </a:ln>
        </p:spPr>
        <p:txBody>
          <a:bodyPr wrap="square" rtlCol="0">
            <a:spAutoFit/>
          </a:bodyPr>
          <a:lstStyle/>
          <a:p>
            <a:pPr algn="ctr"/>
            <a:r>
              <a:rPr lang="en-US" sz="1600" b="1" i="1" dirty="0">
                <a:solidFill>
                  <a:schemeClr val="bg1"/>
                </a:solidFill>
              </a:rPr>
              <a:t>Mean Value of RSS/SSS stabilization</a:t>
            </a:r>
            <a:endParaRPr lang="en-US" sz="1600" dirty="0">
              <a:solidFill>
                <a:schemeClr val="bg1"/>
              </a:solidFill>
            </a:endParaRPr>
          </a:p>
        </p:txBody>
      </p:sp>
      <p:sp>
        <p:nvSpPr>
          <p:cNvPr id="29" name="Arrow: Right 28">
            <a:extLst>
              <a:ext uri="{FF2B5EF4-FFF2-40B4-BE49-F238E27FC236}">
                <a16:creationId xmlns:a16="http://schemas.microsoft.com/office/drawing/2014/main" id="{F69A0D2D-C69F-FB76-E763-C55E45B03268}"/>
              </a:ext>
            </a:extLst>
          </p:cNvPr>
          <p:cNvSpPr/>
          <p:nvPr/>
        </p:nvSpPr>
        <p:spPr>
          <a:xfrm>
            <a:off x="9294789" y="546173"/>
            <a:ext cx="338556" cy="5035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64C0D2D-0610-E0B7-5DDB-541BFBE55812}"/>
                  </a:ext>
                </a:extLst>
              </p:cNvPr>
              <p:cNvSpPr txBox="1"/>
              <p:nvPr/>
            </p:nvSpPr>
            <p:spPr>
              <a:xfrm>
                <a:off x="9733830" y="598067"/>
                <a:ext cx="1656079" cy="338554"/>
              </a:xfrm>
              <a:prstGeom prst="rect">
                <a:avLst/>
              </a:prstGeom>
              <a:solidFill>
                <a:schemeClr val="accent4"/>
              </a:solidFill>
              <a:ln w="19050">
                <a:solidFill>
                  <a:schemeClr val="bg1"/>
                </a:solidFill>
              </a:ln>
              <a:effectLst>
                <a:glow rad="63500">
                  <a:schemeClr val="accent3">
                    <a:satMod val="175000"/>
                    <a:alpha val="40000"/>
                  </a:schemeClr>
                </a:glow>
              </a:effectLst>
              <a:scene3d>
                <a:camera prst="orthographicFront"/>
                <a:lightRig rig="threePt" dir="t"/>
              </a:scene3d>
              <a:sp3d>
                <a:bevelT/>
              </a:sp3d>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dirty="0" smtClean="0">
                          <a:solidFill>
                            <a:schemeClr val="bg1"/>
                          </a:solidFill>
                          <a:latin typeface="Cambria Math" panose="02040503050406030204" pitchFamily="18" charset="0"/>
                        </a:rPr>
                        <m:t>𝒏</m:t>
                      </m:r>
                      <m:r>
                        <a:rPr lang="en-US" sz="1600" b="1" i="1" dirty="0" err="1" smtClean="0">
                          <a:solidFill>
                            <a:schemeClr val="bg1"/>
                          </a:solidFill>
                          <a:latin typeface="Cambria Math" panose="02040503050406030204" pitchFamily="18" charset="0"/>
                        </a:rPr>
                        <m:t>𝒂</m:t>
                      </m:r>
                      <m:r>
                        <a:rPr lang="en-US" sz="1600" b="1" i="1" dirty="0" smtClean="0">
                          <a:solidFill>
                            <a:schemeClr val="bg1"/>
                          </a:solidFill>
                          <a:latin typeface="Cambria Math" panose="02040503050406030204" pitchFamily="18" charset="0"/>
                        </a:rPr>
                        <m:t> = </m:t>
                      </m:r>
                      <m:r>
                        <a:rPr lang="en-US" sz="1600" b="1" i="1" dirty="0" smtClean="0">
                          <a:solidFill>
                            <a:schemeClr val="bg1"/>
                          </a:solidFill>
                          <a:latin typeface="Cambria Math" panose="02040503050406030204" pitchFamily="18" charset="0"/>
                        </a:rPr>
                        <m:t>𝟗𝟏</m:t>
                      </m:r>
                    </m:oMath>
                  </m:oMathPara>
                </a14:m>
                <a:endParaRPr lang="en-US" sz="1600" i="1" dirty="0">
                  <a:solidFill>
                    <a:schemeClr val="bg1"/>
                  </a:solidFill>
                </a:endParaRPr>
              </a:p>
            </p:txBody>
          </p:sp>
        </mc:Choice>
        <mc:Fallback xmlns="">
          <p:sp>
            <p:nvSpPr>
              <p:cNvPr id="33" name="TextBox 32">
                <a:extLst>
                  <a:ext uri="{FF2B5EF4-FFF2-40B4-BE49-F238E27FC236}">
                    <a16:creationId xmlns:a16="http://schemas.microsoft.com/office/drawing/2014/main" id="{A64C0D2D-0610-E0B7-5DDB-541BFBE55812}"/>
                  </a:ext>
                </a:extLst>
              </p:cNvPr>
              <p:cNvSpPr txBox="1">
                <a:spLocks noRot="1" noChangeAspect="1" noMove="1" noResize="1" noEditPoints="1" noAdjustHandles="1" noChangeArrowheads="1" noChangeShapeType="1" noTextEdit="1"/>
              </p:cNvSpPr>
              <p:nvPr/>
            </p:nvSpPr>
            <p:spPr>
              <a:xfrm>
                <a:off x="9733830" y="598067"/>
                <a:ext cx="1656079" cy="338554"/>
              </a:xfrm>
              <a:prstGeom prst="rect">
                <a:avLst/>
              </a:prstGeom>
              <a:blipFill>
                <a:blip r:embed="rId8"/>
                <a:stretch>
                  <a:fillRect/>
                </a:stretch>
              </a:blipFill>
              <a:ln w="19050">
                <a:solidFill>
                  <a:schemeClr val="bg1"/>
                </a:solidFill>
              </a:ln>
              <a:effectLst>
                <a:glow rad="63500">
                  <a:schemeClr val="accent3">
                    <a:satMod val="175000"/>
                    <a:alpha val="40000"/>
                  </a:schemeClr>
                </a:glow>
              </a:effectLst>
            </p:spPr>
            <p:txBody>
              <a:bodyPr/>
              <a:lstStyle/>
              <a:p>
                <a:r>
                  <a:rPr lang="en-US">
                    <a:noFill/>
                  </a:rPr>
                  <a:t> </a:t>
                </a:r>
              </a:p>
            </p:txBody>
          </p:sp>
        </mc:Fallback>
      </mc:AlternateContent>
      <p:sp>
        <p:nvSpPr>
          <p:cNvPr id="34" name="TextBox 33">
            <a:extLst>
              <a:ext uri="{FF2B5EF4-FFF2-40B4-BE49-F238E27FC236}">
                <a16:creationId xmlns:a16="http://schemas.microsoft.com/office/drawing/2014/main" id="{E2152F88-54FE-178C-C245-8C0B0C259444}"/>
              </a:ext>
            </a:extLst>
          </p:cNvPr>
          <p:cNvSpPr txBox="1"/>
          <p:nvPr/>
        </p:nvSpPr>
        <p:spPr>
          <a:xfrm>
            <a:off x="3051071" y="505550"/>
            <a:ext cx="1851778" cy="584775"/>
          </a:xfrm>
          <a:prstGeom prst="rect">
            <a:avLst/>
          </a:prstGeom>
          <a:solidFill>
            <a:schemeClr val="accent4"/>
          </a:solidFill>
          <a:ln w="19050">
            <a:solidFill>
              <a:schemeClr val="bg1"/>
            </a:solidFill>
          </a:ln>
        </p:spPr>
        <p:txBody>
          <a:bodyPr wrap="square" rtlCol="0">
            <a:spAutoFit/>
          </a:bodyPr>
          <a:lstStyle/>
          <a:p>
            <a:pPr algn="ctr"/>
            <a:r>
              <a:rPr lang="en-US" sz="1600" i="1" dirty="0">
                <a:solidFill>
                  <a:schemeClr val="bg1"/>
                </a:solidFill>
              </a:rPr>
              <a:t>82 </a:t>
            </a:r>
            <a:r>
              <a:rPr lang="en-US" sz="1600" b="1" i="1" dirty="0">
                <a:solidFill>
                  <a:schemeClr val="bg1"/>
                </a:solidFill>
              </a:rPr>
              <a:t>AR</a:t>
            </a:r>
            <a:r>
              <a:rPr lang="en-US" sz="1600" i="1" dirty="0">
                <a:solidFill>
                  <a:schemeClr val="bg1"/>
                </a:solidFill>
              </a:rPr>
              <a:t> models </a:t>
            </a:r>
          </a:p>
          <a:p>
            <a:pPr algn="ctr"/>
            <a:r>
              <a:rPr lang="en-US" sz="1600" i="1" dirty="0">
                <a:solidFill>
                  <a:schemeClr val="bg1"/>
                </a:solidFill>
              </a:rPr>
              <a:t>na = 1</a:t>
            </a:r>
            <a:r>
              <a:rPr lang="el-GR" sz="1600" i="1" dirty="0">
                <a:solidFill>
                  <a:schemeClr val="bg1"/>
                </a:solidFill>
              </a:rPr>
              <a:t>~</a:t>
            </a:r>
            <a:r>
              <a:rPr lang="en-US" sz="1600" i="1" dirty="0">
                <a:solidFill>
                  <a:schemeClr val="bg1"/>
                </a:solidFill>
              </a:rPr>
              <a:t>200</a:t>
            </a:r>
            <a:endParaRPr lang="en-US" sz="1600" dirty="0">
              <a:solidFill>
                <a:schemeClr val="bg1"/>
              </a:solidFill>
            </a:endParaRPr>
          </a:p>
        </p:txBody>
      </p:sp>
      <p:sp>
        <p:nvSpPr>
          <p:cNvPr id="41" name="Arrow: Right 40">
            <a:extLst>
              <a:ext uri="{FF2B5EF4-FFF2-40B4-BE49-F238E27FC236}">
                <a16:creationId xmlns:a16="http://schemas.microsoft.com/office/drawing/2014/main" id="{4477D47E-18D5-0278-8473-10FC00711408}"/>
              </a:ext>
            </a:extLst>
          </p:cNvPr>
          <p:cNvSpPr/>
          <p:nvPr/>
        </p:nvSpPr>
        <p:spPr>
          <a:xfrm>
            <a:off x="4965660" y="593670"/>
            <a:ext cx="340879"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5BD8EC28-D646-F5C1-3328-D6EB158CDA02}"/>
              </a:ext>
            </a:extLst>
          </p:cNvPr>
          <p:cNvSpPr txBox="1"/>
          <p:nvPr/>
        </p:nvSpPr>
        <p:spPr>
          <a:xfrm>
            <a:off x="5733716" y="1457524"/>
            <a:ext cx="2579721" cy="584775"/>
          </a:xfrm>
          <a:prstGeom prst="rect">
            <a:avLst/>
          </a:prstGeom>
          <a:solidFill>
            <a:schemeClr val="accent4"/>
          </a:solidFill>
          <a:ln w="19050">
            <a:solidFill>
              <a:schemeClr val="bg1"/>
            </a:solidFill>
          </a:ln>
        </p:spPr>
        <p:txBody>
          <a:bodyPr wrap="square" rtlCol="0">
            <a:spAutoFit/>
          </a:bodyPr>
          <a:lstStyle/>
          <a:p>
            <a:pPr algn="ctr"/>
            <a:r>
              <a:rPr lang="en-US" sz="1600" b="1" i="1" dirty="0">
                <a:solidFill>
                  <a:schemeClr val="bg1"/>
                </a:solidFill>
              </a:rPr>
              <a:t>Genetic Algorithm via BIC minimization</a:t>
            </a:r>
            <a:endParaRPr lang="en-US" sz="1600" dirty="0">
              <a:solidFill>
                <a:schemeClr val="bg1"/>
              </a:solidFill>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96D8770-5357-E510-6DE5-7473D602F92B}"/>
                  </a:ext>
                </a:extLst>
              </p:cNvPr>
              <p:cNvSpPr txBox="1"/>
              <p:nvPr/>
            </p:nvSpPr>
            <p:spPr>
              <a:xfrm>
                <a:off x="8779104" y="1550484"/>
                <a:ext cx="980608" cy="338554"/>
              </a:xfrm>
              <a:prstGeom prst="rect">
                <a:avLst/>
              </a:prstGeom>
              <a:solidFill>
                <a:schemeClr val="accent4"/>
              </a:solidFill>
              <a:ln w="19050">
                <a:solidFill>
                  <a:schemeClr val="bg1"/>
                </a:solidFill>
              </a:ln>
              <a:effectLst>
                <a:glow rad="63500">
                  <a:schemeClr val="accent3">
                    <a:satMod val="175000"/>
                    <a:alpha val="40000"/>
                  </a:schemeClr>
                </a:glow>
              </a:effectLst>
              <a:scene3d>
                <a:camera prst="orthographicFront"/>
                <a:lightRig rig="threePt" dir="t"/>
              </a:scene3d>
              <a:sp3d>
                <a:bevelT/>
              </a:sp3d>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dirty="0" smtClean="0">
                          <a:solidFill>
                            <a:schemeClr val="bg1"/>
                          </a:solidFill>
                          <a:latin typeface="Cambria Math" panose="02040503050406030204" pitchFamily="18" charset="0"/>
                        </a:rPr>
                        <m:t>𝒑</m:t>
                      </m:r>
                      <m:r>
                        <a:rPr lang="en-US" sz="1600" b="1" i="1" dirty="0" smtClean="0">
                          <a:solidFill>
                            <a:schemeClr val="bg1"/>
                          </a:solidFill>
                          <a:latin typeface="Cambria Math" panose="02040503050406030204" pitchFamily="18" charset="0"/>
                        </a:rPr>
                        <m:t> =</m:t>
                      </m:r>
                      <m:r>
                        <a:rPr lang="en-US" sz="1600" b="1" i="1" dirty="0" smtClean="0">
                          <a:solidFill>
                            <a:schemeClr val="bg1"/>
                          </a:solidFill>
                          <a:latin typeface="Cambria Math" panose="02040503050406030204" pitchFamily="18" charset="0"/>
                        </a:rPr>
                        <m:t>𝟔</m:t>
                      </m:r>
                    </m:oMath>
                  </m:oMathPara>
                </a14:m>
                <a:endParaRPr lang="en-US" sz="1600" i="1" dirty="0">
                  <a:solidFill>
                    <a:schemeClr val="bg1"/>
                  </a:solidFill>
                </a:endParaRPr>
              </a:p>
            </p:txBody>
          </p:sp>
        </mc:Choice>
        <mc:Fallback xmlns="">
          <p:sp>
            <p:nvSpPr>
              <p:cNvPr id="55" name="TextBox 54">
                <a:extLst>
                  <a:ext uri="{FF2B5EF4-FFF2-40B4-BE49-F238E27FC236}">
                    <a16:creationId xmlns:a16="http://schemas.microsoft.com/office/drawing/2014/main" id="{996D8770-5357-E510-6DE5-7473D602F92B}"/>
                  </a:ext>
                </a:extLst>
              </p:cNvPr>
              <p:cNvSpPr txBox="1">
                <a:spLocks noRot="1" noChangeAspect="1" noMove="1" noResize="1" noEditPoints="1" noAdjustHandles="1" noChangeArrowheads="1" noChangeShapeType="1" noTextEdit="1"/>
              </p:cNvSpPr>
              <p:nvPr/>
            </p:nvSpPr>
            <p:spPr>
              <a:xfrm>
                <a:off x="8779104" y="1550484"/>
                <a:ext cx="980608" cy="338554"/>
              </a:xfrm>
              <a:prstGeom prst="rect">
                <a:avLst/>
              </a:prstGeom>
              <a:blipFill>
                <a:blip r:embed="rId9"/>
                <a:stretch>
                  <a:fillRect/>
                </a:stretch>
              </a:blipFill>
              <a:ln w="19050">
                <a:solidFill>
                  <a:schemeClr val="bg1"/>
                </a:solidFill>
              </a:ln>
              <a:effectLst>
                <a:glow rad="63500">
                  <a:schemeClr val="accent3">
                    <a:satMod val="175000"/>
                    <a:alpha val="40000"/>
                  </a:schemeClr>
                </a:glow>
              </a:effectLst>
            </p:spPr>
            <p:txBody>
              <a:bodyPr/>
              <a:lstStyle/>
              <a:p>
                <a:r>
                  <a:rPr lang="en-US">
                    <a:noFill/>
                  </a:rPr>
                  <a:t> </a:t>
                </a:r>
              </a:p>
            </p:txBody>
          </p:sp>
        </mc:Fallback>
      </mc:AlternateContent>
      <p:sp>
        <p:nvSpPr>
          <p:cNvPr id="56" name="Arrow: Right 55">
            <a:extLst>
              <a:ext uri="{FF2B5EF4-FFF2-40B4-BE49-F238E27FC236}">
                <a16:creationId xmlns:a16="http://schemas.microsoft.com/office/drawing/2014/main" id="{09B22756-8C20-E608-E875-A0B72711FF65}"/>
              </a:ext>
            </a:extLst>
          </p:cNvPr>
          <p:cNvSpPr/>
          <p:nvPr/>
        </p:nvSpPr>
        <p:spPr>
          <a:xfrm>
            <a:off x="8357262" y="1565245"/>
            <a:ext cx="340879"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2C4C1C0-8B6D-EC0B-0C82-AAE98D6E80BE}"/>
                  </a:ext>
                </a:extLst>
              </p:cNvPr>
              <p:cNvSpPr txBox="1"/>
              <p:nvPr/>
            </p:nvSpPr>
            <p:spPr>
              <a:xfrm>
                <a:off x="10144416" y="1334413"/>
                <a:ext cx="1807867" cy="400110"/>
              </a:xfrm>
              <a:prstGeom prst="rect">
                <a:avLst/>
              </a:prstGeom>
              <a:solidFill>
                <a:schemeClr val="tx1">
                  <a:lumMod val="50000"/>
                </a:schemeClr>
              </a:solidFill>
              <a:ln w="19050">
                <a:solidFill>
                  <a:schemeClr val="bg1"/>
                </a:solidFill>
              </a:ln>
              <a:effectLst>
                <a:glow rad="228600">
                  <a:schemeClr val="accent3">
                    <a:satMod val="175000"/>
                    <a:alpha val="40000"/>
                  </a:schemeClr>
                </a:glow>
              </a:effectLst>
              <a:scene3d>
                <a:camera prst="orthographicFront"/>
                <a:lightRig rig="threePt" dir="t"/>
              </a:scene3d>
              <a:sp3d>
                <a:bevelT/>
              </a:sp3d>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sz="2000" b="1" i="1" smtClean="0">
                          <a:solidFill>
                            <a:schemeClr val="tx1"/>
                          </a:solidFill>
                        </a:rPr>
                        <m:t>FP</m:t>
                      </m:r>
                      <m:r>
                        <m:rPr>
                          <m:nor/>
                        </m:rPr>
                        <a:rPr lang="el-GR" sz="2000" b="1" i="1" smtClean="0">
                          <a:solidFill>
                            <a:schemeClr val="tx1"/>
                          </a:solidFill>
                        </a:rPr>
                        <m:t>−</m:t>
                      </m:r>
                      <m:r>
                        <m:rPr>
                          <m:nor/>
                        </m:rPr>
                        <a:rPr lang="en-US" sz="2000" b="1" i="1" smtClean="0">
                          <a:solidFill>
                            <a:schemeClr val="tx1"/>
                          </a:solidFill>
                        </a:rPr>
                        <m:t>AR</m:t>
                      </m:r>
                      <m:r>
                        <m:rPr>
                          <m:nor/>
                        </m:rPr>
                        <a:rPr lang="el-GR" sz="2000" b="1" i="1" smtClean="0">
                          <a:solidFill>
                            <a:schemeClr val="tx1"/>
                          </a:solidFill>
                        </a:rPr>
                        <m:t>(91)</m:t>
                      </m:r>
                      <m:r>
                        <m:rPr>
                          <m:nor/>
                        </m:rPr>
                        <a:rPr lang="el-GR" sz="2000" b="1" i="1" baseline="-25000" smtClean="0">
                          <a:solidFill>
                            <a:schemeClr val="tx1"/>
                          </a:solidFill>
                        </a:rPr>
                        <m:t>6</m:t>
                      </m:r>
                    </m:oMath>
                  </m:oMathPara>
                </a14:m>
                <a:endParaRPr lang="en-US" b="1" i="1" dirty="0">
                  <a:solidFill>
                    <a:schemeClr val="tx1"/>
                  </a:solidFill>
                </a:endParaRPr>
              </a:p>
            </p:txBody>
          </p:sp>
        </mc:Choice>
        <mc:Fallback xmlns="">
          <p:sp>
            <p:nvSpPr>
              <p:cNvPr id="57" name="TextBox 56">
                <a:extLst>
                  <a:ext uri="{FF2B5EF4-FFF2-40B4-BE49-F238E27FC236}">
                    <a16:creationId xmlns:a16="http://schemas.microsoft.com/office/drawing/2014/main" id="{B2C4C1C0-8B6D-EC0B-0C82-AAE98D6E80BE}"/>
                  </a:ext>
                </a:extLst>
              </p:cNvPr>
              <p:cNvSpPr txBox="1">
                <a:spLocks noRot="1" noChangeAspect="1" noMove="1" noResize="1" noEditPoints="1" noAdjustHandles="1" noChangeArrowheads="1" noChangeShapeType="1" noTextEdit="1"/>
              </p:cNvSpPr>
              <p:nvPr/>
            </p:nvSpPr>
            <p:spPr>
              <a:xfrm>
                <a:off x="10144416" y="1334413"/>
                <a:ext cx="1807867" cy="400110"/>
              </a:xfrm>
              <a:prstGeom prst="rect">
                <a:avLst/>
              </a:prstGeom>
              <a:blipFill>
                <a:blip r:embed="rId10"/>
                <a:stretch>
                  <a:fillRect/>
                </a:stretch>
              </a:blipFill>
              <a:ln w="19050">
                <a:solidFill>
                  <a:schemeClr val="bg1"/>
                </a:solidFill>
              </a:ln>
              <a:effectLst>
                <a:glow rad="228600">
                  <a:schemeClr val="accent3">
                    <a:satMod val="175000"/>
                    <a:alpha val="40000"/>
                  </a:schemeClr>
                </a:glow>
              </a:effectLst>
            </p:spPr>
            <p:txBody>
              <a:bodyPr/>
              <a:lstStyle/>
              <a:p>
                <a:r>
                  <a:rPr lang="en-US">
                    <a:noFill/>
                  </a:rPr>
                  <a:t> </a:t>
                </a:r>
              </a:p>
            </p:txBody>
          </p:sp>
        </mc:Fallback>
      </mc:AlternateContent>
      <p:cxnSp>
        <p:nvCxnSpPr>
          <p:cNvPr id="86" name="Ευθύγραμμο βέλος σύνδεσης 49">
            <a:extLst>
              <a:ext uri="{FF2B5EF4-FFF2-40B4-BE49-F238E27FC236}">
                <a16:creationId xmlns:a16="http://schemas.microsoft.com/office/drawing/2014/main" id="{B899E8D4-47E3-E20A-557B-1A337AFCC2B2}"/>
              </a:ext>
            </a:extLst>
          </p:cNvPr>
          <p:cNvCxnSpPr>
            <a:cxnSpLocks/>
            <a:stCxn id="33" idx="2"/>
            <a:endCxn id="57" idx="0"/>
          </p:cNvCxnSpPr>
          <p:nvPr/>
        </p:nvCxnSpPr>
        <p:spPr>
          <a:xfrm rot="16200000" flipH="1">
            <a:off x="10606214" y="892277"/>
            <a:ext cx="397792" cy="486480"/>
          </a:xfrm>
          <a:prstGeom prst="bentConnector3">
            <a:avLst>
              <a:gd name="adj1" fmla="val 50000"/>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99" name="TextBox 98">
            <a:extLst>
              <a:ext uri="{FF2B5EF4-FFF2-40B4-BE49-F238E27FC236}">
                <a16:creationId xmlns:a16="http://schemas.microsoft.com/office/drawing/2014/main" id="{CC87E2BE-DD81-29B6-67F7-E64D9CD39F88}"/>
              </a:ext>
            </a:extLst>
          </p:cNvPr>
          <p:cNvSpPr txBox="1"/>
          <p:nvPr/>
        </p:nvSpPr>
        <p:spPr>
          <a:xfrm>
            <a:off x="77200" y="3911813"/>
            <a:ext cx="2956998" cy="461665"/>
          </a:xfrm>
          <a:prstGeom prst="rect">
            <a:avLst/>
          </a:prstGeom>
          <a:noFill/>
          <a:ln w="28575">
            <a:solidFill>
              <a:schemeClr val="accent4"/>
            </a:solidFill>
            <a:prstDash val="dash"/>
          </a:ln>
          <a:effectLst>
            <a:glow rad="63500">
              <a:schemeClr val="accent2">
                <a:satMod val="175000"/>
                <a:alpha val="40000"/>
              </a:schemeClr>
            </a:glow>
          </a:effectLst>
        </p:spPr>
        <p:txBody>
          <a:bodyPr wrap="square" rtlCol="0">
            <a:spAutoFit/>
          </a:bodyPr>
          <a:lstStyle/>
          <a:p>
            <a:pPr algn="ctr"/>
            <a:r>
              <a:rPr lang="en-US" sz="1200" b="1" dirty="0"/>
              <a:t>Verification of Model’s ability to represent bearing’s dynamics</a:t>
            </a:r>
          </a:p>
        </p:txBody>
      </p:sp>
      <p:sp>
        <p:nvSpPr>
          <p:cNvPr id="5" name="Cross 4">
            <a:extLst>
              <a:ext uri="{FF2B5EF4-FFF2-40B4-BE49-F238E27FC236}">
                <a16:creationId xmlns:a16="http://schemas.microsoft.com/office/drawing/2014/main" id="{9D37CE8D-8F9F-CDDA-FEEA-AC29C09D52F8}"/>
              </a:ext>
            </a:extLst>
          </p:cNvPr>
          <p:cNvSpPr/>
          <p:nvPr/>
        </p:nvSpPr>
        <p:spPr>
          <a:xfrm>
            <a:off x="6959024" y="730971"/>
            <a:ext cx="228805" cy="228669"/>
          </a:xfrm>
          <a:prstGeom prst="plus">
            <a:avLst>
              <a:gd name="adj" fmla="val 3330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AA1B503-6D19-E4FC-4872-5EF5B499C35B}"/>
              </a:ext>
            </a:extLst>
          </p:cNvPr>
          <p:cNvSpPr txBox="1"/>
          <p:nvPr/>
        </p:nvSpPr>
        <p:spPr>
          <a:xfrm>
            <a:off x="2999427" y="1318037"/>
            <a:ext cx="2044308" cy="307777"/>
          </a:xfrm>
          <a:prstGeom prst="rect">
            <a:avLst/>
          </a:prstGeom>
          <a:noFill/>
          <a:ln>
            <a:solidFill>
              <a:srgbClr val="FF0000"/>
            </a:solidFill>
            <a:prstDash val="sysDash"/>
          </a:ln>
        </p:spPr>
        <p:txBody>
          <a:bodyPr wrap="square" rtlCol="0">
            <a:spAutoFit/>
          </a:bodyPr>
          <a:lstStyle/>
          <a:p>
            <a:pPr algn="ctr"/>
            <a:r>
              <a:rPr lang="en-US" sz="1400" b="1" dirty="0"/>
              <a:t>𝑘 = [246, … ,3,0] hr</a:t>
            </a:r>
          </a:p>
        </p:txBody>
      </p:sp>
      <p:sp>
        <p:nvSpPr>
          <p:cNvPr id="14" name="Right Brace 13">
            <a:extLst>
              <a:ext uri="{FF2B5EF4-FFF2-40B4-BE49-F238E27FC236}">
                <a16:creationId xmlns:a16="http://schemas.microsoft.com/office/drawing/2014/main" id="{A6414080-90C8-0348-57EB-58238AF43D5E}"/>
              </a:ext>
            </a:extLst>
          </p:cNvPr>
          <p:cNvSpPr/>
          <p:nvPr/>
        </p:nvSpPr>
        <p:spPr>
          <a:xfrm rot="5400000">
            <a:off x="3900532" y="1065462"/>
            <a:ext cx="307777" cy="1489468"/>
          </a:xfrm>
          <a:prstGeom prst="rightBrac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BF920B83-893D-B149-8EFA-1A13786AFADA}"/>
              </a:ext>
            </a:extLst>
          </p:cNvPr>
          <p:cNvSpPr txBox="1"/>
          <p:nvPr/>
        </p:nvSpPr>
        <p:spPr>
          <a:xfrm>
            <a:off x="3410983" y="1969470"/>
            <a:ext cx="1292556" cy="261610"/>
          </a:xfrm>
          <a:prstGeom prst="rect">
            <a:avLst/>
          </a:prstGeom>
          <a:noFill/>
        </p:spPr>
        <p:txBody>
          <a:bodyPr wrap="square" rtlCol="0">
            <a:spAutoFit/>
          </a:bodyPr>
          <a:lstStyle/>
          <a:p>
            <a:pPr algn="ctr"/>
            <a:r>
              <a:rPr lang="en-US" sz="1100" dirty="0"/>
              <a:t>82 samples</a:t>
            </a:r>
          </a:p>
        </p:txBody>
      </p:sp>
      <p:sp>
        <p:nvSpPr>
          <p:cNvPr id="17" name="Ορθογώνιο 4">
            <a:extLst>
              <a:ext uri="{FF2B5EF4-FFF2-40B4-BE49-F238E27FC236}">
                <a16:creationId xmlns:a16="http://schemas.microsoft.com/office/drawing/2014/main" id="{DE237ECF-F31D-D0E6-5C1B-5BD53095747F}"/>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 name="TextBox 18">
            <a:extLst>
              <a:ext uri="{FF2B5EF4-FFF2-40B4-BE49-F238E27FC236}">
                <a16:creationId xmlns:a16="http://schemas.microsoft.com/office/drawing/2014/main" id="{EA955226-5D2C-71C8-B36D-56709D4B1448}"/>
              </a:ext>
            </a:extLst>
          </p:cNvPr>
          <p:cNvSpPr txBox="1"/>
          <p:nvPr/>
        </p:nvSpPr>
        <p:spPr>
          <a:xfrm>
            <a:off x="11463065" y="6529071"/>
            <a:ext cx="817707" cy="369332"/>
          </a:xfrm>
          <a:prstGeom prst="rect">
            <a:avLst/>
          </a:prstGeom>
          <a:noFill/>
        </p:spPr>
        <p:txBody>
          <a:bodyPr wrap="square" rtlCol="0">
            <a:spAutoFit/>
          </a:bodyPr>
          <a:lstStyle/>
          <a:p>
            <a:r>
              <a:rPr lang="el-GR" dirty="0">
                <a:solidFill>
                  <a:schemeClr val="bg1"/>
                </a:solidFill>
              </a:rPr>
              <a:t>1</a:t>
            </a:r>
            <a:r>
              <a:rPr lang="en-US" dirty="0">
                <a:solidFill>
                  <a:schemeClr val="bg1"/>
                </a:solidFill>
              </a:rPr>
              <a:t>5</a:t>
            </a:r>
            <a:r>
              <a:rPr lang="el-GR" dirty="0">
                <a:solidFill>
                  <a:schemeClr val="bg1"/>
                </a:solidFill>
              </a:rPr>
              <a:t>/2</a:t>
            </a:r>
            <a:r>
              <a:rPr lang="en-US" dirty="0">
                <a:solidFill>
                  <a:schemeClr val="bg1"/>
                </a:solidFill>
              </a:rPr>
              <a:t>1</a:t>
            </a:r>
            <a:endParaRPr lang="el-GR" dirty="0">
              <a:solidFill>
                <a:schemeClr val="bg1"/>
              </a:solidFill>
            </a:endParaRPr>
          </a:p>
        </p:txBody>
      </p:sp>
      <p:sp>
        <p:nvSpPr>
          <p:cNvPr id="22" name="TextBox 21">
            <a:extLst>
              <a:ext uri="{FF2B5EF4-FFF2-40B4-BE49-F238E27FC236}">
                <a16:creationId xmlns:a16="http://schemas.microsoft.com/office/drawing/2014/main" id="{DFE882C8-F4E9-A884-9C52-E2D434F18684}"/>
              </a:ext>
            </a:extLst>
          </p:cNvPr>
          <p:cNvSpPr txBox="1"/>
          <p:nvPr/>
        </p:nvSpPr>
        <p:spPr>
          <a:xfrm>
            <a:off x="2458170" y="565745"/>
            <a:ext cx="881978" cy="369332"/>
          </a:xfrm>
          <a:prstGeom prst="rect">
            <a:avLst/>
          </a:prstGeom>
          <a:noFill/>
        </p:spPr>
        <p:txBody>
          <a:bodyPr wrap="square" rtlCol="0">
            <a:spAutoFit/>
          </a:bodyPr>
          <a:lstStyle/>
          <a:p>
            <a:pPr algn="ctr"/>
            <a:r>
              <a:rPr lang="el-GR" b="1" dirty="0">
                <a:solidFill>
                  <a:srgbClr val="C00000"/>
                </a:solidFill>
              </a:rPr>
              <a:t>(</a:t>
            </a:r>
            <a:r>
              <a:rPr lang="en-US" b="1" dirty="0" err="1">
                <a:solidFill>
                  <a:srgbClr val="C00000"/>
                </a:solidFill>
              </a:rPr>
              <a:t>i</a:t>
            </a:r>
            <a:r>
              <a:rPr lang="el-GR" b="1" dirty="0">
                <a:solidFill>
                  <a:srgbClr val="C00000"/>
                </a:solidFill>
              </a:rPr>
              <a:t>)</a:t>
            </a:r>
            <a:endParaRPr lang="en-US" b="1" dirty="0">
              <a:solidFill>
                <a:srgbClr val="C00000"/>
              </a:solidFill>
            </a:endParaRPr>
          </a:p>
        </p:txBody>
      </p:sp>
      <p:sp>
        <p:nvSpPr>
          <p:cNvPr id="23" name="TextBox 22">
            <a:extLst>
              <a:ext uri="{FF2B5EF4-FFF2-40B4-BE49-F238E27FC236}">
                <a16:creationId xmlns:a16="http://schemas.microsoft.com/office/drawing/2014/main" id="{58DF79F9-BFB2-B1D0-363D-F915C32E0D65}"/>
              </a:ext>
            </a:extLst>
          </p:cNvPr>
          <p:cNvSpPr txBox="1"/>
          <p:nvPr/>
        </p:nvSpPr>
        <p:spPr>
          <a:xfrm>
            <a:off x="5105693" y="1565246"/>
            <a:ext cx="896208" cy="369332"/>
          </a:xfrm>
          <a:prstGeom prst="rect">
            <a:avLst/>
          </a:prstGeom>
          <a:noFill/>
        </p:spPr>
        <p:txBody>
          <a:bodyPr wrap="square" rtlCol="0">
            <a:spAutoFit/>
          </a:bodyPr>
          <a:lstStyle/>
          <a:p>
            <a:pPr algn="ctr"/>
            <a:r>
              <a:rPr lang="el-GR" b="1" dirty="0">
                <a:solidFill>
                  <a:srgbClr val="C00000"/>
                </a:solidFill>
              </a:rPr>
              <a:t>(</a:t>
            </a:r>
            <a:r>
              <a:rPr lang="en-US" b="1" dirty="0">
                <a:solidFill>
                  <a:srgbClr val="C00000"/>
                </a:solidFill>
              </a:rPr>
              <a:t>ii</a:t>
            </a:r>
            <a:r>
              <a:rPr lang="el-GR" b="1" dirty="0">
                <a:solidFill>
                  <a:srgbClr val="C00000"/>
                </a:solidFill>
              </a:rPr>
              <a:t>)</a:t>
            </a:r>
            <a:endParaRPr lang="en-US" b="1" dirty="0">
              <a:solidFill>
                <a:srgbClr val="C00000"/>
              </a:solidFill>
            </a:endParaRPr>
          </a:p>
        </p:txBody>
      </p:sp>
      <p:sp>
        <p:nvSpPr>
          <p:cNvPr id="24" name="TextBox 23">
            <a:extLst>
              <a:ext uri="{FF2B5EF4-FFF2-40B4-BE49-F238E27FC236}">
                <a16:creationId xmlns:a16="http://schemas.microsoft.com/office/drawing/2014/main" id="{40FA965E-0632-CEC1-02B8-9E61F77AF780}"/>
              </a:ext>
            </a:extLst>
          </p:cNvPr>
          <p:cNvSpPr txBox="1"/>
          <p:nvPr/>
        </p:nvSpPr>
        <p:spPr>
          <a:xfrm>
            <a:off x="2476959" y="1286975"/>
            <a:ext cx="557238" cy="369332"/>
          </a:xfrm>
          <a:prstGeom prst="rect">
            <a:avLst/>
          </a:prstGeom>
          <a:noFill/>
        </p:spPr>
        <p:txBody>
          <a:bodyPr wrap="square" rtlCol="0">
            <a:spAutoFit/>
          </a:bodyPr>
          <a:lstStyle/>
          <a:p>
            <a:pPr algn="ctr"/>
            <a:r>
              <a:rPr lang="el-GR" b="1" dirty="0">
                <a:solidFill>
                  <a:srgbClr val="C00000"/>
                </a:solidFill>
              </a:rPr>
              <a:t>(</a:t>
            </a:r>
            <a:r>
              <a:rPr lang="en-US" b="1" dirty="0">
                <a:solidFill>
                  <a:srgbClr val="C00000"/>
                </a:solidFill>
              </a:rPr>
              <a:t>iii</a:t>
            </a:r>
            <a:r>
              <a:rPr lang="el-GR" b="1" dirty="0">
                <a:solidFill>
                  <a:srgbClr val="C00000"/>
                </a:solidFill>
              </a:rPr>
              <a:t>)</a:t>
            </a:r>
            <a:endParaRPr lang="en-US" b="1" dirty="0">
              <a:solidFill>
                <a:srgbClr val="C00000"/>
              </a:solidFill>
            </a:endParaRPr>
          </a:p>
        </p:txBody>
      </p:sp>
      <p:cxnSp>
        <p:nvCxnSpPr>
          <p:cNvPr id="83" name="Ευθύγραμμο βέλος σύνδεσης 49">
            <a:extLst>
              <a:ext uri="{FF2B5EF4-FFF2-40B4-BE49-F238E27FC236}">
                <a16:creationId xmlns:a16="http://schemas.microsoft.com/office/drawing/2014/main" id="{E20402FD-62E7-4F05-7402-958E4DB6DA5B}"/>
              </a:ext>
            </a:extLst>
          </p:cNvPr>
          <p:cNvCxnSpPr>
            <a:cxnSpLocks/>
            <a:stCxn id="55" idx="3"/>
            <a:endCxn id="57" idx="1"/>
          </p:cNvCxnSpPr>
          <p:nvPr/>
        </p:nvCxnSpPr>
        <p:spPr>
          <a:xfrm flipV="1">
            <a:off x="9759712" y="1534468"/>
            <a:ext cx="384704" cy="185293"/>
          </a:xfrm>
          <a:prstGeom prst="bentConnector3">
            <a:avLst>
              <a:gd name="adj1" fmla="val 50000"/>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pic>
        <p:nvPicPr>
          <p:cNvPr id="16" name="Picture 15">
            <a:extLst>
              <a:ext uri="{FF2B5EF4-FFF2-40B4-BE49-F238E27FC236}">
                <a16:creationId xmlns:a16="http://schemas.microsoft.com/office/drawing/2014/main" id="{D641B9C3-F045-2BD5-D2E4-72B40D21B67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410983" y="2245190"/>
            <a:ext cx="8576448" cy="4222295"/>
          </a:xfrm>
          <a:prstGeom prst="rect">
            <a:avLst/>
          </a:prstGeom>
          <a:ln w="28575">
            <a:solidFill>
              <a:schemeClr val="bg1"/>
            </a:solidFill>
          </a:ln>
          <a:effectLst>
            <a:glow rad="228600">
              <a:schemeClr val="accent1">
                <a:satMod val="175000"/>
                <a:alpha val="40000"/>
              </a:schemeClr>
            </a:glow>
            <a:outerShdw blurRad="50800" dist="38100" algn="l" rotWithShape="0">
              <a:prstClr val="black">
                <a:alpha val="40000"/>
              </a:prstClr>
            </a:outerShdw>
          </a:effectLst>
        </p:spPr>
      </p:pic>
    </p:spTree>
    <p:extLst>
      <p:ext uri="{BB962C8B-B14F-4D97-AF65-F5344CB8AC3E}">
        <p14:creationId xmlns:p14="http://schemas.microsoft.com/office/powerpoint/2010/main" val="186718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a:extLst>
            <a:ext uri="{FF2B5EF4-FFF2-40B4-BE49-F238E27FC236}">
              <a16:creationId xmlns:a16="http://schemas.microsoft.com/office/drawing/2014/main" id="{7D9B0363-044D-FB3F-0C2E-D6AFA41FF4E0}"/>
            </a:ext>
          </a:extLst>
        </p:cNvPr>
        <p:cNvGrpSpPr/>
        <p:nvPr/>
      </p:nvGrpSpPr>
      <p:grpSpPr>
        <a:xfrm>
          <a:off x="0" y="0"/>
          <a:ext cx="0" cy="0"/>
          <a:chOff x="0" y="0"/>
          <a:chExt cx="0" cy="0"/>
        </a:xfrm>
      </p:grpSpPr>
      <p:sp>
        <p:nvSpPr>
          <p:cNvPr id="30" name="Ορθογώνιο 29">
            <a:extLst>
              <a:ext uri="{FF2B5EF4-FFF2-40B4-BE49-F238E27FC236}">
                <a16:creationId xmlns:a16="http://schemas.microsoft.com/office/drawing/2014/main" id="{3ACD1EC3-7D8E-997C-834C-126ED9EEFD8C}"/>
              </a:ext>
            </a:extLst>
          </p:cNvPr>
          <p:cNvSpPr/>
          <p:nvPr/>
        </p:nvSpPr>
        <p:spPr>
          <a:xfrm>
            <a:off x="0" y="-9886"/>
            <a:ext cx="581025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TextBox 30">
            <a:extLst>
              <a:ext uri="{FF2B5EF4-FFF2-40B4-BE49-F238E27FC236}">
                <a16:creationId xmlns:a16="http://schemas.microsoft.com/office/drawing/2014/main" id="{8CD8E2AD-5FA1-C81E-21BA-8C9E5B584D34}"/>
              </a:ext>
            </a:extLst>
          </p:cNvPr>
          <p:cNvSpPr txBox="1"/>
          <p:nvPr/>
        </p:nvSpPr>
        <p:spPr>
          <a:xfrm>
            <a:off x="-2" y="-9886"/>
            <a:ext cx="5810252" cy="369332"/>
          </a:xfrm>
          <a:prstGeom prst="rect">
            <a:avLst/>
          </a:prstGeom>
          <a:noFill/>
        </p:spPr>
        <p:txBody>
          <a:bodyPr wrap="square" rtlCol="0">
            <a:spAutoFit/>
          </a:bodyPr>
          <a:lstStyle/>
          <a:p>
            <a:r>
              <a:rPr lang="en-US" sz="1800" dirty="0"/>
              <a:t>Experimental Results - Inspection Phase</a:t>
            </a:r>
            <a:endParaRPr lang="el-GR" dirty="0"/>
          </a:p>
        </p:txBody>
      </p:sp>
      <p:sp>
        <p:nvSpPr>
          <p:cNvPr id="32" name="Ορθογώνιο 31">
            <a:extLst>
              <a:ext uri="{FF2B5EF4-FFF2-40B4-BE49-F238E27FC236}">
                <a16:creationId xmlns:a16="http://schemas.microsoft.com/office/drawing/2014/main" id="{54A46D54-889E-D42A-8B76-EDB8FE6C6CB6}"/>
              </a:ext>
            </a:extLst>
          </p:cNvPr>
          <p:cNvSpPr/>
          <p:nvPr/>
        </p:nvSpPr>
        <p:spPr>
          <a:xfrm>
            <a:off x="5810250" y="-9886"/>
            <a:ext cx="638175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Ορθογώνιο 17">
            <a:extLst>
              <a:ext uri="{FF2B5EF4-FFF2-40B4-BE49-F238E27FC236}">
                <a16:creationId xmlns:a16="http://schemas.microsoft.com/office/drawing/2014/main" id="{859630D6-EF59-08D8-99A9-7BA03263C0FC}"/>
              </a:ext>
            </a:extLst>
          </p:cNvPr>
          <p:cNvSpPr/>
          <p:nvPr/>
        </p:nvSpPr>
        <p:spPr>
          <a:xfrm>
            <a:off x="0" y="554885"/>
            <a:ext cx="3291839" cy="6213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TextBox 3">
            <a:extLst>
              <a:ext uri="{FF2B5EF4-FFF2-40B4-BE49-F238E27FC236}">
                <a16:creationId xmlns:a16="http://schemas.microsoft.com/office/drawing/2014/main" id="{03A2F3E8-3515-AC5C-51BB-A3E35CDB74BC}"/>
              </a:ext>
            </a:extLst>
          </p:cNvPr>
          <p:cNvSpPr txBox="1"/>
          <p:nvPr/>
        </p:nvSpPr>
        <p:spPr>
          <a:xfrm>
            <a:off x="-63716" y="529951"/>
            <a:ext cx="2876627" cy="646331"/>
          </a:xfrm>
          <a:prstGeom prst="rect">
            <a:avLst/>
          </a:prstGeom>
          <a:noFill/>
        </p:spPr>
        <p:txBody>
          <a:bodyPr wrap="square" rtlCol="0">
            <a:spAutoFit/>
          </a:bodyPr>
          <a:lstStyle/>
          <a:p>
            <a:pPr algn="ctr"/>
            <a:r>
              <a:rPr lang="en-US" b="1" dirty="0">
                <a:solidFill>
                  <a:schemeClr val="bg1"/>
                </a:solidFill>
              </a:rPr>
              <a:t>Inspection Phase</a:t>
            </a:r>
          </a:p>
          <a:p>
            <a:pPr algn="ctr"/>
            <a:r>
              <a:rPr lang="en-US" b="1" dirty="0">
                <a:solidFill>
                  <a:schemeClr val="bg1"/>
                </a:solidFill>
              </a:rPr>
              <a:t>(Recursive Procedure)</a:t>
            </a:r>
            <a:endParaRPr lang="el-GR" b="1" dirty="0">
              <a:solidFill>
                <a:schemeClr val="bg1"/>
              </a:solidFill>
            </a:endParaRPr>
          </a:p>
        </p:txBody>
      </p:sp>
      <p:pic>
        <p:nvPicPr>
          <p:cNvPr id="6" name="Γραφικό 6" descr="Έρευνα με συμπαγές γέμισμα">
            <a:extLst>
              <a:ext uri="{FF2B5EF4-FFF2-40B4-BE49-F238E27FC236}">
                <a16:creationId xmlns:a16="http://schemas.microsoft.com/office/drawing/2014/main" id="{E7ED03DA-DC7D-DF71-6D67-0FCF3C078C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56564" y="623901"/>
            <a:ext cx="464164" cy="464164"/>
          </a:xfrm>
          <a:prstGeom prst="rect">
            <a:avLst/>
          </a:prstGeom>
        </p:spPr>
      </p:pic>
      <p:sp>
        <p:nvSpPr>
          <p:cNvPr id="3" name="Rectangle 2">
            <a:extLst>
              <a:ext uri="{FF2B5EF4-FFF2-40B4-BE49-F238E27FC236}">
                <a16:creationId xmlns:a16="http://schemas.microsoft.com/office/drawing/2014/main" id="{0524F9EF-A476-68F7-9A22-6CE2660E7B9A}"/>
              </a:ext>
            </a:extLst>
          </p:cNvPr>
          <p:cNvSpPr/>
          <p:nvPr/>
        </p:nvSpPr>
        <p:spPr>
          <a:xfrm>
            <a:off x="436880" y="1245298"/>
            <a:ext cx="11582400" cy="5277422"/>
          </a:xfrm>
          <a:prstGeom prst="rect">
            <a:avLst/>
          </a:prstGeom>
          <a:noFill/>
          <a:ln>
            <a:solidFill>
              <a:srgbClr val="92D050"/>
            </a:solidFill>
            <a:prstDash val="lgDash"/>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082D675-7551-5578-2C2D-AAD1BDE0CF03}"/>
              </a:ext>
            </a:extLst>
          </p:cNvPr>
          <p:cNvSpPr txBox="1"/>
          <p:nvPr/>
        </p:nvSpPr>
        <p:spPr>
          <a:xfrm>
            <a:off x="4303719" y="1448645"/>
            <a:ext cx="1718327" cy="338554"/>
          </a:xfrm>
          <a:prstGeom prst="rect">
            <a:avLst/>
          </a:prstGeom>
          <a:solidFill>
            <a:schemeClr val="accent4"/>
          </a:solidFill>
          <a:ln w="19050">
            <a:solidFill>
              <a:schemeClr val="bg1"/>
            </a:solidFill>
          </a:ln>
        </p:spPr>
        <p:txBody>
          <a:bodyPr wrap="square" rtlCol="0">
            <a:spAutoFit/>
          </a:bodyPr>
          <a:lstStyle/>
          <a:p>
            <a:pPr algn="ctr"/>
            <a:r>
              <a:rPr lang="en-US" sz="1600" b="1" i="1" dirty="0">
                <a:solidFill>
                  <a:schemeClr val="bg1"/>
                </a:solidFill>
              </a:rPr>
              <a:t>Hypothesis Test</a:t>
            </a:r>
            <a:endParaRPr lang="en-US" sz="1600" dirty="0">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F12229-915F-BE7C-437E-518041EFF7AB}"/>
                  </a:ext>
                </a:extLst>
              </p:cNvPr>
              <p:cNvSpPr txBox="1"/>
              <p:nvPr/>
            </p:nvSpPr>
            <p:spPr>
              <a:xfrm>
                <a:off x="630855" y="1325534"/>
                <a:ext cx="3313015" cy="584775"/>
              </a:xfrm>
              <a:prstGeom prst="rect">
                <a:avLst/>
              </a:prstGeom>
              <a:solidFill>
                <a:schemeClr val="accent4"/>
              </a:solidFill>
              <a:ln w="19050">
                <a:solidFill>
                  <a:schemeClr val="bg1"/>
                </a:solidFill>
              </a:ln>
            </p:spPr>
            <p:txBody>
              <a:bodyPr wrap="square" rtlCol="0">
                <a:spAutoFit/>
              </a:bodyPr>
              <a:lstStyle/>
              <a:p>
                <a:pPr algn="ctr"/>
                <a:r>
                  <a:rPr lang="en-US" sz="1600" dirty="0">
                    <a:solidFill>
                      <a:schemeClr val="bg1"/>
                    </a:solidFill>
                    <a:latin typeface="+mj-lt"/>
                  </a:rPr>
                  <a:t>An acceleration signal </a:t>
                </a:r>
                <a:r>
                  <a:rPr lang="en-US" sz="1600" b="1" dirty="0">
                    <a:solidFill>
                      <a:schemeClr val="bg1"/>
                    </a:solidFill>
                    <a:latin typeface="+mj-lt"/>
                  </a:rPr>
                  <a:t>S </a:t>
                </a:r>
                <a:r>
                  <a:rPr lang="en-US" sz="1600" dirty="0">
                    <a:solidFill>
                      <a:schemeClr val="bg1"/>
                    </a:solidFill>
                    <a:latin typeface="+mj-lt"/>
                  </a:rPr>
                  <a:t>from unknown state is selected </a:t>
                </a:r>
                <a14:m>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l-GR" sz="1600" i="1">
                            <a:solidFill>
                              <a:schemeClr val="bg1"/>
                            </a:solidFill>
                            <a:latin typeface="Cambria Math" panose="02040503050406030204" pitchFamily="18" charset="0"/>
                          </a:rPr>
                          <m:t>𝑦</m:t>
                        </m:r>
                      </m:e>
                      <m:sub>
                        <m:r>
                          <a:rPr lang="el-GR" sz="1600" i="1">
                            <a:solidFill>
                              <a:schemeClr val="bg1"/>
                            </a:solidFill>
                            <a:latin typeface="Cambria Math" panose="02040503050406030204" pitchFamily="18" charset="0"/>
                          </a:rPr>
                          <m:t>𝑢</m:t>
                        </m:r>
                      </m:sub>
                      <m:sup>
                        <m:r>
                          <a:rPr lang="en-US" sz="1600" i="1">
                            <a:solidFill>
                              <a:schemeClr val="bg1"/>
                            </a:solidFill>
                            <a:latin typeface="Cambria Math" panose="02040503050406030204" pitchFamily="18" charset="0"/>
                          </a:rPr>
                          <m:t>𝑠</m:t>
                        </m:r>
                      </m:sup>
                    </m:sSubSup>
                    <m:d>
                      <m:dPr>
                        <m:begChr m:val="["/>
                        <m:endChr m:val="]"/>
                        <m:ctrlPr>
                          <a:rPr lang="en-US" sz="1600" i="1">
                            <a:solidFill>
                              <a:schemeClr val="bg1"/>
                            </a:solidFill>
                            <a:latin typeface="Cambria Math" panose="02040503050406030204" pitchFamily="18" charset="0"/>
                          </a:rPr>
                        </m:ctrlPr>
                      </m:dPr>
                      <m:e>
                        <m:r>
                          <a:rPr lang="el-GR" sz="1600" i="1">
                            <a:solidFill>
                              <a:schemeClr val="bg1"/>
                            </a:solidFill>
                            <a:latin typeface="Cambria Math" panose="02040503050406030204" pitchFamily="18" charset="0"/>
                          </a:rPr>
                          <m:t>𝑡</m:t>
                        </m:r>
                      </m:e>
                    </m:d>
                  </m:oMath>
                </a14:m>
                <a:endParaRPr lang="en-US" sz="1600" dirty="0"/>
              </a:p>
            </p:txBody>
          </p:sp>
        </mc:Choice>
        <mc:Fallback xmlns="">
          <p:sp>
            <p:nvSpPr>
              <p:cNvPr id="11" name="TextBox 10">
                <a:extLst>
                  <a:ext uri="{FF2B5EF4-FFF2-40B4-BE49-F238E27FC236}">
                    <a16:creationId xmlns:a16="http://schemas.microsoft.com/office/drawing/2014/main" id="{42F12229-915F-BE7C-437E-518041EFF7AB}"/>
                  </a:ext>
                </a:extLst>
              </p:cNvPr>
              <p:cNvSpPr txBox="1">
                <a:spLocks noRot="1" noChangeAspect="1" noMove="1" noResize="1" noEditPoints="1" noAdjustHandles="1" noChangeArrowheads="1" noChangeShapeType="1" noTextEdit="1"/>
              </p:cNvSpPr>
              <p:nvPr/>
            </p:nvSpPr>
            <p:spPr>
              <a:xfrm>
                <a:off x="630855" y="1325534"/>
                <a:ext cx="3313015" cy="584775"/>
              </a:xfrm>
              <a:prstGeom prst="rect">
                <a:avLst/>
              </a:prstGeom>
              <a:blipFill>
                <a:blip r:embed="rId7"/>
                <a:stretch>
                  <a:fillRect t="-2020" b="-10101"/>
                </a:stretch>
              </a:blipFill>
              <a:ln w="19050">
                <a:solidFill>
                  <a:schemeClr val="bg1"/>
                </a:solidFill>
              </a:ln>
            </p:spPr>
            <p:txBody>
              <a:bodyPr/>
              <a:lstStyle/>
              <a:p>
                <a:r>
                  <a:rPr lang="en-US">
                    <a:noFill/>
                  </a:rPr>
                  <a:t> </a:t>
                </a:r>
              </a:p>
            </p:txBody>
          </p:sp>
        </mc:Fallback>
      </mc:AlternateContent>
      <p:cxnSp>
        <p:nvCxnSpPr>
          <p:cNvPr id="18" name="Ευθύγραμμο βέλος σύνδεσης 49">
            <a:extLst>
              <a:ext uri="{FF2B5EF4-FFF2-40B4-BE49-F238E27FC236}">
                <a16:creationId xmlns:a16="http://schemas.microsoft.com/office/drawing/2014/main" id="{606997CD-1DBB-A106-767B-2FA9B5BB6CDD}"/>
              </a:ext>
            </a:extLst>
          </p:cNvPr>
          <p:cNvCxnSpPr>
            <a:cxnSpLocks/>
            <a:stCxn id="11" idx="3"/>
            <a:endCxn id="10" idx="1"/>
          </p:cNvCxnSpPr>
          <p:nvPr/>
        </p:nvCxnSpPr>
        <p:spPr>
          <a:xfrm>
            <a:off x="3943870" y="1617922"/>
            <a:ext cx="359849" cy="0"/>
          </a:xfrm>
          <a:prstGeom prst="straightConnector1">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919D00A5-25FD-5F52-4179-0D5E2EFA9CF8}"/>
              </a:ext>
            </a:extLst>
          </p:cNvPr>
          <p:cNvSpPr txBox="1"/>
          <p:nvPr/>
        </p:nvSpPr>
        <p:spPr>
          <a:xfrm>
            <a:off x="3291839" y="700947"/>
            <a:ext cx="3962400" cy="369332"/>
          </a:xfrm>
          <a:prstGeom prst="rect">
            <a:avLst/>
          </a:prstGeom>
          <a:noFill/>
        </p:spPr>
        <p:txBody>
          <a:bodyPr wrap="square" rtlCol="0">
            <a:spAutoFit/>
          </a:bodyPr>
          <a:lstStyle/>
          <a:p>
            <a:pPr algn="ctr"/>
            <a:r>
              <a:rPr lang="en-US" b="1" dirty="0"/>
              <a:t>For each OC &amp; each Batch (Set):</a:t>
            </a:r>
          </a:p>
        </p:txBody>
      </p:sp>
      <p:sp>
        <p:nvSpPr>
          <p:cNvPr id="36" name="TextBox 35">
            <a:extLst>
              <a:ext uri="{FF2B5EF4-FFF2-40B4-BE49-F238E27FC236}">
                <a16:creationId xmlns:a16="http://schemas.microsoft.com/office/drawing/2014/main" id="{C3F66E84-D255-D530-4598-6562617C11E2}"/>
              </a:ext>
            </a:extLst>
          </p:cNvPr>
          <p:cNvSpPr txBox="1"/>
          <p:nvPr/>
        </p:nvSpPr>
        <p:spPr>
          <a:xfrm>
            <a:off x="6914114" y="1299945"/>
            <a:ext cx="1823875" cy="338554"/>
          </a:xfrm>
          <a:prstGeom prst="rect">
            <a:avLst/>
          </a:prstGeom>
          <a:solidFill>
            <a:schemeClr val="accent4"/>
          </a:solidFill>
          <a:ln w="19050">
            <a:solidFill>
              <a:schemeClr val="bg1"/>
            </a:solidFill>
          </a:ln>
        </p:spPr>
        <p:txBody>
          <a:bodyPr wrap="square" rtlCol="0">
            <a:spAutoFit/>
          </a:bodyPr>
          <a:lstStyle/>
          <a:p>
            <a:pPr algn="ctr"/>
            <a:r>
              <a:rPr lang="en-US" sz="1600" b="1" i="1" dirty="0">
                <a:solidFill>
                  <a:schemeClr val="bg1"/>
                </a:solidFill>
              </a:rPr>
              <a:t>Healthy State</a:t>
            </a:r>
            <a:endParaRPr lang="en-US" sz="1600" dirty="0">
              <a:solidFill>
                <a:schemeClr val="bg1"/>
              </a:solidFill>
            </a:endParaRPr>
          </a:p>
        </p:txBody>
      </p:sp>
      <p:sp>
        <p:nvSpPr>
          <p:cNvPr id="38" name="TextBox 37">
            <a:extLst>
              <a:ext uri="{FF2B5EF4-FFF2-40B4-BE49-F238E27FC236}">
                <a16:creationId xmlns:a16="http://schemas.microsoft.com/office/drawing/2014/main" id="{DCA25E80-71A7-AD94-85BC-26234D260D61}"/>
              </a:ext>
            </a:extLst>
          </p:cNvPr>
          <p:cNvSpPr txBox="1"/>
          <p:nvPr/>
        </p:nvSpPr>
        <p:spPr>
          <a:xfrm>
            <a:off x="6883184" y="1861224"/>
            <a:ext cx="1823936" cy="338554"/>
          </a:xfrm>
          <a:prstGeom prst="rect">
            <a:avLst/>
          </a:prstGeom>
          <a:solidFill>
            <a:schemeClr val="accent4"/>
          </a:solidFill>
          <a:ln w="19050">
            <a:solidFill>
              <a:schemeClr val="bg1"/>
            </a:solidFill>
          </a:ln>
        </p:spPr>
        <p:txBody>
          <a:bodyPr wrap="square" rtlCol="0">
            <a:spAutoFit/>
          </a:bodyPr>
          <a:lstStyle/>
          <a:p>
            <a:pPr algn="ctr"/>
            <a:r>
              <a:rPr lang="en-US" sz="1600" b="1" i="1" dirty="0">
                <a:solidFill>
                  <a:schemeClr val="bg1"/>
                </a:solidFill>
              </a:rPr>
              <a:t>Degraded State</a:t>
            </a:r>
            <a:endParaRPr lang="en-US" sz="1600" dirty="0">
              <a:solidFill>
                <a:schemeClr val="bg1"/>
              </a:solidFill>
            </a:endParaRPr>
          </a:p>
        </p:txBody>
      </p:sp>
      <p:cxnSp>
        <p:nvCxnSpPr>
          <p:cNvPr id="39" name="Ευθύγραμμο βέλος σύνδεσης 49">
            <a:extLst>
              <a:ext uri="{FF2B5EF4-FFF2-40B4-BE49-F238E27FC236}">
                <a16:creationId xmlns:a16="http://schemas.microsoft.com/office/drawing/2014/main" id="{E5408EB9-DF3D-32C8-6C99-FBDB8B3CCE3D}"/>
              </a:ext>
            </a:extLst>
          </p:cNvPr>
          <p:cNvCxnSpPr>
            <a:cxnSpLocks/>
            <a:stCxn id="10" idx="3"/>
            <a:endCxn id="36" idx="1"/>
          </p:cNvCxnSpPr>
          <p:nvPr/>
        </p:nvCxnSpPr>
        <p:spPr>
          <a:xfrm flipV="1">
            <a:off x="6022046" y="1469222"/>
            <a:ext cx="892068" cy="148700"/>
          </a:xfrm>
          <a:prstGeom prst="bentConnector3">
            <a:avLst>
              <a:gd name="adj1" fmla="val 50000"/>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47" name="Ευθύγραμμο βέλος σύνδεσης 49">
            <a:extLst>
              <a:ext uri="{FF2B5EF4-FFF2-40B4-BE49-F238E27FC236}">
                <a16:creationId xmlns:a16="http://schemas.microsoft.com/office/drawing/2014/main" id="{10E1348D-F4AA-D80E-7600-3EA074146DDF}"/>
              </a:ext>
            </a:extLst>
          </p:cNvPr>
          <p:cNvCxnSpPr>
            <a:cxnSpLocks/>
            <a:stCxn id="10" idx="3"/>
            <a:endCxn id="38" idx="1"/>
          </p:cNvCxnSpPr>
          <p:nvPr/>
        </p:nvCxnSpPr>
        <p:spPr>
          <a:xfrm>
            <a:off x="6022046" y="1617922"/>
            <a:ext cx="861138" cy="412579"/>
          </a:xfrm>
          <a:prstGeom prst="bentConnector3">
            <a:avLst>
              <a:gd name="adj1" fmla="val 50000"/>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53" name="TextBox 52">
            <a:extLst>
              <a:ext uri="{FF2B5EF4-FFF2-40B4-BE49-F238E27FC236}">
                <a16:creationId xmlns:a16="http://schemas.microsoft.com/office/drawing/2014/main" id="{B6FD0287-228F-04C0-D079-42D41BAA3ACC}"/>
              </a:ext>
            </a:extLst>
          </p:cNvPr>
          <p:cNvSpPr txBox="1"/>
          <p:nvPr/>
        </p:nvSpPr>
        <p:spPr>
          <a:xfrm>
            <a:off x="9104847" y="1298792"/>
            <a:ext cx="2456298" cy="338554"/>
          </a:xfrm>
          <a:prstGeom prst="rect">
            <a:avLst/>
          </a:prstGeom>
          <a:solidFill>
            <a:schemeClr val="accent4"/>
          </a:solidFill>
          <a:ln w="19050">
            <a:solidFill>
              <a:schemeClr val="bg1"/>
            </a:solidFill>
          </a:ln>
        </p:spPr>
        <p:txBody>
          <a:bodyPr wrap="square" rtlCol="0">
            <a:spAutoFit/>
          </a:bodyPr>
          <a:lstStyle/>
          <a:p>
            <a:pPr algn="ctr"/>
            <a:r>
              <a:rPr lang="en-US" sz="1600" b="1" dirty="0">
                <a:solidFill>
                  <a:schemeClr val="bg1"/>
                </a:solidFill>
              </a:rPr>
              <a:t>Next Signal is selected</a:t>
            </a:r>
          </a:p>
        </p:txBody>
      </p:sp>
      <p:cxnSp>
        <p:nvCxnSpPr>
          <p:cNvPr id="54" name="Ευθύγραμμο βέλος σύνδεσης 49">
            <a:extLst>
              <a:ext uri="{FF2B5EF4-FFF2-40B4-BE49-F238E27FC236}">
                <a16:creationId xmlns:a16="http://schemas.microsoft.com/office/drawing/2014/main" id="{6DA5E073-9182-9FB6-57E7-74F39F887255}"/>
              </a:ext>
            </a:extLst>
          </p:cNvPr>
          <p:cNvCxnSpPr>
            <a:cxnSpLocks/>
            <a:stCxn id="36" idx="3"/>
            <a:endCxn id="53" idx="1"/>
          </p:cNvCxnSpPr>
          <p:nvPr/>
        </p:nvCxnSpPr>
        <p:spPr>
          <a:xfrm flipV="1">
            <a:off x="8737989" y="1468069"/>
            <a:ext cx="366858" cy="1153"/>
          </a:xfrm>
          <a:prstGeom prst="straightConnector1">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pic>
        <p:nvPicPr>
          <p:cNvPr id="62" name="Picture 61">
            <a:extLst>
              <a:ext uri="{FF2B5EF4-FFF2-40B4-BE49-F238E27FC236}">
                <a16:creationId xmlns:a16="http://schemas.microsoft.com/office/drawing/2014/main" id="{351D1E98-61AE-8D5D-894B-5637FD64269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0376" y="2366643"/>
            <a:ext cx="5421670" cy="3204097"/>
          </a:xfrm>
          <a:prstGeom prst="rect">
            <a:avLst/>
          </a:prstGeom>
          <a:ln w="38100">
            <a:solidFill>
              <a:schemeClr val="bg1"/>
            </a:solidFill>
          </a:ln>
          <a:effectLst>
            <a:outerShdw blurRad="50800" dist="38100" dir="13500000" algn="br" rotWithShape="0">
              <a:prstClr val="black">
                <a:alpha val="40000"/>
              </a:prstClr>
            </a:outerShdw>
          </a:effectLst>
        </p:spPr>
      </p:pic>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784FE2D-2500-B7F6-C1A6-0B01198B49AE}"/>
                  </a:ext>
                </a:extLst>
              </p:cNvPr>
              <p:cNvSpPr txBox="1"/>
              <p:nvPr/>
            </p:nvSpPr>
            <p:spPr>
              <a:xfrm>
                <a:off x="9057303" y="1735607"/>
                <a:ext cx="1275693" cy="609334"/>
              </a:xfrm>
              <a:prstGeom prst="rect">
                <a:avLst/>
              </a:prstGeom>
              <a:solidFill>
                <a:schemeClr val="accent4"/>
              </a:solidFill>
              <a:ln w="19050">
                <a:solidFill>
                  <a:schemeClr val="bg1"/>
                </a:solidFill>
              </a:ln>
            </p:spPr>
            <p:txBody>
              <a:bodyPr wrap="square" rtlCol="0">
                <a:spAutoFit/>
              </a:bodyPr>
              <a:lstStyle/>
              <a:p>
                <a:pPr algn="ctr"/>
                <a:r>
                  <a:rPr lang="en-US" sz="1100" b="1" dirty="0">
                    <a:solidFill>
                      <a:schemeClr val="bg1"/>
                    </a:solidFill>
                  </a:rPr>
                  <a:t>Estimation of </a:t>
                </a:r>
                <a14:m>
                  <m:oMath xmlns:m="http://schemas.openxmlformats.org/officeDocument/2006/math">
                    <m:sSup>
                      <m:sSupPr>
                        <m:ctrlPr>
                          <a:rPr lang="en-US" sz="1100" b="1" i="1" smtClean="0">
                            <a:solidFill>
                              <a:schemeClr val="bg1"/>
                            </a:solidFill>
                            <a:latin typeface="Cambria Math" panose="02040503050406030204" pitchFamily="18" charset="0"/>
                          </a:rPr>
                        </m:ctrlPr>
                      </m:sSupPr>
                      <m:e>
                        <m:acc>
                          <m:accPr>
                            <m:chr m:val="̂"/>
                            <m:ctrlPr>
                              <a:rPr lang="en-US" sz="1100" b="1" i="1">
                                <a:solidFill>
                                  <a:schemeClr val="bg1"/>
                                </a:solidFill>
                                <a:latin typeface="Cambria Math" panose="02040503050406030204" pitchFamily="18" charset="0"/>
                              </a:rPr>
                            </m:ctrlPr>
                          </m:accPr>
                          <m:e>
                            <m:r>
                              <a:rPr lang="en-US" sz="1100" b="1" i="1">
                                <a:solidFill>
                                  <a:schemeClr val="bg1"/>
                                </a:solidFill>
                                <a:latin typeface="Cambria Math" panose="02040503050406030204" pitchFamily="18" charset="0"/>
                              </a:rPr>
                              <m:t>𝒌</m:t>
                            </m:r>
                          </m:e>
                        </m:acc>
                      </m:e>
                      <m:sup>
                        <m:r>
                          <a:rPr lang="en-US" sz="1100" b="1" i="1">
                            <a:solidFill>
                              <a:schemeClr val="bg1"/>
                            </a:solidFill>
                            <a:latin typeface="Cambria Math" panose="02040503050406030204" pitchFamily="18" charset="0"/>
                          </a:rPr>
                          <m:t>𝒔</m:t>
                        </m:r>
                      </m:sup>
                    </m:sSup>
                    <m:r>
                      <a:rPr lang="en-US" sz="1100" b="1" i="1" smtClean="0">
                        <a:solidFill>
                          <a:schemeClr val="bg1"/>
                        </a:solidFill>
                        <a:latin typeface="Cambria Math" panose="02040503050406030204" pitchFamily="18" charset="0"/>
                      </a:rPr>
                      <m:t> </m:t>
                    </m:r>
                  </m:oMath>
                </a14:m>
                <a:r>
                  <a:rPr lang="en-US" sz="1100" b="1" dirty="0">
                    <a:solidFill>
                      <a:schemeClr val="bg1"/>
                    </a:solidFill>
                  </a:rPr>
                  <a:t>of remaining signals</a:t>
                </a:r>
              </a:p>
            </p:txBody>
          </p:sp>
        </mc:Choice>
        <mc:Fallback xmlns="">
          <p:sp>
            <p:nvSpPr>
              <p:cNvPr id="65" name="TextBox 64">
                <a:extLst>
                  <a:ext uri="{FF2B5EF4-FFF2-40B4-BE49-F238E27FC236}">
                    <a16:creationId xmlns:a16="http://schemas.microsoft.com/office/drawing/2014/main" id="{E784FE2D-2500-B7F6-C1A6-0B01198B49AE}"/>
                  </a:ext>
                </a:extLst>
              </p:cNvPr>
              <p:cNvSpPr txBox="1">
                <a:spLocks noRot="1" noChangeAspect="1" noMove="1" noResize="1" noEditPoints="1" noAdjustHandles="1" noChangeArrowheads="1" noChangeShapeType="1" noTextEdit="1"/>
              </p:cNvSpPr>
              <p:nvPr/>
            </p:nvSpPr>
            <p:spPr>
              <a:xfrm>
                <a:off x="9057303" y="1735607"/>
                <a:ext cx="1275693" cy="609334"/>
              </a:xfrm>
              <a:prstGeom prst="rect">
                <a:avLst/>
              </a:prstGeom>
              <a:blipFill>
                <a:blip r:embed="rId9"/>
                <a:stretch>
                  <a:fillRect b="-3883"/>
                </a:stretch>
              </a:blipFill>
              <a:ln w="19050">
                <a:solidFill>
                  <a:schemeClr val="bg1"/>
                </a:solidFill>
              </a:ln>
            </p:spPr>
            <p:txBody>
              <a:bodyPr/>
              <a:lstStyle/>
              <a:p>
                <a:r>
                  <a:rPr lang="en-US">
                    <a:noFill/>
                  </a:rPr>
                  <a:t> </a:t>
                </a:r>
              </a:p>
            </p:txBody>
          </p:sp>
        </mc:Fallback>
      </mc:AlternateContent>
      <p:cxnSp>
        <p:nvCxnSpPr>
          <p:cNvPr id="66" name="Ευθύγραμμο βέλος σύνδεσης 49">
            <a:extLst>
              <a:ext uri="{FF2B5EF4-FFF2-40B4-BE49-F238E27FC236}">
                <a16:creationId xmlns:a16="http://schemas.microsoft.com/office/drawing/2014/main" id="{4C44FB62-2BF4-0516-490C-8A6422AF909E}"/>
              </a:ext>
            </a:extLst>
          </p:cNvPr>
          <p:cNvCxnSpPr>
            <a:cxnSpLocks/>
            <a:stCxn id="38" idx="3"/>
            <a:endCxn id="65" idx="1"/>
          </p:cNvCxnSpPr>
          <p:nvPr/>
        </p:nvCxnSpPr>
        <p:spPr>
          <a:xfrm>
            <a:off x="8707120" y="2030501"/>
            <a:ext cx="350183" cy="9773"/>
          </a:xfrm>
          <a:prstGeom prst="straightConnector1">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pic>
        <p:nvPicPr>
          <p:cNvPr id="68" name="Picture 67">
            <a:extLst>
              <a:ext uri="{FF2B5EF4-FFF2-40B4-BE49-F238E27FC236}">
                <a16:creationId xmlns:a16="http://schemas.microsoft.com/office/drawing/2014/main" id="{4A5D67CD-CAB5-91AA-A505-9F52A0A4B51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221969" y="3046873"/>
            <a:ext cx="5414405" cy="3309729"/>
          </a:xfrm>
          <a:prstGeom prst="rect">
            <a:avLst/>
          </a:prstGeom>
          <a:ln w="38100">
            <a:solidFill>
              <a:schemeClr val="bg1"/>
            </a:solidFill>
          </a:ln>
          <a:effectLst>
            <a:outerShdw blurRad="50800" dist="38100" dir="13500000" algn="br" rotWithShape="0">
              <a:prstClr val="black">
                <a:alpha val="40000"/>
              </a:prstClr>
            </a:outerShdw>
          </a:effectLst>
        </p:spPr>
      </p:pic>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52605F2-9C41-6840-AC8F-7FD66184400E}"/>
                  </a:ext>
                </a:extLst>
              </p:cNvPr>
              <p:cNvSpPr txBox="1"/>
              <p:nvPr/>
            </p:nvSpPr>
            <p:spPr>
              <a:xfrm>
                <a:off x="6969500" y="2311244"/>
                <a:ext cx="1322263" cy="600164"/>
              </a:xfrm>
              <a:prstGeom prst="rect">
                <a:avLst/>
              </a:prstGeom>
              <a:solidFill>
                <a:schemeClr val="accent4"/>
              </a:solidFill>
              <a:ln w="19050">
                <a:solidFill>
                  <a:schemeClr val="bg1"/>
                </a:solidFill>
              </a:ln>
            </p:spPr>
            <p:txBody>
              <a:bodyPr wrap="square" rtlCol="0">
                <a:spAutoFit/>
              </a:bodyPr>
              <a:lstStyle/>
              <a:p>
                <a:pPr algn="ctr"/>
                <a:r>
                  <a:rPr lang="en-US" sz="1100" b="1" dirty="0">
                    <a:solidFill>
                      <a:schemeClr val="bg1"/>
                    </a:solidFill>
                  </a:rPr>
                  <a:t>Construction of </a:t>
                </a:r>
                <a14:m>
                  <m:oMath xmlns:m="http://schemas.openxmlformats.org/officeDocument/2006/math">
                    <m:sSubSup>
                      <m:sSubSupPr>
                        <m:ctrlPr>
                          <a:rPr lang="el-GR" sz="1100" i="1">
                            <a:solidFill>
                              <a:schemeClr val="bg1"/>
                            </a:solidFill>
                            <a:latin typeface="Cambria Math" panose="02040503050406030204" pitchFamily="18" charset="0"/>
                            <a:cs typeface="Times New Roman" panose="02020603050405020304" pitchFamily="18" charset="0"/>
                          </a:rPr>
                        </m:ctrlPr>
                      </m:sSubSupPr>
                      <m:e>
                        <m:r>
                          <a:rPr lang="en-US" sz="1100" i="1">
                            <a:solidFill>
                              <a:schemeClr val="bg1"/>
                            </a:solidFill>
                            <a:latin typeface="Cambria Math" panose="02040503050406030204" pitchFamily="18" charset="0"/>
                            <a:cs typeface="Times New Roman" panose="02020603050405020304" pitchFamily="18" charset="0"/>
                          </a:rPr>
                          <m:t>𝑘</m:t>
                        </m:r>
                      </m:e>
                      <m:sub>
                        <m:r>
                          <a:rPr lang="en-US" sz="1100" i="1">
                            <a:solidFill>
                              <a:schemeClr val="bg1"/>
                            </a:solidFill>
                            <a:latin typeface="Cambria Math" panose="02040503050406030204" pitchFamily="18" charset="0"/>
                            <a:cs typeface="Times New Roman" panose="02020603050405020304" pitchFamily="18" charset="0"/>
                          </a:rPr>
                          <m:t>𝑛</m:t>
                        </m:r>
                      </m:sub>
                      <m:sup>
                        <m:r>
                          <a:rPr lang="en-US" sz="1100" i="1">
                            <a:solidFill>
                              <a:schemeClr val="bg1"/>
                            </a:solidFill>
                            <a:latin typeface="Cambria Math" panose="02040503050406030204" pitchFamily="18" charset="0"/>
                            <a:cs typeface="Times New Roman" panose="02020603050405020304" pitchFamily="18" charset="0"/>
                          </a:rPr>
                          <m:t>𝑠</m:t>
                        </m:r>
                      </m:sup>
                    </m:sSubSup>
                  </m:oMath>
                </a14:m>
                <a:r>
                  <a:rPr lang="en-US" sz="1100" b="1" dirty="0">
                    <a:solidFill>
                      <a:schemeClr val="bg1"/>
                    </a:solidFill>
                  </a:rPr>
                  <a:t> confidence intervals</a:t>
                </a:r>
              </a:p>
            </p:txBody>
          </p:sp>
        </mc:Choice>
        <mc:Fallback xmlns="">
          <p:sp>
            <p:nvSpPr>
              <p:cNvPr id="77" name="TextBox 76">
                <a:extLst>
                  <a:ext uri="{FF2B5EF4-FFF2-40B4-BE49-F238E27FC236}">
                    <a16:creationId xmlns:a16="http://schemas.microsoft.com/office/drawing/2014/main" id="{E52605F2-9C41-6840-AC8F-7FD66184400E}"/>
                  </a:ext>
                </a:extLst>
              </p:cNvPr>
              <p:cNvSpPr txBox="1">
                <a:spLocks noRot="1" noChangeAspect="1" noMove="1" noResize="1" noEditPoints="1" noAdjustHandles="1" noChangeArrowheads="1" noChangeShapeType="1" noTextEdit="1"/>
              </p:cNvSpPr>
              <p:nvPr/>
            </p:nvSpPr>
            <p:spPr>
              <a:xfrm>
                <a:off x="6969500" y="2311244"/>
                <a:ext cx="1322263" cy="600164"/>
              </a:xfrm>
              <a:prstGeom prst="rect">
                <a:avLst/>
              </a:prstGeom>
              <a:blipFill>
                <a:blip r:embed="rId11"/>
                <a:stretch>
                  <a:fillRect b="-3922"/>
                </a:stretch>
              </a:blipFill>
              <a:ln w="19050">
                <a:solidFill>
                  <a:schemeClr val="bg1"/>
                </a:solidFill>
              </a:ln>
            </p:spPr>
            <p:txBody>
              <a:bodyPr/>
              <a:lstStyle/>
              <a:p>
                <a:r>
                  <a:rPr lang="en-US">
                    <a:noFill/>
                  </a:rPr>
                  <a:t> </a:t>
                </a:r>
              </a:p>
            </p:txBody>
          </p:sp>
        </mc:Fallback>
      </mc:AlternateContent>
      <p:cxnSp>
        <p:nvCxnSpPr>
          <p:cNvPr id="82" name="Ευθύγραμμο βέλος σύνδεσης 49">
            <a:extLst>
              <a:ext uri="{FF2B5EF4-FFF2-40B4-BE49-F238E27FC236}">
                <a16:creationId xmlns:a16="http://schemas.microsoft.com/office/drawing/2014/main" id="{CFA23027-03B3-030B-DC18-C0311733FBD3}"/>
              </a:ext>
            </a:extLst>
          </p:cNvPr>
          <p:cNvCxnSpPr>
            <a:cxnSpLocks/>
            <a:stCxn id="65" idx="3"/>
            <a:endCxn id="83" idx="1"/>
          </p:cNvCxnSpPr>
          <p:nvPr/>
        </p:nvCxnSpPr>
        <p:spPr>
          <a:xfrm>
            <a:off x="10332996" y="2040274"/>
            <a:ext cx="284186" cy="226485"/>
          </a:xfrm>
          <a:prstGeom prst="bentConnector3">
            <a:avLst>
              <a:gd name="adj1" fmla="val 50000"/>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7583645-D986-F4F9-5308-4CEF8574AE91}"/>
                  </a:ext>
                </a:extLst>
              </p:cNvPr>
              <p:cNvSpPr txBox="1"/>
              <p:nvPr/>
            </p:nvSpPr>
            <p:spPr>
              <a:xfrm>
                <a:off x="10617182" y="1882038"/>
                <a:ext cx="1338089" cy="769441"/>
              </a:xfrm>
              <a:prstGeom prst="rect">
                <a:avLst/>
              </a:prstGeom>
              <a:solidFill>
                <a:schemeClr val="accent4"/>
              </a:solidFill>
              <a:ln w="19050">
                <a:solidFill>
                  <a:schemeClr val="bg1"/>
                </a:solidFill>
              </a:ln>
            </p:spPr>
            <p:txBody>
              <a:bodyPr wrap="square" rtlCol="0">
                <a:spAutoFit/>
              </a:bodyPr>
              <a:lstStyle/>
              <a:p>
                <a:pPr algn="ctr"/>
                <a:r>
                  <a:rPr lang="en-US" sz="1100" b="1" dirty="0">
                    <a:solidFill>
                      <a:schemeClr val="bg1"/>
                    </a:solidFill>
                    <a:cs typeface="Times New Roman" panose="02020603050405020304" pitchFamily="18" charset="0"/>
                  </a:rPr>
                  <a:t>Validation of </a:t>
                </a:r>
                <a14:m>
                  <m:oMath xmlns:m="http://schemas.openxmlformats.org/officeDocument/2006/math">
                    <m:sSubSup>
                      <m:sSubSupPr>
                        <m:ctrlPr>
                          <a:rPr lang="el-GR" sz="1100" b="1" i="1">
                            <a:solidFill>
                              <a:schemeClr val="bg1"/>
                            </a:solidFill>
                            <a:latin typeface="Cambria Math" panose="02040503050406030204" pitchFamily="18" charset="0"/>
                            <a:cs typeface="Times New Roman" panose="02020603050405020304" pitchFamily="18" charset="0"/>
                          </a:rPr>
                        </m:ctrlPr>
                      </m:sSubSupPr>
                      <m:e>
                        <m:r>
                          <a:rPr lang="en-US" sz="1100" b="1" i="1">
                            <a:solidFill>
                              <a:schemeClr val="bg1"/>
                            </a:solidFill>
                            <a:latin typeface="Cambria Math" panose="02040503050406030204" pitchFamily="18" charset="0"/>
                            <a:cs typeface="Times New Roman" panose="02020603050405020304" pitchFamily="18" charset="0"/>
                          </a:rPr>
                          <m:t>𝒌</m:t>
                        </m:r>
                      </m:e>
                      <m:sub>
                        <m:r>
                          <a:rPr lang="en-US" sz="1100" b="1" i="1">
                            <a:solidFill>
                              <a:schemeClr val="bg1"/>
                            </a:solidFill>
                            <a:latin typeface="Cambria Math" panose="02040503050406030204" pitchFamily="18" charset="0"/>
                            <a:cs typeface="Times New Roman" panose="02020603050405020304" pitchFamily="18" charset="0"/>
                          </a:rPr>
                          <m:t>𝒏</m:t>
                        </m:r>
                      </m:sub>
                      <m:sup>
                        <m:r>
                          <a:rPr lang="en-US" sz="1100" b="1" i="1">
                            <a:solidFill>
                              <a:schemeClr val="bg1"/>
                            </a:solidFill>
                            <a:latin typeface="Cambria Math" panose="02040503050406030204" pitchFamily="18" charset="0"/>
                            <a:cs typeface="Times New Roman" panose="02020603050405020304" pitchFamily="18" charset="0"/>
                          </a:rPr>
                          <m:t>𝒔</m:t>
                        </m:r>
                      </m:sup>
                    </m:sSubSup>
                  </m:oMath>
                </a14:m>
                <a:r>
                  <a:rPr lang="en-US" sz="1100" b="1" dirty="0">
                    <a:solidFill>
                      <a:schemeClr val="bg1"/>
                    </a:solidFill>
                  </a:rPr>
                  <a:t> via Pena-Rodriguez on residuals</a:t>
                </a:r>
              </a:p>
            </p:txBody>
          </p:sp>
        </mc:Choice>
        <mc:Fallback xmlns="">
          <p:sp>
            <p:nvSpPr>
              <p:cNvPr id="83" name="TextBox 82">
                <a:extLst>
                  <a:ext uri="{FF2B5EF4-FFF2-40B4-BE49-F238E27FC236}">
                    <a16:creationId xmlns:a16="http://schemas.microsoft.com/office/drawing/2014/main" id="{E7583645-D986-F4F9-5308-4CEF8574AE91}"/>
                  </a:ext>
                </a:extLst>
              </p:cNvPr>
              <p:cNvSpPr txBox="1">
                <a:spLocks noRot="1" noChangeAspect="1" noMove="1" noResize="1" noEditPoints="1" noAdjustHandles="1" noChangeArrowheads="1" noChangeShapeType="1" noTextEdit="1"/>
              </p:cNvSpPr>
              <p:nvPr/>
            </p:nvSpPr>
            <p:spPr>
              <a:xfrm>
                <a:off x="10617182" y="1882038"/>
                <a:ext cx="1338089" cy="769441"/>
              </a:xfrm>
              <a:prstGeom prst="rect">
                <a:avLst/>
              </a:prstGeom>
              <a:blipFill>
                <a:blip r:embed="rId12"/>
                <a:stretch>
                  <a:fillRect b="-3101"/>
                </a:stretch>
              </a:blipFill>
              <a:ln w="19050">
                <a:solidFill>
                  <a:schemeClr val="bg1"/>
                </a:solidFill>
              </a:ln>
            </p:spPr>
            <p:txBody>
              <a:bodyPr/>
              <a:lstStyle/>
              <a:p>
                <a:r>
                  <a:rPr lang="en-US">
                    <a:noFill/>
                  </a:rPr>
                  <a:t> </a:t>
                </a:r>
              </a:p>
            </p:txBody>
          </p:sp>
        </mc:Fallback>
      </mc:AlternateContent>
      <p:cxnSp>
        <p:nvCxnSpPr>
          <p:cNvPr id="92" name="Ευθύγραμμο βέλος σύνδεσης 49">
            <a:extLst>
              <a:ext uri="{FF2B5EF4-FFF2-40B4-BE49-F238E27FC236}">
                <a16:creationId xmlns:a16="http://schemas.microsoft.com/office/drawing/2014/main" id="{88C7CB9B-82B4-5BD6-F9FB-D07A64C291DF}"/>
              </a:ext>
            </a:extLst>
          </p:cNvPr>
          <p:cNvCxnSpPr>
            <a:cxnSpLocks/>
            <a:stCxn id="83" idx="2"/>
            <a:endCxn id="68" idx="3"/>
          </p:cNvCxnSpPr>
          <p:nvPr/>
        </p:nvCxnSpPr>
        <p:spPr>
          <a:xfrm rot="16200000" flipH="1">
            <a:off x="10451416" y="3486290"/>
            <a:ext cx="2050259" cy="380636"/>
          </a:xfrm>
          <a:prstGeom prst="bentConnector4">
            <a:avLst>
              <a:gd name="adj1" fmla="val 11254"/>
              <a:gd name="adj2" fmla="val 134525"/>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96" name="Rectangle 95">
            <a:extLst>
              <a:ext uri="{FF2B5EF4-FFF2-40B4-BE49-F238E27FC236}">
                <a16:creationId xmlns:a16="http://schemas.microsoft.com/office/drawing/2014/main" id="{C50FD3C3-E614-9344-8378-D433123D8EDD}"/>
              </a:ext>
            </a:extLst>
          </p:cNvPr>
          <p:cNvSpPr/>
          <p:nvPr/>
        </p:nvSpPr>
        <p:spPr>
          <a:xfrm>
            <a:off x="1735964" y="5869423"/>
            <a:ext cx="2969528" cy="364676"/>
          </a:xfrm>
          <a:prstGeom prst="rect">
            <a:avLst/>
          </a:prstGeom>
          <a:noFill/>
          <a:ln>
            <a:solidFill>
              <a:srgbClr val="92D050"/>
            </a:solidFill>
            <a:prstDash val="lgDash"/>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ffectLst>
                  <a:glow rad="101600">
                    <a:srgbClr val="92D050">
                      <a:alpha val="60000"/>
                    </a:srgbClr>
                  </a:glow>
                </a:effectLst>
              </a:rPr>
              <a:t>Recured for each signal</a:t>
            </a:r>
          </a:p>
        </p:txBody>
      </p:sp>
      <p:cxnSp>
        <p:nvCxnSpPr>
          <p:cNvPr id="118" name="Ευθύγραμμο βέλος σύνδεσης 49">
            <a:extLst>
              <a:ext uri="{FF2B5EF4-FFF2-40B4-BE49-F238E27FC236}">
                <a16:creationId xmlns:a16="http://schemas.microsoft.com/office/drawing/2014/main" id="{BE7AB544-0F69-13AA-90F6-3563F7B709F0}"/>
              </a:ext>
            </a:extLst>
          </p:cNvPr>
          <p:cNvCxnSpPr>
            <a:cxnSpLocks/>
            <a:stCxn id="83" idx="2"/>
            <a:endCxn id="77" idx="3"/>
          </p:cNvCxnSpPr>
          <p:nvPr/>
        </p:nvCxnSpPr>
        <p:spPr>
          <a:xfrm rot="5400000" flipH="1">
            <a:off x="9768918" y="1134171"/>
            <a:ext cx="40153" cy="2994464"/>
          </a:xfrm>
          <a:prstGeom prst="bentConnector4">
            <a:avLst>
              <a:gd name="adj1" fmla="val -569322"/>
              <a:gd name="adj2" fmla="val 61171"/>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8F603EA6-7F9F-C962-4E21-592351482D7B}"/>
                  </a:ext>
                </a:extLst>
              </p:cNvPr>
              <p:cNvSpPr txBox="1"/>
              <p:nvPr/>
            </p:nvSpPr>
            <p:spPr>
              <a:xfrm>
                <a:off x="9501098" y="2601835"/>
                <a:ext cx="894080" cy="276999"/>
              </a:xfrm>
              <a:prstGeom prst="rect">
                <a:avLst/>
              </a:prstGeom>
              <a:noFill/>
            </p:spPr>
            <p:txBody>
              <a:bodyPr wrap="square" rtlCol="0">
                <a:spAutoFit/>
              </a:bodyPr>
              <a:lstStyle/>
              <a:p>
                <a:pPr algn="ctr"/>
                <a14:m>
                  <m:oMath xmlns:m="http://schemas.openxmlformats.org/officeDocument/2006/math">
                    <m:sSubSup>
                      <m:sSubSupPr>
                        <m:ctrlPr>
                          <a:rPr lang="en-US" sz="1100" b="1" i="1" smtClean="0">
                            <a:solidFill>
                              <a:schemeClr val="tx1">
                                <a:lumMod val="95000"/>
                              </a:schemeClr>
                            </a:solidFill>
                            <a:latin typeface="Cambria Math" panose="02040503050406030204" pitchFamily="18" charset="0"/>
                          </a:rPr>
                        </m:ctrlPr>
                      </m:sSubSupPr>
                      <m:e>
                        <m:r>
                          <a:rPr lang="en-US" sz="1100" b="1" i="1">
                            <a:solidFill>
                              <a:schemeClr val="tx1">
                                <a:lumMod val="95000"/>
                              </a:schemeClr>
                            </a:solidFill>
                            <a:latin typeface="Cambria Math" panose="02040503050406030204" pitchFamily="18" charset="0"/>
                          </a:rPr>
                          <m:t>𝒆</m:t>
                        </m:r>
                      </m:e>
                      <m:sub>
                        <m:sSub>
                          <m:sSubPr>
                            <m:ctrlPr>
                              <a:rPr lang="en-US" sz="1100" b="1" i="1">
                                <a:solidFill>
                                  <a:schemeClr val="tx1">
                                    <a:lumMod val="95000"/>
                                  </a:schemeClr>
                                </a:solidFill>
                                <a:latin typeface="Cambria Math" panose="02040503050406030204" pitchFamily="18" charset="0"/>
                              </a:rPr>
                            </m:ctrlPr>
                          </m:sSubPr>
                          <m:e>
                            <m:r>
                              <a:rPr lang="el-GR" sz="1100" b="1" i="1">
                                <a:solidFill>
                                  <a:schemeClr val="tx1">
                                    <a:lumMod val="95000"/>
                                  </a:schemeClr>
                                </a:solidFill>
                                <a:latin typeface="Cambria Math" panose="02040503050406030204" pitchFamily="18" charset="0"/>
                              </a:rPr>
                              <m:t>𝝉</m:t>
                            </m:r>
                          </m:e>
                          <m:sub>
                            <m:r>
                              <a:rPr lang="en-US" sz="1100" b="1" i="1">
                                <a:solidFill>
                                  <a:schemeClr val="tx1">
                                    <a:lumMod val="95000"/>
                                  </a:schemeClr>
                                </a:solidFill>
                                <a:latin typeface="Cambria Math" panose="02040503050406030204" pitchFamily="18" charset="0"/>
                              </a:rPr>
                              <m:t>𝒏</m:t>
                            </m:r>
                          </m:sub>
                        </m:sSub>
                      </m:sub>
                      <m:sup>
                        <m:r>
                          <a:rPr lang="en-US" sz="1100" b="1" i="1" smtClean="0">
                            <a:solidFill>
                              <a:schemeClr val="tx1">
                                <a:lumMod val="95000"/>
                              </a:schemeClr>
                            </a:solidFill>
                            <a:latin typeface="Cambria Math" panose="02040503050406030204" pitchFamily="18" charset="0"/>
                          </a:rPr>
                          <m:t>𝒔</m:t>
                        </m:r>
                      </m:sup>
                    </m:sSubSup>
                    <m:r>
                      <a:rPr lang="en-US" sz="1100" b="1" i="1" smtClean="0">
                        <a:solidFill>
                          <a:schemeClr val="tx1">
                            <a:lumMod val="95000"/>
                          </a:schemeClr>
                        </a:solidFill>
                        <a:latin typeface="Cambria Math" panose="02040503050406030204" pitchFamily="18" charset="0"/>
                      </a:rPr>
                      <m:t> </m:t>
                    </m:r>
                  </m:oMath>
                </a14:m>
                <a:r>
                  <a:rPr lang="en-US" sz="1100" b="1" dirty="0">
                    <a:solidFill>
                      <a:schemeClr val="tx1">
                        <a:lumMod val="95000"/>
                      </a:schemeClr>
                    </a:solidFill>
                  </a:rPr>
                  <a:t>white</a:t>
                </a:r>
              </a:p>
            </p:txBody>
          </p:sp>
        </mc:Choice>
        <mc:Fallback xmlns="">
          <p:sp>
            <p:nvSpPr>
              <p:cNvPr id="122" name="TextBox 121">
                <a:extLst>
                  <a:ext uri="{FF2B5EF4-FFF2-40B4-BE49-F238E27FC236}">
                    <a16:creationId xmlns:a16="http://schemas.microsoft.com/office/drawing/2014/main" id="{8F603EA6-7F9F-C962-4E21-592351482D7B}"/>
                  </a:ext>
                </a:extLst>
              </p:cNvPr>
              <p:cNvSpPr txBox="1">
                <a:spLocks noRot="1" noChangeAspect="1" noMove="1" noResize="1" noEditPoints="1" noAdjustHandles="1" noChangeArrowheads="1" noChangeShapeType="1" noTextEdit="1"/>
              </p:cNvSpPr>
              <p:nvPr/>
            </p:nvSpPr>
            <p:spPr>
              <a:xfrm>
                <a:off x="9501098" y="2601835"/>
                <a:ext cx="894080" cy="276999"/>
              </a:xfrm>
              <a:prstGeom prst="rect">
                <a:avLst/>
              </a:prstGeom>
              <a:blipFill>
                <a:blip r:embed="rId13"/>
                <a:stretch>
                  <a:fillRect t="-2222" b="-8889"/>
                </a:stretch>
              </a:blipFill>
            </p:spPr>
            <p:txBody>
              <a:bodyPr/>
              <a:lstStyle/>
              <a:p>
                <a:r>
                  <a:rPr lang="en-US">
                    <a:noFill/>
                  </a:rPr>
                  <a:t> </a:t>
                </a:r>
              </a:p>
            </p:txBody>
          </p:sp>
        </mc:Fallback>
      </mc:AlternateContent>
      <p:sp>
        <p:nvSpPr>
          <p:cNvPr id="5" name="Ορθογώνιο 6">
            <a:extLst>
              <a:ext uri="{FF2B5EF4-FFF2-40B4-BE49-F238E27FC236}">
                <a16:creationId xmlns:a16="http://schemas.microsoft.com/office/drawing/2014/main" id="{E95C9B4D-AB36-AEFC-9A21-3167F9995D14}"/>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TextBox 6">
            <a:extLst>
              <a:ext uri="{FF2B5EF4-FFF2-40B4-BE49-F238E27FC236}">
                <a16:creationId xmlns:a16="http://schemas.microsoft.com/office/drawing/2014/main" id="{6DF837CD-D4F3-2570-C2F9-217F03E67155}"/>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8" name="Ορθογώνιο 8">
            <a:extLst>
              <a:ext uri="{FF2B5EF4-FFF2-40B4-BE49-F238E27FC236}">
                <a16:creationId xmlns:a16="http://schemas.microsoft.com/office/drawing/2014/main" id="{983D1E4E-5C15-A677-222E-2706D795833A}"/>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9" name="Ορθογώνιο 4">
            <a:extLst>
              <a:ext uri="{FF2B5EF4-FFF2-40B4-BE49-F238E27FC236}">
                <a16:creationId xmlns:a16="http://schemas.microsoft.com/office/drawing/2014/main" id="{2B3DC198-5678-5CEC-CADD-A3DF44C64024}"/>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TextBox 11">
            <a:extLst>
              <a:ext uri="{FF2B5EF4-FFF2-40B4-BE49-F238E27FC236}">
                <a16:creationId xmlns:a16="http://schemas.microsoft.com/office/drawing/2014/main" id="{64A2D26E-8900-2DBC-8EB7-537218F664FD}"/>
              </a:ext>
            </a:extLst>
          </p:cNvPr>
          <p:cNvSpPr txBox="1"/>
          <p:nvPr/>
        </p:nvSpPr>
        <p:spPr>
          <a:xfrm>
            <a:off x="11463065" y="6529071"/>
            <a:ext cx="817707" cy="369332"/>
          </a:xfrm>
          <a:prstGeom prst="rect">
            <a:avLst/>
          </a:prstGeom>
          <a:noFill/>
        </p:spPr>
        <p:txBody>
          <a:bodyPr wrap="square" rtlCol="0">
            <a:spAutoFit/>
          </a:bodyPr>
          <a:lstStyle/>
          <a:p>
            <a:r>
              <a:rPr lang="el-GR" dirty="0">
                <a:solidFill>
                  <a:schemeClr val="bg1"/>
                </a:solidFill>
              </a:rPr>
              <a:t>1</a:t>
            </a:r>
            <a:r>
              <a:rPr lang="en-US" dirty="0">
                <a:solidFill>
                  <a:schemeClr val="bg1"/>
                </a:solidFill>
              </a:rPr>
              <a:t>6/21</a:t>
            </a:r>
            <a:endParaRPr lang="el-GR" dirty="0">
              <a:solidFill>
                <a:schemeClr val="bg1"/>
              </a:solidFill>
            </a:endParaRPr>
          </a:p>
        </p:txBody>
      </p:sp>
    </p:spTree>
    <p:extLst>
      <p:ext uri="{BB962C8B-B14F-4D97-AF65-F5344CB8AC3E}">
        <p14:creationId xmlns:p14="http://schemas.microsoft.com/office/powerpoint/2010/main" val="3095236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a:extLst>
            <a:ext uri="{FF2B5EF4-FFF2-40B4-BE49-F238E27FC236}">
              <a16:creationId xmlns:a16="http://schemas.microsoft.com/office/drawing/2014/main" id="{233431D6-EA34-7498-00DD-631C21A60152}"/>
            </a:ext>
          </a:extLst>
        </p:cNvPr>
        <p:cNvGrpSpPr/>
        <p:nvPr/>
      </p:nvGrpSpPr>
      <p:grpSpPr>
        <a:xfrm>
          <a:off x="0" y="0"/>
          <a:ext cx="0" cy="0"/>
          <a:chOff x="0" y="0"/>
          <a:chExt cx="0" cy="0"/>
        </a:xfrm>
      </p:grpSpPr>
      <p:sp>
        <p:nvSpPr>
          <p:cNvPr id="30" name="Ορθογώνιο 29">
            <a:extLst>
              <a:ext uri="{FF2B5EF4-FFF2-40B4-BE49-F238E27FC236}">
                <a16:creationId xmlns:a16="http://schemas.microsoft.com/office/drawing/2014/main" id="{7DFA49A9-52A3-05B5-80FE-110D5CFEA1A0}"/>
              </a:ext>
            </a:extLst>
          </p:cNvPr>
          <p:cNvSpPr/>
          <p:nvPr/>
        </p:nvSpPr>
        <p:spPr>
          <a:xfrm>
            <a:off x="0" y="-9886"/>
            <a:ext cx="581025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TextBox 30">
            <a:extLst>
              <a:ext uri="{FF2B5EF4-FFF2-40B4-BE49-F238E27FC236}">
                <a16:creationId xmlns:a16="http://schemas.microsoft.com/office/drawing/2014/main" id="{8F12C8D4-FDA0-0C80-DD7C-54C57A6FB7D2}"/>
              </a:ext>
            </a:extLst>
          </p:cNvPr>
          <p:cNvSpPr txBox="1"/>
          <p:nvPr/>
        </p:nvSpPr>
        <p:spPr>
          <a:xfrm>
            <a:off x="-2" y="-9886"/>
            <a:ext cx="5810252" cy="369332"/>
          </a:xfrm>
          <a:prstGeom prst="rect">
            <a:avLst/>
          </a:prstGeom>
          <a:noFill/>
        </p:spPr>
        <p:txBody>
          <a:bodyPr wrap="square" rtlCol="0">
            <a:spAutoFit/>
          </a:bodyPr>
          <a:lstStyle/>
          <a:p>
            <a:r>
              <a:rPr lang="en-US" sz="1800" dirty="0"/>
              <a:t>Experimental Results – RULE Comparison</a:t>
            </a:r>
            <a:endParaRPr lang="el-GR" dirty="0"/>
          </a:p>
        </p:txBody>
      </p:sp>
      <p:sp>
        <p:nvSpPr>
          <p:cNvPr id="32" name="Ορθογώνιο 31">
            <a:extLst>
              <a:ext uri="{FF2B5EF4-FFF2-40B4-BE49-F238E27FC236}">
                <a16:creationId xmlns:a16="http://schemas.microsoft.com/office/drawing/2014/main" id="{5752450C-1889-CB21-F7AB-1ADCBF8F27AD}"/>
              </a:ext>
            </a:extLst>
          </p:cNvPr>
          <p:cNvSpPr/>
          <p:nvPr/>
        </p:nvSpPr>
        <p:spPr>
          <a:xfrm>
            <a:off x="5810250" y="-9886"/>
            <a:ext cx="638175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 name="Ορθογώνιο 6">
            <a:extLst>
              <a:ext uri="{FF2B5EF4-FFF2-40B4-BE49-F238E27FC236}">
                <a16:creationId xmlns:a16="http://schemas.microsoft.com/office/drawing/2014/main" id="{826E75FB-CF6C-142F-CF0A-DDD3D3C8E969}"/>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5" name="TextBox 24">
            <a:extLst>
              <a:ext uri="{FF2B5EF4-FFF2-40B4-BE49-F238E27FC236}">
                <a16:creationId xmlns:a16="http://schemas.microsoft.com/office/drawing/2014/main" id="{C0D298A0-6818-F591-A09A-E786899FACFB}"/>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26" name="Ορθογώνιο 8">
            <a:extLst>
              <a:ext uri="{FF2B5EF4-FFF2-40B4-BE49-F238E27FC236}">
                <a16:creationId xmlns:a16="http://schemas.microsoft.com/office/drawing/2014/main" id="{76A56C8D-7182-E6F3-FAE7-48D3444C39BE}"/>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27" name="Ορθογώνιο 4">
            <a:extLst>
              <a:ext uri="{FF2B5EF4-FFF2-40B4-BE49-F238E27FC236}">
                <a16:creationId xmlns:a16="http://schemas.microsoft.com/office/drawing/2014/main" id="{CE6AB24C-2774-0DF1-4271-37C9E7ABFF82}"/>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 name="TextBox 27">
            <a:extLst>
              <a:ext uri="{FF2B5EF4-FFF2-40B4-BE49-F238E27FC236}">
                <a16:creationId xmlns:a16="http://schemas.microsoft.com/office/drawing/2014/main" id="{218B621E-5F0E-A507-7E48-91FA74F92BA5}"/>
              </a:ext>
            </a:extLst>
          </p:cNvPr>
          <p:cNvSpPr txBox="1"/>
          <p:nvPr/>
        </p:nvSpPr>
        <p:spPr>
          <a:xfrm>
            <a:off x="11463065" y="6529071"/>
            <a:ext cx="817707" cy="369332"/>
          </a:xfrm>
          <a:prstGeom prst="rect">
            <a:avLst/>
          </a:prstGeom>
          <a:noFill/>
        </p:spPr>
        <p:txBody>
          <a:bodyPr wrap="square" rtlCol="0">
            <a:spAutoFit/>
          </a:bodyPr>
          <a:lstStyle/>
          <a:p>
            <a:r>
              <a:rPr lang="en-US" dirty="0">
                <a:solidFill>
                  <a:schemeClr val="bg1"/>
                </a:solidFill>
              </a:rPr>
              <a:t>17/21</a:t>
            </a:r>
            <a:endParaRPr lang="el-GR" dirty="0">
              <a:solidFill>
                <a:schemeClr val="bg1"/>
              </a:solidFill>
            </a:endParaRPr>
          </a:p>
        </p:txBody>
      </p:sp>
      <p:pic>
        <p:nvPicPr>
          <p:cNvPr id="3" name="Picture 2">
            <a:extLst>
              <a:ext uri="{FF2B5EF4-FFF2-40B4-BE49-F238E27FC236}">
                <a16:creationId xmlns:a16="http://schemas.microsoft.com/office/drawing/2014/main" id="{93D104A3-26AC-CFB2-E98E-02DD37EAF81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75666" y="456090"/>
            <a:ext cx="9304758" cy="4602220"/>
          </a:xfrm>
          <a:prstGeom prst="rect">
            <a:avLst/>
          </a:prstGeom>
          <a:ln w="38100">
            <a:solidFill>
              <a:schemeClr val="bg1"/>
            </a:solidFill>
          </a:ln>
          <a:effectLst>
            <a:outerShdw blurRad="50800" dist="38100" dir="13500000" algn="br" rotWithShape="0">
              <a:prstClr val="black">
                <a:alpha val="40000"/>
              </a:prstClr>
            </a:outerShdw>
          </a:effectLst>
        </p:spPr>
      </p:pic>
      <p:sp>
        <p:nvSpPr>
          <p:cNvPr id="15" name="Ορθογώνιο 17">
            <a:extLst>
              <a:ext uri="{FF2B5EF4-FFF2-40B4-BE49-F238E27FC236}">
                <a16:creationId xmlns:a16="http://schemas.microsoft.com/office/drawing/2014/main" id="{53D9526B-F0E9-A666-3E8E-A31595AB0B91}"/>
              </a:ext>
            </a:extLst>
          </p:cNvPr>
          <p:cNvSpPr/>
          <p:nvPr/>
        </p:nvSpPr>
        <p:spPr>
          <a:xfrm>
            <a:off x="-8074" y="596420"/>
            <a:ext cx="1776333" cy="48576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TextBox 15">
            <a:extLst>
              <a:ext uri="{FF2B5EF4-FFF2-40B4-BE49-F238E27FC236}">
                <a16:creationId xmlns:a16="http://schemas.microsoft.com/office/drawing/2014/main" id="{6B977B2C-2FE9-DCC8-3459-BB587C7F224D}"/>
              </a:ext>
            </a:extLst>
          </p:cNvPr>
          <p:cNvSpPr txBox="1"/>
          <p:nvPr/>
        </p:nvSpPr>
        <p:spPr>
          <a:xfrm>
            <a:off x="-116570" y="623901"/>
            <a:ext cx="1585185" cy="369332"/>
          </a:xfrm>
          <a:prstGeom prst="rect">
            <a:avLst/>
          </a:prstGeom>
          <a:noFill/>
        </p:spPr>
        <p:txBody>
          <a:bodyPr wrap="square" rtlCol="0">
            <a:spAutoFit/>
          </a:bodyPr>
          <a:lstStyle/>
          <a:p>
            <a:pPr algn="ctr"/>
            <a:r>
              <a:rPr lang="en-US" b="1" dirty="0">
                <a:solidFill>
                  <a:schemeClr val="bg1"/>
                </a:solidFill>
              </a:rPr>
              <a:t>RULE Results</a:t>
            </a:r>
            <a:endParaRPr lang="el-GR" b="1" dirty="0">
              <a:solidFill>
                <a:schemeClr val="bg1"/>
              </a:solidFill>
            </a:endParaRPr>
          </a:p>
        </p:txBody>
      </p:sp>
      <p:pic>
        <p:nvPicPr>
          <p:cNvPr id="23" name="Γραφικό 6" descr="Έρευνα με συμπαγές γέμισμα">
            <a:extLst>
              <a:ext uri="{FF2B5EF4-FFF2-40B4-BE49-F238E27FC236}">
                <a16:creationId xmlns:a16="http://schemas.microsoft.com/office/drawing/2014/main" id="{15F5B6D5-4A9B-012C-49CE-9D08A5AF15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4095" y="563756"/>
            <a:ext cx="464164" cy="464164"/>
          </a:xfrm>
          <a:prstGeom prst="rect">
            <a:avLst/>
          </a:prstGeom>
        </p:spPr>
      </p:pic>
      <p:cxnSp>
        <p:nvCxnSpPr>
          <p:cNvPr id="29" name="Straight Connector 28">
            <a:extLst>
              <a:ext uri="{FF2B5EF4-FFF2-40B4-BE49-F238E27FC236}">
                <a16:creationId xmlns:a16="http://schemas.microsoft.com/office/drawing/2014/main" id="{2E2EFDFF-0F6B-28A8-D2A6-DADB348A9DAC}"/>
              </a:ext>
            </a:extLst>
          </p:cNvPr>
          <p:cNvCxnSpPr/>
          <p:nvPr/>
        </p:nvCxnSpPr>
        <p:spPr>
          <a:xfrm>
            <a:off x="0" y="5173208"/>
            <a:ext cx="12191999" cy="0"/>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C022A0C-5585-C23F-6F34-AE4359950A29}"/>
              </a:ext>
            </a:extLst>
          </p:cNvPr>
          <p:cNvSpPr txBox="1"/>
          <p:nvPr/>
        </p:nvSpPr>
        <p:spPr>
          <a:xfrm>
            <a:off x="90679" y="5173208"/>
            <a:ext cx="11785600" cy="307777"/>
          </a:xfrm>
          <a:prstGeom prst="rect">
            <a:avLst/>
          </a:prstGeom>
          <a:noFill/>
        </p:spPr>
        <p:txBody>
          <a:bodyPr wrap="square" rtlCol="0">
            <a:spAutoFit/>
          </a:bodyPr>
          <a:lstStyle/>
          <a:p>
            <a:pPr algn="ctr"/>
            <a:r>
              <a:rPr lang="en-US" sz="1400" i="1" dirty="0"/>
              <a:t>Next Slides</a:t>
            </a:r>
            <a:r>
              <a:rPr lang="en-US" sz="1400" dirty="0"/>
              <a:t>: </a:t>
            </a:r>
            <a:r>
              <a:rPr lang="en-US" sz="1400" b="1" dirty="0"/>
              <a:t>Comparison</a:t>
            </a:r>
            <a:r>
              <a:rPr lang="en-US" sz="1400" dirty="0"/>
              <a:t> </a:t>
            </a:r>
            <a:r>
              <a:rPr lang="en-US" sz="1400" b="1" dirty="0"/>
              <a:t>RULE</a:t>
            </a:r>
            <a:r>
              <a:rPr lang="en-US" sz="1400" dirty="0"/>
              <a:t> performance comparison of the </a:t>
            </a:r>
            <a:r>
              <a:rPr lang="en-US" sz="1400" b="1" dirty="0"/>
              <a:t>FP</a:t>
            </a:r>
            <a:r>
              <a:rPr lang="en-US" sz="1400" dirty="0"/>
              <a:t> model with </a:t>
            </a:r>
            <a:r>
              <a:rPr lang="en-US" sz="1400" b="1" dirty="0"/>
              <a:t>Wiener</a:t>
            </a:r>
            <a:r>
              <a:rPr lang="en-US" sz="1400" dirty="0"/>
              <a:t> model based on </a:t>
            </a:r>
            <a:r>
              <a:rPr lang="en-US" sz="1400" b="1" dirty="0"/>
              <a:t>statistical features*</a:t>
            </a:r>
            <a:r>
              <a:rPr lang="en-US" sz="1400" dirty="0"/>
              <a:t>.</a:t>
            </a:r>
          </a:p>
        </p:txBody>
      </p:sp>
      <p:sp>
        <p:nvSpPr>
          <p:cNvPr id="43" name="TextBox 42">
            <a:extLst>
              <a:ext uri="{FF2B5EF4-FFF2-40B4-BE49-F238E27FC236}">
                <a16:creationId xmlns:a16="http://schemas.microsoft.com/office/drawing/2014/main" id="{0A3FB850-EC22-36CC-69CC-C645670F3322}"/>
              </a:ext>
            </a:extLst>
          </p:cNvPr>
          <p:cNvSpPr txBox="1"/>
          <p:nvPr/>
        </p:nvSpPr>
        <p:spPr>
          <a:xfrm>
            <a:off x="222467" y="5812759"/>
            <a:ext cx="1672083" cy="338554"/>
          </a:xfrm>
          <a:prstGeom prst="rect">
            <a:avLst/>
          </a:prstGeom>
          <a:noFill/>
        </p:spPr>
        <p:txBody>
          <a:bodyPr wrap="square" rtlCol="0">
            <a:spAutoFit/>
          </a:bodyPr>
          <a:lstStyle/>
          <a:p>
            <a:pPr algn="ctr"/>
            <a:r>
              <a:rPr lang="en-US" sz="1600" dirty="0"/>
              <a:t>*</a:t>
            </a:r>
            <a:r>
              <a:rPr lang="en-US" sz="1600" dirty="0">
                <a:solidFill>
                  <a:schemeClr val="accent6"/>
                </a:solidFill>
              </a:rPr>
              <a:t>Time</a:t>
            </a:r>
            <a:r>
              <a:rPr lang="en-US" sz="1600" dirty="0"/>
              <a:t> domain:</a:t>
            </a:r>
          </a:p>
        </p:txBody>
      </p:sp>
      <p:sp>
        <p:nvSpPr>
          <p:cNvPr id="44" name="TextBox 43">
            <a:extLst>
              <a:ext uri="{FF2B5EF4-FFF2-40B4-BE49-F238E27FC236}">
                <a16:creationId xmlns:a16="http://schemas.microsoft.com/office/drawing/2014/main" id="{AF568D28-74AA-36E1-A326-89D92BE13612}"/>
              </a:ext>
            </a:extLst>
          </p:cNvPr>
          <p:cNvSpPr txBox="1"/>
          <p:nvPr/>
        </p:nvSpPr>
        <p:spPr>
          <a:xfrm>
            <a:off x="5025299" y="5774390"/>
            <a:ext cx="2224346" cy="338554"/>
          </a:xfrm>
          <a:prstGeom prst="rect">
            <a:avLst/>
          </a:prstGeom>
          <a:noFill/>
        </p:spPr>
        <p:txBody>
          <a:bodyPr wrap="square" rtlCol="0">
            <a:spAutoFit/>
          </a:bodyPr>
          <a:lstStyle/>
          <a:p>
            <a:r>
              <a:rPr lang="en-US" sz="1600" dirty="0"/>
              <a:t>*</a:t>
            </a:r>
            <a:r>
              <a:rPr lang="en-US" sz="1600" dirty="0">
                <a:solidFill>
                  <a:srgbClr val="00B050"/>
                </a:solidFill>
              </a:rPr>
              <a:t>Frequency</a:t>
            </a:r>
            <a:r>
              <a:rPr lang="en-US" sz="1600" dirty="0"/>
              <a:t> domain:</a:t>
            </a:r>
          </a:p>
        </p:txBody>
      </p:sp>
      <p:sp>
        <p:nvSpPr>
          <p:cNvPr id="45" name="Left Brace 44">
            <a:extLst>
              <a:ext uri="{FF2B5EF4-FFF2-40B4-BE49-F238E27FC236}">
                <a16:creationId xmlns:a16="http://schemas.microsoft.com/office/drawing/2014/main" id="{2D7B40DB-C36A-11B1-C49F-CB4EDED3B634}"/>
              </a:ext>
            </a:extLst>
          </p:cNvPr>
          <p:cNvSpPr/>
          <p:nvPr/>
        </p:nvSpPr>
        <p:spPr>
          <a:xfrm>
            <a:off x="1879517" y="5601002"/>
            <a:ext cx="392298" cy="861774"/>
          </a:xfrm>
          <a:prstGeom prst="leftBrace">
            <a:avLst>
              <a:gd name="adj1" fmla="val 2128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6" name="TextBox 45">
            <a:extLst>
              <a:ext uri="{FF2B5EF4-FFF2-40B4-BE49-F238E27FC236}">
                <a16:creationId xmlns:a16="http://schemas.microsoft.com/office/drawing/2014/main" id="{4F59B245-CC1F-CC22-18E5-7664B564EE2C}"/>
              </a:ext>
            </a:extLst>
          </p:cNvPr>
          <p:cNvSpPr txBox="1"/>
          <p:nvPr/>
        </p:nvSpPr>
        <p:spPr>
          <a:xfrm>
            <a:off x="2221297" y="5637385"/>
            <a:ext cx="984038" cy="861774"/>
          </a:xfrm>
          <a:prstGeom prst="rect">
            <a:avLst/>
          </a:prstGeom>
          <a:noFill/>
        </p:spPr>
        <p:txBody>
          <a:bodyPr wrap="square" rtlCol="0">
            <a:spAutoFit/>
          </a:bodyPr>
          <a:lstStyle/>
          <a:p>
            <a:r>
              <a:rPr lang="en-US" sz="1600" dirty="0">
                <a:solidFill>
                  <a:schemeClr val="accent6"/>
                </a:solidFill>
              </a:rPr>
              <a:t>STD</a:t>
            </a:r>
          </a:p>
          <a:p>
            <a:endParaRPr lang="en-US" sz="1600" dirty="0"/>
          </a:p>
          <a:p>
            <a:r>
              <a:rPr lang="en-US" sz="1600" dirty="0">
                <a:solidFill>
                  <a:schemeClr val="accent6"/>
                </a:solidFill>
              </a:rPr>
              <a:t>Kurtosis</a:t>
            </a:r>
          </a:p>
        </p:txBody>
      </p:sp>
      <p:sp>
        <p:nvSpPr>
          <p:cNvPr id="47" name="Arrow: Right 46">
            <a:extLst>
              <a:ext uri="{FF2B5EF4-FFF2-40B4-BE49-F238E27FC236}">
                <a16:creationId xmlns:a16="http://schemas.microsoft.com/office/drawing/2014/main" id="{E70D6D63-E00B-7351-1634-5D275BED3DEC}"/>
              </a:ext>
            </a:extLst>
          </p:cNvPr>
          <p:cNvSpPr/>
          <p:nvPr/>
        </p:nvSpPr>
        <p:spPr>
          <a:xfrm>
            <a:off x="2893251" y="5816272"/>
            <a:ext cx="647655" cy="348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a:extLst>
              <a:ext uri="{FF2B5EF4-FFF2-40B4-BE49-F238E27FC236}">
                <a16:creationId xmlns:a16="http://schemas.microsoft.com/office/drawing/2014/main" id="{B525FB7F-E61D-D8F0-5B84-018D950FFE11}"/>
              </a:ext>
            </a:extLst>
          </p:cNvPr>
          <p:cNvSpPr txBox="1"/>
          <p:nvPr/>
        </p:nvSpPr>
        <p:spPr>
          <a:xfrm>
            <a:off x="2838213" y="5589529"/>
            <a:ext cx="707241" cy="276999"/>
          </a:xfrm>
          <a:prstGeom prst="rect">
            <a:avLst/>
          </a:prstGeom>
          <a:noFill/>
        </p:spPr>
        <p:txBody>
          <a:bodyPr wrap="square">
            <a:spAutoFit/>
          </a:bodyPr>
          <a:lstStyle/>
          <a:p>
            <a:pPr algn="ctr"/>
            <a:r>
              <a:rPr lang="en-US" sz="1200" dirty="0"/>
              <a:t>Why?</a:t>
            </a:r>
          </a:p>
        </p:txBody>
      </p:sp>
      <p:sp>
        <p:nvSpPr>
          <p:cNvPr id="49" name="TextBox 48">
            <a:extLst>
              <a:ext uri="{FF2B5EF4-FFF2-40B4-BE49-F238E27FC236}">
                <a16:creationId xmlns:a16="http://schemas.microsoft.com/office/drawing/2014/main" id="{2BF0A7B3-68C5-923D-BBD9-D83DAABA0366}"/>
              </a:ext>
            </a:extLst>
          </p:cNvPr>
          <p:cNvSpPr txBox="1"/>
          <p:nvPr/>
        </p:nvSpPr>
        <p:spPr>
          <a:xfrm>
            <a:off x="3526178" y="5656883"/>
            <a:ext cx="1454262" cy="646331"/>
          </a:xfrm>
          <a:prstGeom prst="rect">
            <a:avLst/>
          </a:prstGeom>
          <a:ln w="38100">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200" dirty="0"/>
              <a:t>Due to their frequent use in relevant studies.</a:t>
            </a:r>
          </a:p>
        </p:txBody>
      </p:sp>
      <p:sp>
        <p:nvSpPr>
          <p:cNvPr id="50" name="Left Brace 49">
            <a:extLst>
              <a:ext uri="{FF2B5EF4-FFF2-40B4-BE49-F238E27FC236}">
                <a16:creationId xmlns:a16="http://schemas.microsoft.com/office/drawing/2014/main" id="{FF3408BC-2687-DE21-79A2-156886CBFD4C}"/>
              </a:ext>
            </a:extLst>
          </p:cNvPr>
          <p:cNvSpPr/>
          <p:nvPr/>
        </p:nvSpPr>
        <p:spPr>
          <a:xfrm>
            <a:off x="7211562" y="5515008"/>
            <a:ext cx="392299" cy="888096"/>
          </a:xfrm>
          <a:prstGeom prst="leftBrace">
            <a:avLst>
              <a:gd name="adj1" fmla="val 2128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5EC41428-2161-79AE-8E9B-AAC528458C2D}"/>
              </a:ext>
            </a:extLst>
          </p:cNvPr>
          <p:cNvSpPr txBox="1"/>
          <p:nvPr/>
        </p:nvSpPr>
        <p:spPr>
          <a:xfrm>
            <a:off x="7562540" y="5435835"/>
            <a:ext cx="1615637" cy="1015663"/>
          </a:xfrm>
          <a:prstGeom prst="rect">
            <a:avLst/>
          </a:prstGeom>
          <a:noFill/>
        </p:spPr>
        <p:txBody>
          <a:bodyPr wrap="square" rtlCol="0">
            <a:spAutoFit/>
          </a:bodyPr>
          <a:lstStyle/>
          <a:p>
            <a:r>
              <a:rPr lang="en-US" sz="1200" dirty="0">
                <a:solidFill>
                  <a:srgbClr val="00B050"/>
                </a:solidFill>
              </a:rPr>
              <a:t>Itakura-Saito </a:t>
            </a:r>
          </a:p>
          <a:p>
            <a:r>
              <a:rPr lang="en-US" sz="1200" dirty="0">
                <a:solidFill>
                  <a:srgbClr val="00B050"/>
                </a:solidFill>
              </a:rPr>
              <a:t>distances on PSDs</a:t>
            </a:r>
          </a:p>
          <a:p>
            <a:endParaRPr lang="en-US" sz="1200" dirty="0">
              <a:solidFill>
                <a:srgbClr val="00B050"/>
              </a:solidFill>
            </a:endParaRPr>
          </a:p>
          <a:p>
            <a:r>
              <a:rPr lang="en-US" sz="1200" dirty="0">
                <a:solidFill>
                  <a:srgbClr val="00B050"/>
                </a:solidFill>
              </a:rPr>
              <a:t>Log-Scale </a:t>
            </a:r>
          </a:p>
          <a:p>
            <a:r>
              <a:rPr lang="en-US" sz="1200" dirty="0">
                <a:solidFill>
                  <a:srgbClr val="00B050"/>
                </a:solidFill>
              </a:rPr>
              <a:t>distances on PSDs</a:t>
            </a:r>
          </a:p>
        </p:txBody>
      </p:sp>
      <p:sp>
        <p:nvSpPr>
          <p:cNvPr id="52" name="Arrow: Right 51">
            <a:extLst>
              <a:ext uri="{FF2B5EF4-FFF2-40B4-BE49-F238E27FC236}">
                <a16:creationId xmlns:a16="http://schemas.microsoft.com/office/drawing/2014/main" id="{73760E49-F6AC-8C7E-7C2A-E030E3331001}"/>
              </a:ext>
            </a:extLst>
          </p:cNvPr>
          <p:cNvSpPr/>
          <p:nvPr/>
        </p:nvSpPr>
        <p:spPr>
          <a:xfrm>
            <a:off x="9001125" y="5794160"/>
            <a:ext cx="528030" cy="348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1370463-CC58-E90B-0E4F-35DC8C1CCDDC}"/>
              </a:ext>
            </a:extLst>
          </p:cNvPr>
          <p:cNvSpPr txBox="1"/>
          <p:nvPr/>
        </p:nvSpPr>
        <p:spPr>
          <a:xfrm>
            <a:off x="8901516" y="5550743"/>
            <a:ext cx="707241" cy="276999"/>
          </a:xfrm>
          <a:prstGeom prst="rect">
            <a:avLst/>
          </a:prstGeom>
          <a:noFill/>
        </p:spPr>
        <p:txBody>
          <a:bodyPr wrap="square">
            <a:spAutoFit/>
          </a:bodyPr>
          <a:lstStyle/>
          <a:p>
            <a:pPr algn="ctr"/>
            <a:r>
              <a:rPr lang="en-US" sz="1200" dirty="0"/>
              <a:t>Why?</a:t>
            </a:r>
          </a:p>
        </p:txBody>
      </p:sp>
      <p:sp>
        <p:nvSpPr>
          <p:cNvPr id="54" name="TextBox 53">
            <a:extLst>
              <a:ext uri="{FF2B5EF4-FFF2-40B4-BE49-F238E27FC236}">
                <a16:creationId xmlns:a16="http://schemas.microsoft.com/office/drawing/2014/main" id="{23D460AF-030F-6225-F631-61261D73BE36}"/>
              </a:ext>
            </a:extLst>
          </p:cNvPr>
          <p:cNvSpPr txBox="1"/>
          <p:nvPr/>
        </p:nvSpPr>
        <p:spPr>
          <a:xfrm>
            <a:off x="9584374" y="5461774"/>
            <a:ext cx="2276393" cy="938719"/>
          </a:xfrm>
          <a:prstGeom prst="rect">
            <a:avLst/>
          </a:prstGeom>
          <a:solidFill>
            <a:srgbClr val="00B050"/>
          </a:solidFill>
          <a:ln w="38100">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100" dirty="0"/>
              <a:t>One-dimension quantities containing information about changes in the dynamics of the spectrum along the entire frequency range.</a:t>
            </a:r>
          </a:p>
        </p:txBody>
      </p:sp>
      <p:sp>
        <p:nvSpPr>
          <p:cNvPr id="55" name="Ορθογώνιο 1">
            <a:extLst>
              <a:ext uri="{FF2B5EF4-FFF2-40B4-BE49-F238E27FC236}">
                <a16:creationId xmlns:a16="http://schemas.microsoft.com/office/drawing/2014/main" id="{55CCBA54-CC32-C7E4-F1F6-0C9897A4F12F}"/>
              </a:ext>
            </a:extLst>
          </p:cNvPr>
          <p:cNvSpPr/>
          <p:nvPr/>
        </p:nvSpPr>
        <p:spPr>
          <a:xfrm>
            <a:off x="90679" y="6142235"/>
            <a:ext cx="1859980" cy="400110"/>
          </a:xfrm>
          <a:prstGeom prst="rect">
            <a:avLst/>
          </a:prstGeom>
          <a:noFill/>
          <a:ln w="28575">
            <a:solidFill>
              <a:schemeClr val="bg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6" name="Ορθογώνιο 1">
            <a:extLst>
              <a:ext uri="{FF2B5EF4-FFF2-40B4-BE49-F238E27FC236}">
                <a16:creationId xmlns:a16="http://schemas.microsoft.com/office/drawing/2014/main" id="{7A52960D-8D5D-F210-3150-9B1D4ACEABD5}"/>
              </a:ext>
            </a:extLst>
          </p:cNvPr>
          <p:cNvSpPr/>
          <p:nvPr/>
        </p:nvSpPr>
        <p:spPr>
          <a:xfrm>
            <a:off x="5204165" y="6121605"/>
            <a:ext cx="2033449" cy="363217"/>
          </a:xfrm>
          <a:prstGeom prst="rect">
            <a:avLst/>
          </a:prstGeom>
          <a:noFill/>
          <a:ln w="28575">
            <a:solidFill>
              <a:schemeClr val="bg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 name="TextBox 56">
            <a:extLst>
              <a:ext uri="{FF2B5EF4-FFF2-40B4-BE49-F238E27FC236}">
                <a16:creationId xmlns:a16="http://schemas.microsoft.com/office/drawing/2014/main" id="{EE77C7F9-B3AB-C983-F138-1EBF696BAA49}"/>
              </a:ext>
            </a:extLst>
          </p:cNvPr>
          <p:cNvSpPr txBox="1"/>
          <p:nvPr/>
        </p:nvSpPr>
        <p:spPr>
          <a:xfrm>
            <a:off x="5245557" y="6091942"/>
            <a:ext cx="2167867" cy="430887"/>
          </a:xfrm>
          <a:prstGeom prst="rect">
            <a:avLst/>
          </a:prstGeom>
          <a:noFill/>
        </p:spPr>
        <p:txBody>
          <a:bodyPr wrap="square">
            <a:spAutoFit/>
          </a:bodyPr>
          <a:lstStyle/>
          <a:p>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(Jayawant &amp; Ortega, 2022)</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Arial" panose="020B0604020202020204" pitchFamily="34" charset="0"/>
              </a:rPr>
              <a:t> </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(Laha, Swarnakar, &amp; Kansabanik, 2024)</a:t>
            </a:r>
            <a:r>
              <a:rPr kumimoji="0" lang="en-US" altLang="en-US" sz="1100" b="0" i="0" u="none" strike="noStrike" cap="none" normalizeH="0" baseline="0" dirty="0">
                <a:ln>
                  <a:noFill/>
                </a:ln>
                <a:effectLst/>
              </a:rPr>
              <a:t> </a:t>
            </a:r>
            <a:endParaRPr lang="en-US" sz="1100" dirty="0"/>
          </a:p>
        </p:txBody>
      </p:sp>
      <p:sp>
        <p:nvSpPr>
          <p:cNvPr id="58" name="TextBox 57">
            <a:extLst>
              <a:ext uri="{FF2B5EF4-FFF2-40B4-BE49-F238E27FC236}">
                <a16:creationId xmlns:a16="http://schemas.microsoft.com/office/drawing/2014/main" id="{4DBAE275-4EF6-0F1D-3489-6F8AA9C8D1BA}"/>
              </a:ext>
            </a:extLst>
          </p:cNvPr>
          <p:cNvSpPr txBox="1"/>
          <p:nvPr/>
        </p:nvSpPr>
        <p:spPr>
          <a:xfrm>
            <a:off x="115959" y="6153240"/>
            <a:ext cx="1784495" cy="400110"/>
          </a:xfrm>
          <a:prstGeom prst="rect">
            <a:avLst/>
          </a:prstGeom>
          <a:noFill/>
        </p:spPr>
        <p:txBody>
          <a:bodyPr wrap="square">
            <a:spAutoFit/>
          </a:bodyPr>
          <a:lstStyle/>
          <a:p>
            <a:r>
              <a:rPr lang="el-GR" sz="1000" u="none" strike="noStrike" dirty="0">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0" action="ppaction://hlinkfile">
                  <a:extLst>
                    <a:ext uri="{A12FA001-AC4F-418D-AE19-62706E023703}">
                      <ahyp:hlinkClr xmlns:ahyp="http://schemas.microsoft.com/office/drawing/2018/hyperlinkcolor" val="tx"/>
                    </a:ext>
                  </a:extLst>
                </a:hlinkClick>
              </a:rPr>
              <a:t>(Lei, et al., 2018)</a:t>
            </a:r>
            <a:r>
              <a:rPr lang="el-GR" sz="10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 </a:t>
            </a:r>
            <a:r>
              <a:rPr lang="el-GR" sz="1000" u="none" strike="noStrike" dirty="0">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1" action="ppaction://hlinkfile">
                  <a:extLst>
                    <a:ext uri="{A12FA001-AC4F-418D-AE19-62706E023703}">
                      <ahyp:hlinkClr xmlns:ahyp="http://schemas.microsoft.com/office/drawing/2018/hyperlinkcolor" val="tx"/>
                    </a:ext>
                  </a:extLst>
                </a:hlinkClick>
              </a:rPr>
              <a:t>(Li, Huang, Ding, &amp; Zhao, 2021)</a:t>
            </a:r>
            <a:r>
              <a:rPr lang="el-GR" sz="10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lang="en-US" sz="1000" dirty="0"/>
          </a:p>
        </p:txBody>
      </p:sp>
    </p:spTree>
    <p:extLst>
      <p:ext uri="{BB962C8B-B14F-4D97-AF65-F5344CB8AC3E}">
        <p14:creationId xmlns:p14="http://schemas.microsoft.com/office/powerpoint/2010/main" val="3656011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a:extLst>
            <a:ext uri="{FF2B5EF4-FFF2-40B4-BE49-F238E27FC236}">
              <a16:creationId xmlns:a16="http://schemas.microsoft.com/office/drawing/2014/main" id="{5F3A3CA5-9983-EC03-C1A5-FC39D40C7E06}"/>
            </a:ext>
          </a:extLst>
        </p:cNvPr>
        <p:cNvGrpSpPr/>
        <p:nvPr/>
      </p:nvGrpSpPr>
      <p:grpSpPr>
        <a:xfrm>
          <a:off x="0" y="0"/>
          <a:ext cx="0" cy="0"/>
          <a:chOff x="0" y="0"/>
          <a:chExt cx="0" cy="0"/>
        </a:xfrm>
      </p:grpSpPr>
      <p:sp>
        <p:nvSpPr>
          <p:cNvPr id="30" name="Ορθογώνιο 29">
            <a:extLst>
              <a:ext uri="{FF2B5EF4-FFF2-40B4-BE49-F238E27FC236}">
                <a16:creationId xmlns:a16="http://schemas.microsoft.com/office/drawing/2014/main" id="{09BBB3FE-3C86-66AD-6C6E-B08F19DDF0F6}"/>
              </a:ext>
            </a:extLst>
          </p:cNvPr>
          <p:cNvSpPr/>
          <p:nvPr/>
        </p:nvSpPr>
        <p:spPr>
          <a:xfrm>
            <a:off x="0" y="-9886"/>
            <a:ext cx="581025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TextBox 30">
            <a:extLst>
              <a:ext uri="{FF2B5EF4-FFF2-40B4-BE49-F238E27FC236}">
                <a16:creationId xmlns:a16="http://schemas.microsoft.com/office/drawing/2014/main" id="{AE247869-A91E-9D9D-975B-153F96F09DBF}"/>
              </a:ext>
            </a:extLst>
          </p:cNvPr>
          <p:cNvSpPr txBox="1"/>
          <p:nvPr/>
        </p:nvSpPr>
        <p:spPr>
          <a:xfrm>
            <a:off x="-2" y="-9886"/>
            <a:ext cx="5810252" cy="369332"/>
          </a:xfrm>
          <a:prstGeom prst="rect">
            <a:avLst/>
          </a:prstGeom>
          <a:noFill/>
        </p:spPr>
        <p:txBody>
          <a:bodyPr wrap="square" rtlCol="0">
            <a:spAutoFit/>
          </a:bodyPr>
          <a:lstStyle/>
          <a:p>
            <a:r>
              <a:rPr lang="en-US" sz="1800" dirty="0"/>
              <a:t>Experimental Results – RULE Comparison</a:t>
            </a:r>
            <a:endParaRPr lang="el-GR" dirty="0"/>
          </a:p>
        </p:txBody>
      </p:sp>
      <p:sp>
        <p:nvSpPr>
          <p:cNvPr id="32" name="Ορθογώνιο 31">
            <a:extLst>
              <a:ext uri="{FF2B5EF4-FFF2-40B4-BE49-F238E27FC236}">
                <a16:creationId xmlns:a16="http://schemas.microsoft.com/office/drawing/2014/main" id="{717A7EDC-D019-9E2F-775E-A67B54F73C25}"/>
              </a:ext>
            </a:extLst>
          </p:cNvPr>
          <p:cNvSpPr/>
          <p:nvPr/>
        </p:nvSpPr>
        <p:spPr>
          <a:xfrm>
            <a:off x="5810250" y="-9886"/>
            <a:ext cx="638175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7" name="Picture 6">
            <a:extLst>
              <a:ext uri="{FF2B5EF4-FFF2-40B4-BE49-F238E27FC236}">
                <a16:creationId xmlns:a16="http://schemas.microsoft.com/office/drawing/2014/main" id="{75E8A056-7CE2-D09F-0B91-9870E4AD86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1120" y="1233098"/>
            <a:ext cx="8296476" cy="4391803"/>
          </a:xfrm>
          <a:prstGeom prst="rect">
            <a:avLst/>
          </a:prstGeom>
          <a:ln w="38100">
            <a:solidFill>
              <a:schemeClr val="bg1"/>
            </a:solidFill>
          </a:ln>
          <a:effectLst>
            <a:outerShdw blurRad="50800" dist="38100" dir="13500000" algn="br" rotWithShape="0">
              <a:prstClr val="black">
                <a:alpha val="40000"/>
              </a:prstClr>
            </a:outerShdw>
          </a:effectLst>
        </p:spPr>
      </p:pic>
      <p:pic>
        <p:nvPicPr>
          <p:cNvPr id="8" name="Picture 7">
            <a:extLst>
              <a:ext uri="{FF2B5EF4-FFF2-40B4-BE49-F238E27FC236}">
                <a16:creationId xmlns:a16="http://schemas.microsoft.com/office/drawing/2014/main" id="{90414BAE-61CE-BFE5-C745-1D53CA2099A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42960" y="1237620"/>
            <a:ext cx="3677919" cy="2838317"/>
          </a:xfrm>
          <a:prstGeom prst="rect">
            <a:avLst/>
          </a:prstGeom>
          <a:ln w="38100">
            <a:solidFill>
              <a:schemeClr val="bg1"/>
            </a:solidFill>
          </a:ln>
          <a:effectLst>
            <a:outerShdw blurRad="50800" dist="38100" dir="13500000" algn="br" rotWithShape="0">
              <a:prstClr val="black">
                <a:alpha val="40000"/>
              </a:prstClr>
            </a:outerShdw>
          </a:effectLst>
        </p:spPr>
      </p:pic>
      <p:sp>
        <p:nvSpPr>
          <p:cNvPr id="2" name="Ορθογώνιο 17">
            <a:extLst>
              <a:ext uri="{FF2B5EF4-FFF2-40B4-BE49-F238E27FC236}">
                <a16:creationId xmlns:a16="http://schemas.microsoft.com/office/drawing/2014/main" id="{13D8BC78-CBBD-827F-78AB-F0F754C4907C}"/>
              </a:ext>
            </a:extLst>
          </p:cNvPr>
          <p:cNvSpPr/>
          <p:nvPr/>
        </p:nvSpPr>
        <p:spPr>
          <a:xfrm>
            <a:off x="1" y="554886"/>
            <a:ext cx="2123440" cy="48576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TextBox 3">
            <a:extLst>
              <a:ext uri="{FF2B5EF4-FFF2-40B4-BE49-F238E27FC236}">
                <a16:creationId xmlns:a16="http://schemas.microsoft.com/office/drawing/2014/main" id="{C1FAECA9-34F3-A15C-CCED-4B9CBB7EF8CE}"/>
              </a:ext>
            </a:extLst>
          </p:cNvPr>
          <p:cNvSpPr txBox="1"/>
          <p:nvPr/>
        </p:nvSpPr>
        <p:spPr>
          <a:xfrm>
            <a:off x="-18714" y="623901"/>
            <a:ext cx="1585185" cy="369332"/>
          </a:xfrm>
          <a:prstGeom prst="rect">
            <a:avLst/>
          </a:prstGeom>
          <a:noFill/>
        </p:spPr>
        <p:txBody>
          <a:bodyPr wrap="square" rtlCol="0">
            <a:spAutoFit/>
          </a:bodyPr>
          <a:lstStyle/>
          <a:p>
            <a:pPr algn="ctr"/>
            <a:r>
              <a:rPr lang="en-US" b="1" dirty="0">
                <a:solidFill>
                  <a:schemeClr val="bg1"/>
                </a:solidFill>
              </a:rPr>
              <a:t>RULE Results</a:t>
            </a:r>
            <a:endParaRPr lang="el-GR" b="1" dirty="0">
              <a:solidFill>
                <a:schemeClr val="bg1"/>
              </a:solidFill>
            </a:endParaRPr>
          </a:p>
        </p:txBody>
      </p:sp>
      <p:pic>
        <p:nvPicPr>
          <p:cNvPr id="6" name="Γραφικό 6" descr="Έρευνα με συμπαγές γέμισμα">
            <a:extLst>
              <a:ext uri="{FF2B5EF4-FFF2-40B4-BE49-F238E27FC236}">
                <a16:creationId xmlns:a16="http://schemas.microsoft.com/office/drawing/2014/main" id="{D57023C2-D03B-0B10-124A-542891C8F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6471" y="576485"/>
            <a:ext cx="464164" cy="464164"/>
          </a:xfrm>
          <a:prstGeom prst="rect">
            <a:avLst/>
          </a:prstGeom>
        </p:spPr>
      </p:pic>
      <p:graphicFrame>
        <p:nvGraphicFramePr>
          <p:cNvPr id="5" name="Table 4">
            <a:extLst>
              <a:ext uri="{FF2B5EF4-FFF2-40B4-BE49-F238E27FC236}">
                <a16:creationId xmlns:a16="http://schemas.microsoft.com/office/drawing/2014/main" id="{EBCA25EB-DD86-4CCC-D4FA-FFA04AAF3FC0}"/>
              </a:ext>
            </a:extLst>
          </p:cNvPr>
          <p:cNvGraphicFramePr>
            <a:graphicFrameLocks noGrp="1"/>
          </p:cNvGraphicFramePr>
          <p:nvPr>
            <p:extLst>
              <p:ext uri="{D42A27DB-BD31-4B8C-83A1-F6EECF244321}">
                <p14:modId xmlns:p14="http://schemas.microsoft.com/office/powerpoint/2010/main" val="3645283034"/>
              </p:ext>
            </p:extLst>
          </p:nvPr>
        </p:nvGraphicFramePr>
        <p:xfrm>
          <a:off x="8442960" y="4368800"/>
          <a:ext cx="3601702" cy="2168055"/>
        </p:xfrm>
        <a:graphic>
          <a:graphicData uri="http://schemas.openxmlformats.org/drawingml/2006/table">
            <a:tbl>
              <a:tblPr firstRow="1" bandRow="1">
                <a:tableStyleId>{EB344D84-9AFB-497E-A393-DC336BA19D2E}</a:tableStyleId>
              </a:tblPr>
              <a:tblGrid>
                <a:gridCol w="1290320">
                  <a:extLst>
                    <a:ext uri="{9D8B030D-6E8A-4147-A177-3AD203B41FA5}">
                      <a16:colId xmlns:a16="http://schemas.microsoft.com/office/drawing/2014/main" val="3173738369"/>
                    </a:ext>
                  </a:extLst>
                </a:gridCol>
                <a:gridCol w="1310640">
                  <a:extLst>
                    <a:ext uri="{9D8B030D-6E8A-4147-A177-3AD203B41FA5}">
                      <a16:colId xmlns:a16="http://schemas.microsoft.com/office/drawing/2014/main" val="1024938027"/>
                    </a:ext>
                  </a:extLst>
                </a:gridCol>
                <a:gridCol w="1000742">
                  <a:extLst>
                    <a:ext uri="{9D8B030D-6E8A-4147-A177-3AD203B41FA5}">
                      <a16:colId xmlns:a16="http://schemas.microsoft.com/office/drawing/2014/main" val="4171457758"/>
                    </a:ext>
                  </a:extLst>
                </a:gridCol>
              </a:tblGrid>
              <a:tr h="377025">
                <a:tc>
                  <a:txBody>
                    <a:bodyPr/>
                    <a:lstStyle/>
                    <a:p>
                      <a:pPr algn="ctr"/>
                      <a:r>
                        <a:rPr lang="en-US" sz="1100" b="1" dirty="0">
                          <a:effectLst>
                            <a:outerShdw blurRad="38100" dist="38100" dir="2700000" algn="tl">
                              <a:srgbClr val="000000">
                                <a:alpha val="43137"/>
                              </a:srgbClr>
                            </a:outerShdw>
                          </a:effectLst>
                        </a:rPr>
                        <a:t>Method</a:t>
                      </a:r>
                    </a:p>
                  </a:txBody>
                  <a:tcPr>
                    <a:solidFill>
                      <a:schemeClr val="tx2">
                        <a:lumMod val="50000"/>
                      </a:schemeClr>
                    </a:solidFill>
                  </a:tcPr>
                </a:tc>
                <a:tc>
                  <a:txBody>
                    <a:bodyPr/>
                    <a:lstStyle/>
                    <a:p>
                      <a:pPr algn="ctr"/>
                      <a:r>
                        <a:rPr lang="en-US" sz="1100" b="1" dirty="0">
                          <a:effectLst>
                            <a:outerShdw blurRad="38100" dist="38100" dir="2700000" algn="tl">
                              <a:srgbClr val="000000">
                                <a:alpha val="43137"/>
                              </a:srgbClr>
                            </a:outerShdw>
                          </a:effectLst>
                        </a:rPr>
                        <a:t>Early Damage Detection</a:t>
                      </a:r>
                    </a:p>
                  </a:txBody>
                  <a:tcPr>
                    <a:solidFill>
                      <a:schemeClr val="tx2">
                        <a:lumMod val="50000"/>
                      </a:schemeClr>
                    </a:solidFill>
                  </a:tcPr>
                </a:tc>
                <a:tc>
                  <a:txBody>
                    <a:bodyPr/>
                    <a:lstStyle/>
                    <a:p>
                      <a:pPr algn="ctr"/>
                      <a:r>
                        <a:rPr lang="en-US" sz="1100" b="1" dirty="0">
                          <a:effectLst>
                            <a:outerShdw blurRad="38100" dist="38100" dir="2700000" algn="tl">
                              <a:srgbClr val="000000">
                                <a:alpha val="43137"/>
                              </a:srgbClr>
                            </a:outerShdw>
                          </a:effectLst>
                        </a:rPr>
                        <a:t>Accurate RULE</a:t>
                      </a:r>
                    </a:p>
                  </a:txBody>
                  <a:tcPr>
                    <a:solidFill>
                      <a:schemeClr val="tx2">
                        <a:lumMod val="50000"/>
                      </a:schemeClr>
                    </a:solidFill>
                  </a:tcPr>
                </a:tc>
                <a:extLst>
                  <a:ext uri="{0D108BD9-81ED-4DB2-BD59-A6C34878D82A}">
                    <a16:rowId xmlns:a16="http://schemas.microsoft.com/office/drawing/2014/main" val="1543637664"/>
                  </a:ext>
                </a:extLst>
              </a:tr>
              <a:tr h="348267">
                <a:tc>
                  <a:txBody>
                    <a:bodyPr/>
                    <a:lstStyle/>
                    <a:p>
                      <a:pPr algn="ctr"/>
                      <a:r>
                        <a:rPr lang="en-US" sz="1100" b="1" dirty="0"/>
                        <a:t>FP-AR</a:t>
                      </a:r>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2922290492"/>
                  </a:ext>
                </a:extLst>
              </a:tr>
              <a:tr h="348267">
                <a:tc>
                  <a:txBody>
                    <a:bodyPr/>
                    <a:lstStyle/>
                    <a:p>
                      <a:pPr algn="ctr"/>
                      <a:r>
                        <a:rPr lang="en-US" sz="1100" b="1" dirty="0"/>
                        <a:t>ITAKURA-SAITO</a:t>
                      </a:r>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243899991"/>
                  </a:ext>
                </a:extLst>
              </a:tr>
              <a:tr h="348267">
                <a:tc>
                  <a:txBody>
                    <a:bodyPr/>
                    <a:lstStyle/>
                    <a:p>
                      <a:pPr algn="ctr"/>
                      <a:r>
                        <a:rPr lang="en-US" sz="1100" b="1" dirty="0"/>
                        <a:t>LOG-SCALE</a:t>
                      </a:r>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4021815949"/>
                  </a:ext>
                </a:extLst>
              </a:tr>
              <a:tr h="348267">
                <a:tc>
                  <a:txBody>
                    <a:bodyPr/>
                    <a:lstStyle/>
                    <a:p>
                      <a:pPr algn="ctr"/>
                      <a:r>
                        <a:rPr lang="en-US" sz="1100" b="1" dirty="0"/>
                        <a:t>STD</a:t>
                      </a:r>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3158505090"/>
                  </a:ext>
                </a:extLst>
              </a:tr>
              <a:tr h="348267">
                <a:tc>
                  <a:txBody>
                    <a:bodyPr/>
                    <a:lstStyle/>
                    <a:p>
                      <a:pPr algn="ctr"/>
                      <a:r>
                        <a:rPr lang="en-US" sz="1100" b="1" dirty="0"/>
                        <a:t>KURTOSIS</a:t>
                      </a:r>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2581725738"/>
                  </a:ext>
                </a:extLst>
              </a:tr>
            </a:tbl>
          </a:graphicData>
        </a:graphic>
      </p:graphicFrame>
      <p:cxnSp>
        <p:nvCxnSpPr>
          <p:cNvPr id="9" name="Ευθεία γραμμή σύνδεσης 28">
            <a:extLst>
              <a:ext uri="{FF2B5EF4-FFF2-40B4-BE49-F238E27FC236}">
                <a16:creationId xmlns:a16="http://schemas.microsoft.com/office/drawing/2014/main" id="{0EF4337B-F1BE-0A86-B35A-8D346EFDF2D5}"/>
              </a:ext>
            </a:extLst>
          </p:cNvPr>
          <p:cNvCxnSpPr>
            <a:cxnSpLocks/>
          </p:cNvCxnSpPr>
          <p:nvPr/>
        </p:nvCxnSpPr>
        <p:spPr>
          <a:xfrm>
            <a:off x="10180196" y="6226967"/>
            <a:ext cx="207886" cy="21526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cxnSp>
        <p:nvCxnSpPr>
          <p:cNvPr id="10" name="Ευθεία γραμμή σύνδεσης 30">
            <a:extLst>
              <a:ext uri="{FF2B5EF4-FFF2-40B4-BE49-F238E27FC236}">
                <a16:creationId xmlns:a16="http://schemas.microsoft.com/office/drawing/2014/main" id="{788B8DCD-2EB6-3BD8-DEE1-F6DE0E0CF411}"/>
              </a:ext>
            </a:extLst>
          </p:cNvPr>
          <p:cNvCxnSpPr>
            <a:cxnSpLocks/>
          </p:cNvCxnSpPr>
          <p:nvPr/>
        </p:nvCxnSpPr>
        <p:spPr>
          <a:xfrm flipV="1">
            <a:off x="10180196" y="6226065"/>
            <a:ext cx="207886" cy="224236"/>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cxnSp>
        <p:nvCxnSpPr>
          <p:cNvPr id="11" name="Ευθεία γραμμή σύνδεσης 28">
            <a:extLst>
              <a:ext uri="{FF2B5EF4-FFF2-40B4-BE49-F238E27FC236}">
                <a16:creationId xmlns:a16="http://schemas.microsoft.com/office/drawing/2014/main" id="{41136A10-3A4D-D783-07CC-F373F598FE55}"/>
              </a:ext>
            </a:extLst>
          </p:cNvPr>
          <p:cNvCxnSpPr>
            <a:cxnSpLocks/>
          </p:cNvCxnSpPr>
          <p:nvPr/>
        </p:nvCxnSpPr>
        <p:spPr>
          <a:xfrm>
            <a:off x="11424812" y="6207572"/>
            <a:ext cx="207886" cy="21526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cxnSp>
        <p:nvCxnSpPr>
          <p:cNvPr id="12" name="Ευθεία γραμμή σύνδεσης 30">
            <a:extLst>
              <a:ext uri="{FF2B5EF4-FFF2-40B4-BE49-F238E27FC236}">
                <a16:creationId xmlns:a16="http://schemas.microsoft.com/office/drawing/2014/main" id="{ABECC37A-D0B5-2ACD-E7ED-1E30F2BD021B}"/>
              </a:ext>
            </a:extLst>
          </p:cNvPr>
          <p:cNvCxnSpPr>
            <a:cxnSpLocks/>
          </p:cNvCxnSpPr>
          <p:nvPr/>
        </p:nvCxnSpPr>
        <p:spPr>
          <a:xfrm flipV="1">
            <a:off x="11424812" y="6206670"/>
            <a:ext cx="207886" cy="224236"/>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cxnSp>
        <p:nvCxnSpPr>
          <p:cNvPr id="13" name="Ευθεία γραμμή σύνδεσης 28">
            <a:extLst>
              <a:ext uri="{FF2B5EF4-FFF2-40B4-BE49-F238E27FC236}">
                <a16:creationId xmlns:a16="http://schemas.microsoft.com/office/drawing/2014/main" id="{A492E912-DD3D-D691-D1CC-2BEBCDED89D6}"/>
              </a:ext>
            </a:extLst>
          </p:cNvPr>
          <p:cNvCxnSpPr>
            <a:cxnSpLocks/>
          </p:cNvCxnSpPr>
          <p:nvPr/>
        </p:nvCxnSpPr>
        <p:spPr>
          <a:xfrm>
            <a:off x="11424812" y="5888979"/>
            <a:ext cx="207886" cy="21526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cxnSp>
        <p:nvCxnSpPr>
          <p:cNvPr id="14" name="Ευθεία γραμμή σύνδεσης 30">
            <a:extLst>
              <a:ext uri="{FF2B5EF4-FFF2-40B4-BE49-F238E27FC236}">
                <a16:creationId xmlns:a16="http://schemas.microsoft.com/office/drawing/2014/main" id="{AEFF0ACA-C19A-A35F-FD65-4BC5418AD245}"/>
              </a:ext>
            </a:extLst>
          </p:cNvPr>
          <p:cNvCxnSpPr>
            <a:cxnSpLocks/>
          </p:cNvCxnSpPr>
          <p:nvPr/>
        </p:nvCxnSpPr>
        <p:spPr>
          <a:xfrm flipV="1">
            <a:off x="11424812" y="5888077"/>
            <a:ext cx="207886" cy="224236"/>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cxnSp>
        <p:nvCxnSpPr>
          <p:cNvPr id="17" name="Ευθεία γραμμή σύνδεσης 24">
            <a:extLst>
              <a:ext uri="{FF2B5EF4-FFF2-40B4-BE49-F238E27FC236}">
                <a16:creationId xmlns:a16="http://schemas.microsoft.com/office/drawing/2014/main" id="{5BDA46FF-1879-B4BC-9B08-139566E37B4B}"/>
              </a:ext>
            </a:extLst>
          </p:cNvPr>
          <p:cNvCxnSpPr>
            <a:cxnSpLocks/>
          </p:cNvCxnSpPr>
          <p:nvPr/>
        </p:nvCxnSpPr>
        <p:spPr>
          <a:xfrm>
            <a:off x="10182867" y="5665014"/>
            <a:ext cx="63385" cy="136779"/>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8" name="Ευθεία γραμμή σύνδεσης 25">
            <a:extLst>
              <a:ext uri="{FF2B5EF4-FFF2-40B4-BE49-F238E27FC236}">
                <a16:creationId xmlns:a16="http://schemas.microsoft.com/office/drawing/2014/main" id="{4AAFF07F-66B5-32BA-053A-026E6ED5E171}"/>
              </a:ext>
            </a:extLst>
          </p:cNvPr>
          <p:cNvCxnSpPr>
            <a:cxnSpLocks/>
          </p:cNvCxnSpPr>
          <p:nvPr/>
        </p:nvCxnSpPr>
        <p:spPr>
          <a:xfrm flipV="1">
            <a:off x="10246252" y="5547162"/>
            <a:ext cx="63385" cy="254631"/>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9" name="Ευθεία γραμμή σύνδεσης 24">
            <a:extLst>
              <a:ext uri="{FF2B5EF4-FFF2-40B4-BE49-F238E27FC236}">
                <a16:creationId xmlns:a16="http://schemas.microsoft.com/office/drawing/2014/main" id="{DE8E7148-BDF0-623B-3E32-41C13466C3B7}"/>
              </a:ext>
            </a:extLst>
          </p:cNvPr>
          <p:cNvCxnSpPr>
            <a:cxnSpLocks/>
          </p:cNvCxnSpPr>
          <p:nvPr/>
        </p:nvCxnSpPr>
        <p:spPr>
          <a:xfrm>
            <a:off x="10180196" y="5307888"/>
            <a:ext cx="63385" cy="136779"/>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20" name="Ευθεία γραμμή σύνδεσης 25">
            <a:extLst>
              <a:ext uri="{FF2B5EF4-FFF2-40B4-BE49-F238E27FC236}">
                <a16:creationId xmlns:a16="http://schemas.microsoft.com/office/drawing/2014/main" id="{E1C83189-4194-E2F4-7236-BCA071ABB6A5}"/>
              </a:ext>
            </a:extLst>
          </p:cNvPr>
          <p:cNvCxnSpPr>
            <a:cxnSpLocks/>
          </p:cNvCxnSpPr>
          <p:nvPr/>
        </p:nvCxnSpPr>
        <p:spPr>
          <a:xfrm flipV="1">
            <a:off x="10243581" y="5197768"/>
            <a:ext cx="66056" cy="246899"/>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21" name="Ευθεία γραμμή σύνδεσης 24">
            <a:extLst>
              <a:ext uri="{FF2B5EF4-FFF2-40B4-BE49-F238E27FC236}">
                <a16:creationId xmlns:a16="http://schemas.microsoft.com/office/drawing/2014/main" id="{9F290DEB-4C7D-4684-02DE-D4C01082AD1C}"/>
              </a:ext>
            </a:extLst>
          </p:cNvPr>
          <p:cNvCxnSpPr>
            <a:cxnSpLocks/>
          </p:cNvCxnSpPr>
          <p:nvPr/>
        </p:nvCxnSpPr>
        <p:spPr>
          <a:xfrm>
            <a:off x="10180196" y="4940502"/>
            <a:ext cx="63385" cy="136779"/>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22" name="Ευθεία γραμμή σύνδεσης 25">
            <a:extLst>
              <a:ext uri="{FF2B5EF4-FFF2-40B4-BE49-F238E27FC236}">
                <a16:creationId xmlns:a16="http://schemas.microsoft.com/office/drawing/2014/main" id="{6EE61A25-B88D-CBF9-FBBD-B7688ADA67BE}"/>
              </a:ext>
            </a:extLst>
          </p:cNvPr>
          <p:cNvCxnSpPr>
            <a:cxnSpLocks/>
          </p:cNvCxnSpPr>
          <p:nvPr/>
        </p:nvCxnSpPr>
        <p:spPr>
          <a:xfrm flipV="1">
            <a:off x="10243581" y="4838681"/>
            <a:ext cx="66056" cy="23860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3" name="Ευθεία γραμμή σύνδεσης 24">
            <a:extLst>
              <a:ext uri="{FF2B5EF4-FFF2-40B4-BE49-F238E27FC236}">
                <a16:creationId xmlns:a16="http://schemas.microsoft.com/office/drawing/2014/main" id="{255493FD-5BFC-F3A6-1ECB-54749D38C0C8}"/>
              </a:ext>
            </a:extLst>
          </p:cNvPr>
          <p:cNvCxnSpPr>
            <a:cxnSpLocks/>
          </p:cNvCxnSpPr>
          <p:nvPr/>
        </p:nvCxnSpPr>
        <p:spPr>
          <a:xfrm>
            <a:off x="11424812" y="4966345"/>
            <a:ext cx="63385" cy="136779"/>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4" name="Ευθεία γραμμή σύνδεσης 25">
            <a:extLst>
              <a:ext uri="{FF2B5EF4-FFF2-40B4-BE49-F238E27FC236}">
                <a16:creationId xmlns:a16="http://schemas.microsoft.com/office/drawing/2014/main" id="{1C26A35A-13E9-79E5-D1C9-580F9DF220A9}"/>
              </a:ext>
            </a:extLst>
          </p:cNvPr>
          <p:cNvCxnSpPr>
            <a:cxnSpLocks/>
          </p:cNvCxnSpPr>
          <p:nvPr/>
        </p:nvCxnSpPr>
        <p:spPr>
          <a:xfrm flipV="1">
            <a:off x="11488197" y="4860891"/>
            <a:ext cx="33028" cy="242233"/>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5" name="Ευθεία γραμμή σύνδεσης 24">
            <a:extLst>
              <a:ext uri="{FF2B5EF4-FFF2-40B4-BE49-F238E27FC236}">
                <a16:creationId xmlns:a16="http://schemas.microsoft.com/office/drawing/2014/main" id="{04589806-D968-ABF2-B48D-C157EA6CD56F}"/>
              </a:ext>
            </a:extLst>
          </p:cNvPr>
          <p:cNvCxnSpPr>
            <a:cxnSpLocks/>
          </p:cNvCxnSpPr>
          <p:nvPr/>
        </p:nvCxnSpPr>
        <p:spPr>
          <a:xfrm>
            <a:off x="11457840" y="5320831"/>
            <a:ext cx="63385" cy="136779"/>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6" name="Ευθεία γραμμή σύνδεσης 25">
            <a:extLst>
              <a:ext uri="{FF2B5EF4-FFF2-40B4-BE49-F238E27FC236}">
                <a16:creationId xmlns:a16="http://schemas.microsoft.com/office/drawing/2014/main" id="{0EADA5AC-C50C-1AEE-164C-31E683EF7F70}"/>
              </a:ext>
            </a:extLst>
          </p:cNvPr>
          <p:cNvCxnSpPr>
            <a:cxnSpLocks/>
          </p:cNvCxnSpPr>
          <p:nvPr/>
        </p:nvCxnSpPr>
        <p:spPr>
          <a:xfrm flipV="1">
            <a:off x="11521225" y="5132366"/>
            <a:ext cx="66056" cy="32524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7" name="Ευθεία γραμμή σύνδεσης 24">
            <a:extLst>
              <a:ext uri="{FF2B5EF4-FFF2-40B4-BE49-F238E27FC236}">
                <a16:creationId xmlns:a16="http://schemas.microsoft.com/office/drawing/2014/main" id="{ED4FB5BC-2093-F10B-EF5C-48AFECCA5B1C}"/>
              </a:ext>
            </a:extLst>
          </p:cNvPr>
          <p:cNvCxnSpPr>
            <a:cxnSpLocks/>
          </p:cNvCxnSpPr>
          <p:nvPr/>
        </p:nvCxnSpPr>
        <p:spPr>
          <a:xfrm>
            <a:off x="11483038" y="5675317"/>
            <a:ext cx="63385" cy="136779"/>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8" name="Ευθεία γραμμή σύνδεσης 25">
            <a:extLst>
              <a:ext uri="{FF2B5EF4-FFF2-40B4-BE49-F238E27FC236}">
                <a16:creationId xmlns:a16="http://schemas.microsoft.com/office/drawing/2014/main" id="{62BCEC7E-BC8F-BE7E-BAAD-FFD7CB9687D8}"/>
              </a:ext>
            </a:extLst>
          </p:cNvPr>
          <p:cNvCxnSpPr>
            <a:cxnSpLocks/>
          </p:cNvCxnSpPr>
          <p:nvPr/>
        </p:nvCxnSpPr>
        <p:spPr>
          <a:xfrm flipV="1">
            <a:off x="11546423" y="5486852"/>
            <a:ext cx="66056" cy="32524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39" name="Ευθεία γραμμή σύνδεσης 24">
            <a:extLst>
              <a:ext uri="{FF2B5EF4-FFF2-40B4-BE49-F238E27FC236}">
                <a16:creationId xmlns:a16="http://schemas.microsoft.com/office/drawing/2014/main" id="{27D7370F-D741-B5BB-C4BC-A6562A5DBF44}"/>
              </a:ext>
            </a:extLst>
          </p:cNvPr>
          <p:cNvCxnSpPr>
            <a:cxnSpLocks/>
          </p:cNvCxnSpPr>
          <p:nvPr/>
        </p:nvCxnSpPr>
        <p:spPr>
          <a:xfrm>
            <a:off x="10180196" y="6041386"/>
            <a:ext cx="63385" cy="136779"/>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40" name="Ευθεία γραμμή σύνδεσης 25">
            <a:extLst>
              <a:ext uri="{FF2B5EF4-FFF2-40B4-BE49-F238E27FC236}">
                <a16:creationId xmlns:a16="http://schemas.microsoft.com/office/drawing/2014/main" id="{BEA5A536-FF9C-EBB7-106B-18DF9C657CB2}"/>
              </a:ext>
            </a:extLst>
          </p:cNvPr>
          <p:cNvCxnSpPr>
            <a:cxnSpLocks/>
          </p:cNvCxnSpPr>
          <p:nvPr/>
        </p:nvCxnSpPr>
        <p:spPr>
          <a:xfrm flipV="1">
            <a:off x="10243581" y="5852921"/>
            <a:ext cx="66056" cy="325244"/>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42" name="TextBox 41">
            <a:extLst>
              <a:ext uri="{FF2B5EF4-FFF2-40B4-BE49-F238E27FC236}">
                <a16:creationId xmlns:a16="http://schemas.microsoft.com/office/drawing/2014/main" id="{5FC51BA3-D46F-02DE-350B-09177D8BEB04}"/>
              </a:ext>
            </a:extLst>
          </p:cNvPr>
          <p:cNvSpPr txBox="1"/>
          <p:nvPr/>
        </p:nvSpPr>
        <p:spPr>
          <a:xfrm>
            <a:off x="1188310" y="6008114"/>
            <a:ext cx="6217920" cy="369332"/>
          </a:xfrm>
          <a:prstGeom prst="rect">
            <a:avLst/>
          </a:prstGeom>
          <a:solidFill>
            <a:schemeClr val="tx2">
              <a:lumMod val="50000"/>
            </a:schemeClr>
          </a:solidFill>
          <a:ln>
            <a:solidFill>
              <a:schemeClr val="accent3"/>
            </a:solidFill>
            <a:prstDash val="dash"/>
          </a:ln>
          <a:effectLst>
            <a:glow rad="139700">
              <a:schemeClr val="accent3">
                <a:satMod val="175000"/>
                <a:alpha val="40000"/>
              </a:schemeClr>
            </a:glow>
          </a:effectLst>
        </p:spPr>
        <p:txBody>
          <a:bodyPr wrap="square" rtlCol="0">
            <a:spAutoFit/>
          </a:bodyPr>
          <a:lstStyle/>
          <a:p>
            <a:pPr algn="ctr"/>
            <a:r>
              <a:rPr lang="en-US" b="1" dirty="0"/>
              <a:t>FP model &gt; Itakura-Saito &gt; Log-Scale &gt; STD &gt; Kurtosis</a:t>
            </a:r>
          </a:p>
        </p:txBody>
      </p:sp>
      <p:sp>
        <p:nvSpPr>
          <p:cNvPr id="24" name="Ορθογώνιο 6">
            <a:extLst>
              <a:ext uri="{FF2B5EF4-FFF2-40B4-BE49-F238E27FC236}">
                <a16:creationId xmlns:a16="http://schemas.microsoft.com/office/drawing/2014/main" id="{D85269CA-16DA-8754-8785-EE445A7929EF}"/>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5" name="TextBox 24">
            <a:extLst>
              <a:ext uri="{FF2B5EF4-FFF2-40B4-BE49-F238E27FC236}">
                <a16:creationId xmlns:a16="http://schemas.microsoft.com/office/drawing/2014/main" id="{31E74EA5-E681-A345-4E77-FBF9553095F6}"/>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26" name="Ορθογώνιο 8">
            <a:extLst>
              <a:ext uri="{FF2B5EF4-FFF2-40B4-BE49-F238E27FC236}">
                <a16:creationId xmlns:a16="http://schemas.microsoft.com/office/drawing/2014/main" id="{072C5C86-6690-463F-E5D9-A4ADA694B375}"/>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27" name="Ορθογώνιο 4">
            <a:extLst>
              <a:ext uri="{FF2B5EF4-FFF2-40B4-BE49-F238E27FC236}">
                <a16:creationId xmlns:a16="http://schemas.microsoft.com/office/drawing/2014/main" id="{660EEEAB-9C47-22BA-21A4-3D83275CD798}"/>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 name="TextBox 27">
            <a:extLst>
              <a:ext uri="{FF2B5EF4-FFF2-40B4-BE49-F238E27FC236}">
                <a16:creationId xmlns:a16="http://schemas.microsoft.com/office/drawing/2014/main" id="{48DEA2C7-6A76-33FA-FE21-93BC82A9D67A}"/>
              </a:ext>
            </a:extLst>
          </p:cNvPr>
          <p:cNvSpPr txBox="1"/>
          <p:nvPr/>
        </p:nvSpPr>
        <p:spPr>
          <a:xfrm>
            <a:off x="11463065" y="6529071"/>
            <a:ext cx="817707" cy="369332"/>
          </a:xfrm>
          <a:prstGeom prst="rect">
            <a:avLst/>
          </a:prstGeom>
          <a:noFill/>
        </p:spPr>
        <p:txBody>
          <a:bodyPr wrap="square" rtlCol="0">
            <a:spAutoFit/>
          </a:bodyPr>
          <a:lstStyle/>
          <a:p>
            <a:r>
              <a:rPr lang="en-US" dirty="0">
                <a:solidFill>
                  <a:schemeClr val="bg1"/>
                </a:solidFill>
              </a:rPr>
              <a:t>18/21</a:t>
            </a:r>
            <a:endParaRPr lang="el-GR" dirty="0">
              <a:solidFill>
                <a:schemeClr val="bg1"/>
              </a:solidFill>
            </a:endParaRPr>
          </a:p>
        </p:txBody>
      </p:sp>
    </p:spTree>
    <p:extLst>
      <p:ext uri="{BB962C8B-B14F-4D97-AF65-F5344CB8AC3E}">
        <p14:creationId xmlns:p14="http://schemas.microsoft.com/office/powerpoint/2010/main" val="370888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a:extLst>
            <a:ext uri="{FF2B5EF4-FFF2-40B4-BE49-F238E27FC236}">
              <a16:creationId xmlns:a16="http://schemas.microsoft.com/office/drawing/2014/main" id="{E53B6B15-6C0D-EA79-7FE7-03EA5346F1B4}"/>
            </a:ext>
          </a:extLst>
        </p:cNvPr>
        <p:cNvGrpSpPr/>
        <p:nvPr/>
      </p:nvGrpSpPr>
      <p:grpSpPr>
        <a:xfrm>
          <a:off x="0" y="0"/>
          <a:ext cx="0" cy="0"/>
          <a:chOff x="0" y="0"/>
          <a:chExt cx="0" cy="0"/>
        </a:xfrm>
      </p:grpSpPr>
      <p:sp>
        <p:nvSpPr>
          <p:cNvPr id="30" name="Ορθογώνιο 29">
            <a:extLst>
              <a:ext uri="{FF2B5EF4-FFF2-40B4-BE49-F238E27FC236}">
                <a16:creationId xmlns:a16="http://schemas.microsoft.com/office/drawing/2014/main" id="{B1455A56-DC72-A6C1-54CB-AF7FC7B6149C}"/>
              </a:ext>
            </a:extLst>
          </p:cNvPr>
          <p:cNvSpPr/>
          <p:nvPr/>
        </p:nvSpPr>
        <p:spPr>
          <a:xfrm>
            <a:off x="0" y="-9886"/>
            <a:ext cx="581025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TextBox 30">
            <a:extLst>
              <a:ext uri="{FF2B5EF4-FFF2-40B4-BE49-F238E27FC236}">
                <a16:creationId xmlns:a16="http://schemas.microsoft.com/office/drawing/2014/main" id="{04EBA415-EDC4-50FF-319E-5A0A86D76F58}"/>
              </a:ext>
            </a:extLst>
          </p:cNvPr>
          <p:cNvSpPr txBox="1"/>
          <p:nvPr/>
        </p:nvSpPr>
        <p:spPr>
          <a:xfrm>
            <a:off x="-2" y="-9886"/>
            <a:ext cx="5810252" cy="369332"/>
          </a:xfrm>
          <a:prstGeom prst="rect">
            <a:avLst/>
          </a:prstGeom>
          <a:noFill/>
        </p:spPr>
        <p:txBody>
          <a:bodyPr wrap="square" rtlCol="0">
            <a:spAutoFit/>
          </a:bodyPr>
          <a:lstStyle/>
          <a:p>
            <a:r>
              <a:rPr lang="en-US" sz="1800" dirty="0"/>
              <a:t>Experimental Results – RULE Comparison</a:t>
            </a:r>
            <a:endParaRPr lang="el-GR" dirty="0"/>
          </a:p>
        </p:txBody>
      </p:sp>
      <p:sp>
        <p:nvSpPr>
          <p:cNvPr id="32" name="Ορθογώνιο 31">
            <a:extLst>
              <a:ext uri="{FF2B5EF4-FFF2-40B4-BE49-F238E27FC236}">
                <a16:creationId xmlns:a16="http://schemas.microsoft.com/office/drawing/2014/main" id="{D76361FD-B7E5-96A7-0E1E-6F886F4DA8A5}"/>
              </a:ext>
            </a:extLst>
          </p:cNvPr>
          <p:cNvSpPr/>
          <p:nvPr/>
        </p:nvSpPr>
        <p:spPr>
          <a:xfrm>
            <a:off x="5810250" y="-9886"/>
            <a:ext cx="638175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Ορθογώνιο 17">
            <a:extLst>
              <a:ext uri="{FF2B5EF4-FFF2-40B4-BE49-F238E27FC236}">
                <a16:creationId xmlns:a16="http://schemas.microsoft.com/office/drawing/2014/main" id="{F4D269A4-8EAE-368F-038C-584AB438B1C9}"/>
              </a:ext>
            </a:extLst>
          </p:cNvPr>
          <p:cNvSpPr/>
          <p:nvPr/>
        </p:nvSpPr>
        <p:spPr>
          <a:xfrm>
            <a:off x="1" y="554886"/>
            <a:ext cx="2123440" cy="485764"/>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TextBox 3">
            <a:extLst>
              <a:ext uri="{FF2B5EF4-FFF2-40B4-BE49-F238E27FC236}">
                <a16:creationId xmlns:a16="http://schemas.microsoft.com/office/drawing/2014/main" id="{32F52CEB-C881-0B1A-3FD5-9E6872E7C2EB}"/>
              </a:ext>
            </a:extLst>
          </p:cNvPr>
          <p:cNvSpPr txBox="1"/>
          <p:nvPr/>
        </p:nvSpPr>
        <p:spPr>
          <a:xfrm>
            <a:off x="-18714" y="623901"/>
            <a:ext cx="1585185" cy="369332"/>
          </a:xfrm>
          <a:prstGeom prst="rect">
            <a:avLst/>
          </a:prstGeom>
          <a:noFill/>
        </p:spPr>
        <p:txBody>
          <a:bodyPr wrap="square" rtlCol="0">
            <a:spAutoFit/>
          </a:bodyPr>
          <a:lstStyle/>
          <a:p>
            <a:pPr algn="ctr"/>
            <a:r>
              <a:rPr lang="en-US" b="1" dirty="0">
                <a:solidFill>
                  <a:schemeClr val="bg1"/>
                </a:solidFill>
              </a:rPr>
              <a:t>RULE Results</a:t>
            </a:r>
            <a:endParaRPr lang="el-GR" b="1" dirty="0">
              <a:solidFill>
                <a:schemeClr val="bg1"/>
              </a:solidFill>
            </a:endParaRPr>
          </a:p>
        </p:txBody>
      </p:sp>
      <p:pic>
        <p:nvPicPr>
          <p:cNvPr id="6" name="Γραφικό 6" descr="Έρευνα με συμπαγές γέμισμα">
            <a:extLst>
              <a:ext uri="{FF2B5EF4-FFF2-40B4-BE49-F238E27FC236}">
                <a16:creationId xmlns:a16="http://schemas.microsoft.com/office/drawing/2014/main" id="{24482117-E9EB-B73C-6679-9CA6B41847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6471" y="576485"/>
            <a:ext cx="464164" cy="464164"/>
          </a:xfrm>
          <a:prstGeom prst="rect">
            <a:avLst/>
          </a:prstGeom>
        </p:spPr>
      </p:pic>
      <p:sp>
        <p:nvSpPr>
          <p:cNvPr id="15" name="TextBox 14">
            <a:extLst>
              <a:ext uri="{FF2B5EF4-FFF2-40B4-BE49-F238E27FC236}">
                <a16:creationId xmlns:a16="http://schemas.microsoft.com/office/drawing/2014/main" id="{56712FE6-905C-AB86-E890-014579F10B93}"/>
              </a:ext>
            </a:extLst>
          </p:cNvPr>
          <p:cNvSpPr txBox="1"/>
          <p:nvPr/>
        </p:nvSpPr>
        <p:spPr>
          <a:xfrm>
            <a:off x="2484120" y="630936"/>
            <a:ext cx="7025640" cy="36933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b="1" dirty="0"/>
              <a:t>Additional evaluation of the performance of the method</a:t>
            </a:r>
          </a:p>
        </p:txBody>
      </p:sp>
      <p:pic>
        <p:nvPicPr>
          <p:cNvPr id="16" name="Picture 15">
            <a:extLst>
              <a:ext uri="{FF2B5EF4-FFF2-40B4-BE49-F238E27FC236}">
                <a16:creationId xmlns:a16="http://schemas.microsoft.com/office/drawing/2014/main" id="{91105D4B-FC7D-098C-ADE8-EC688CA7CC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26663" y="2000642"/>
            <a:ext cx="7663803" cy="4462997"/>
          </a:xfrm>
          <a:prstGeom prst="rect">
            <a:avLst/>
          </a:prstGeom>
          <a:ln w="38100">
            <a:solidFill>
              <a:schemeClr val="bg1"/>
            </a:solidFill>
          </a:ln>
          <a:effectLst>
            <a:outerShdw blurRad="50800" dist="38100" dir="13500000" algn="br" rotWithShape="0">
              <a:prstClr val="black">
                <a:alpha val="40000"/>
              </a:prstClr>
            </a:outerShdw>
          </a:effectLst>
        </p:spPr>
      </p:pic>
      <p:pic>
        <p:nvPicPr>
          <p:cNvPr id="23" name="Picture 22">
            <a:extLst>
              <a:ext uri="{FF2B5EF4-FFF2-40B4-BE49-F238E27FC236}">
                <a16:creationId xmlns:a16="http://schemas.microsoft.com/office/drawing/2014/main" id="{978E7752-39A8-16B9-EC4C-E0632FF88E5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75763" y="2093877"/>
            <a:ext cx="3689574" cy="2322902"/>
          </a:xfrm>
          <a:prstGeom prst="rect">
            <a:avLst/>
          </a:prstGeom>
          <a:ln w="38100">
            <a:solidFill>
              <a:schemeClr val="bg1"/>
            </a:solidFill>
          </a:ln>
          <a:effectLst>
            <a:outerShdw blurRad="50800" dist="38100" dir="13500000" algn="br" rotWithShape="0">
              <a:prstClr val="black">
                <a:alpha val="40000"/>
              </a:prstClr>
            </a:outerShdw>
          </a:effectLst>
        </p:spPr>
      </p:pic>
      <p:sp>
        <p:nvSpPr>
          <p:cNvPr id="24" name="Rectangle 23">
            <a:extLst>
              <a:ext uri="{FF2B5EF4-FFF2-40B4-BE49-F238E27FC236}">
                <a16:creationId xmlns:a16="http://schemas.microsoft.com/office/drawing/2014/main" id="{B39459F1-99FC-3AD4-5F94-0023366FAE4D}"/>
              </a:ext>
            </a:extLst>
          </p:cNvPr>
          <p:cNvSpPr/>
          <p:nvPr/>
        </p:nvSpPr>
        <p:spPr>
          <a:xfrm>
            <a:off x="2030635" y="1127524"/>
            <a:ext cx="8515993" cy="684321"/>
          </a:xfrm>
          <a:prstGeom prst="rect">
            <a:avLst/>
          </a:prstGeom>
          <a:noFill/>
          <a:ln>
            <a:solidFill>
              <a:srgbClr val="FFFF00"/>
            </a:solidFill>
            <a:prstDash val="lgDash"/>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D2FEBFB-7A5B-2629-BBCF-9E8BB2F0906C}"/>
              </a:ext>
            </a:extLst>
          </p:cNvPr>
          <p:cNvSpPr txBox="1"/>
          <p:nvPr/>
        </p:nvSpPr>
        <p:spPr>
          <a:xfrm>
            <a:off x="3131771" y="1282300"/>
            <a:ext cx="6496784" cy="338554"/>
          </a:xfrm>
          <a:prstGeom prst="rect">
            <a:avLst/>
          </a:prstGeom>
          <a:solidFill>
            <a:schemeClr val="accent4"/>
          </a:solidFill>
          <a:ln w="19050">
            <a:solidFill>
              <a:schemeClr val="bg1"/>
            </a:solidFill>
          </a:ln>
        </p:spPr>
        <p:txBody>
          <a:bodyPr wrap="square" rtlCol="0">
            <a:spAutoFit/>
          </a:bodyPr>
          <a:lstStyle/>
          <a:p>
            <a:pPr algn="ctr"/>
            <a:r>
              <a:rPr lang="en-US" sz="1600" i="1" u="sng" dirty="0">
                <a:solidFill>
                  <a:schemeClr val="bg1"/>
                </a:solidFill>
              </a:rPr>
              <a:t>Data</a:t>
            </a:r>
            <a:r>
              <a:rPr lang="en-US" sz="1600" b="1" i="1" u="sng" dirty="0">
                <a:solidFill>
                  <a:schemeClr val="bg1"/>
                </a:solidFill>
              </a:rPr>
              <a:t> </a:t>
            </a:r>
            <a:r>
              <a:rPr lang="en-US" sz="1600" i="1" u="sng" dirty="0">
                <a:solidFill>
                  <a:schemeClr val="bg1"/>
                </a:solidFill>
              </a:rPr>
              <a:t>used</a:t>
            </a:r>
            <a:r>
              <a:rPr lang="en-US" sz="1600" i="1" dirty="0">
                <a:solidFill>
                  <a:schemeClr val="bg1"/>
                </a:solidFill>
              </a:rPr>
              <a:t>:</a:t>
            </a:r>
            <a:r>
              <a:rPr lang="en-US" sz="1600" b="1" i="1" dirty="0">
                <a:solidFill>
                  <a:schemeClr val="bg1"/>
                </a:solidFill>
              </a:rPr>
              <a:t> All </a:t>
            </a:r>
            <a:r>
              <a:rPr lang="en-US" sz="1600" i="1" dirty="0">
                <a:solidFill>
                  <a:schemeClr val="bg1"/>
                </a:solidFill>
              </a:rPr>
              <a:t>Signals </a:t>
            </a:r>
            <a:r>
              <a:rPr lang="en-US" sz="1600" dirty="0">
                <a:solidFill>
                  <a:schemeClr val="bg1"/>
                </a:solidFill>
              </a:rPr>
              <a:t>are selected (</a:t>
            </a:r>
            <a:r>
              <a:rPr lang="en-US" sz="1600" b="1" dirty="0">
                <a:solidFill>
                  <a:schemeClr val="bg1"/>
                </a:solidFill>
              </a:rPr>
              <a:t>No </a:t>
            </a:r>
            <a:r>
              <a:rPr lang="en-US" sz="1600" dirty="0">
                <a:solidFill>
                  <a:schemeClr val="bg1"/>
                </a:solidFill>
              </a:rPr>
              <a:t>Cycles).</a:t>
            </a:r>
          </a:p>
        </p:txBody>
      </p:sp>
      <p:sp>
        <p:nvSpPr>
          <p:cNvPr id="41" name="TextBox 40">
            <a:extLst>
              <a:ext uri="{FF2B5EF4-FFF2-40B4-BE49-F238E27FC236}">
                <a16:creationId xmlns:a16="http://schemas.microsoft.com/office/drawing/2014/main" id="{BB84AAB5-250C-8CA5-93F3-F999201B4393}"/>
              </a:ext>
            </a:extLst>
          </p:cNvPr>
          <p:cNvSpPr txBox="1"/>
          <p:nvPr/>
        </p:nvSpPr>
        <p:spPr>
          <a:xfrm>
            <a:off x="8267950" y="4995744"/>
            <a:ext cx="3597387" cy="523220"/>
          </a:xfrm>
          <a:prstGeom prst="rect">
            <a:avLst/>
          </a:prstGeom>
          <a:noFill/>
        </p:spPr>
        <p:txBody>
          <a:bodyPr wrap="square">
            <a:spAutoFit/>
          </a:bodyPr>
          <a:lstStyle/>
          <a:p>
            <a:pPr marL="285750" indent="-285750" algn="ctr">
              <a:buFont typeface="Wingdings" panose="05000000000000000000" pitchFamily="2" charset="2"/>
              <a:buChar char="v"/>
            </a:pPr>
            <a:r>
              <a:rPr lang="en-US" sz="1400" dirty="0"/>
              <a:t>The results confirmed the </a:t>
            </a:r>
            <a:r>
              <a:rPr lang="en-US" sz="1400" b="1" dirty="0"/>
              <a:t>superiority</a:t>
            </a:r>
            <a:r>
              <a:rPr lang="en-US" sz="1400" dirty="0"/>
              <a:t> of the </a:t>
            </a:r>
            <a:r>
              <a:rPr lang="en-US" sz="1400" b="1" dirty="0"/>
              <a:t>FP</a:t>
            </a:r>
            <a:r>
              <a:rPr lang="en-US" sz="1400" dirty="0"/>
              <a:t> </a:t>
            </a:r>
            <a:r>
              <a:rPr lang="en-US" sz="1400" b="1" dirty="0"/>
              <a:t>model</a:t>
            </a:r>
          </a:p>
        </p:txBody>
      </p:sp>
      <p:sp>
        <p:nvSpPr>
          <p:cNvPr id="43" name="TextBox 42">
            <a:extLst>
              <a:ext uri="{FF2B5EF4-FFF2-40B4-BE49-F238E27FC236}">
                <a16:creationId xmlns:a16="http://schemas.microsoft.com/office/drawing/2014/main" id="{3C221325-1D42-6AA5-7DCC-FC24FD6A4FB5}"/>
              </a:ext>
            </a:extLst>
          </p:cNvPr>
          <p:cNvSpPr txBox="1"/>
          <p:nvPr/>
        </p:nvSpPr>
        <p:spPr>
          <a:xfrm>
            <a:off x="8175763" y="5674185"/>
            <a:ext cx="3658347" cy="738664"/>
          </a:xfrm>
          <a:prstGeom prst="rect">
            <a:avLst/>
          </a:prstGeom>
          <a:noFill/>
        </p:spPr>
        <p:txBody>
          <a:bodyPr wrap="square" rtlCol="0">
            <a:spAutoFit/>
          </a:bodyPr>
          <a:lstStyle/>
          <a:p>
            <a:pPr marL="285750" indent="-285750" algn="ctr">
              <a:buFont typeface="Wingdings" panose="05000000000000000000" pitchFamily="2" charset="2"/>
              <a:buChar char="v"/>
            </a:pPr>
            <a:r>
              <a:rPr lang="en-US" sz="1400" dirty="0"/>
              <a:t>Performance of statistical feature-based </a:t>
            </a:r>
            <a:r>
              <a:rPr lang="en-US" sz="1400" b="1" dirty="0"/>
              <a:t>Wiener</a:t>
            </a:r>
            <a:r>
              <a:rPr lang="en-US" sz="1400" dirty="0"/>
              <a:t> </a:t>
            </a:r>
            <a:r>
              <a:rPr lang="en-US" sz="1400" b="1" dirty="0"/>
              <a:t>models</a:t>
            </a:r>
            <a:r>
              <a:rPr lang="en-US" sz="1400" dirty="0"/>
              <a:t> seems to have </a:t>
            </a:r>
            <a:r>
              <a:rPr lang="en-US" sz="1400" b="1" dirty="0"/>
              <a:t>improved</a:t>
            </a:r>
          </a:p>
        </p:txBody>
      </p:sp>
      <p:sp>
        <p:nvSpPr>
          <p:cNvPr id="44" name="Rectangle: Rounded Corners 43">
            <a:extLst>
              <a:ext uri="{FF2B5EF4-FFF2-40B4-BE49-F238E27FC236}">
                <a16:creationId xmlns:a16="http://schemas.microsoft.com/office/drawing/2014/main" id="{A9D2B7F8-F6A9-4B5F-6879-882484FF2D40}"/>
              </a:ext>
            </a:extLst>
          </p:cNvPr>
          <p:cNvSpPr/>
          <p:nvPr/>
        </p:nvSpPr>
        <p:spPr>
          <a:xfrm>
            <a:off x="8328163" y="4535309"/>
            <a:ext cx="3537174" cy="1932709"/>
          </a:xfrm>
          <a:prstGeom prst="roundRect">
            <a:avLst/>
          </a:prstGeom>
          <a:noFill/>
          <a:ln>
            <a:solidFill>
              <a:srgbClr val="FFFF00"/>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DDEF02E-7727-EEF8-ABFA-8AA77870503E}"/>
              </a:ext>
            </a:extLst>
          </p:cNvPr>
          <p:cNvSpPr txBox="1"/>
          <p:nvPr/>
        </p:nvSpPr>
        <p:spPr>
          <a:xfrm>
            <a:off x="8206242" y="4579344"/>
            <a:ext cx="3597387" cy="307777"/>
          </a:xfrm>
          <a:prstGeom prst="rect">
            <a:avLst/>
          </a:prstGeom>
          <a:noFill/>
        </p:spPr>
        <p:txBody>
          <a:bodyPr wrap="square">
            <a:spAutoFit/>
          </a:bodyPr>
          <a:lstStyle/>
          <a:p>
            <a:pPr algn="ctr"/>
            <a:r>
              <a:rPr lang="en-US" sz="1400" b="1" dirty="0">
                <a:solidFill>
                  <a:srgbClr val="FFFF00"/>
                </a:solidFill>
              </a:rPr>
              <a:t>REMARKS</a:t>
            </a:r>
          </a:p>
        </p:txBody>
      </p:sp>
      <p:sp>
        <p:nvSpPr>
          <p:cNvPr id="3" name="Ορθογώνιο 6">
            <a:extLst>
              <a:ext uri="{FF2B5EF4-FFF2-40B4-BE49-F238E27FC236}">
                <a16:creationId xmlns:a16="http://schemas.microsoft.com/office/drawing/2014/main" id="{0315EB99-28FD-2175-FBCC-4164FDE58CB0}"/>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D01CF596-6F0C-F8C5-F8E5-C6C7D72BDB97}"/>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7" name="Ορθογώνιο 8">
            <a:extLst>
              <a:ext uri="{FF2B5EF4-FFF2-40B4-BE49-F238E27FC236}">
                <a16:creationId xmlns:a16="http://schemas.microsoft.com/office/drawing/2014/main" id="{33E62D62-50E7-BFAB-C113-19F1EEE08104}"/>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8" name="Ορθογώνιο 4">
            <a:extLst>
              <a:ext uri="{FF2B5EF4-FFF2-40B4-BE49-F238E27FC236}">
                <a16:creationId xmlns:a16="http://schemas.microsoft.com/office/drawing/2014/main" id="{84BDA030-44BA-5135-12D8-32332C80F5DA}"/>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TextBox 8">
            <a:extLst>
              <a:ext uri="{FF2B5EF4-FFF2-40B4-BE49-F238E27FC236}">
                <a16:creationId xmlns:a16="http://schemas.microsoft.com/office/drawing/2014/main" id="{C417E76D-F89E-E5E1-F85D-F2286183722D}"/>
              </a:ext>
            </a:extLst>
          </p:cNvPr>
          <p:cNvSpPr txBox="1"/>
          <p:nvPr/>
        </p:nvSpPr>
        <p:spPr>
          <a:xfrm>
            <a:off x="11463065" y="6529071"/>
            <a:ext cx="817707" cy="369332"/>
          </a:xfrm>
          <a:prstGeom prst="rect">
            <a:avLst/>
          </a:prstGeom>
          <a:noFill/>
        </p:spPr>
        <p:txBody>
          <a:bodyPr wrap="square" rtlCol="0">
            <a:spAutoFit/>
          </a:bodyPr>
          <a:lstStyle/>
          <a:p>
            <a:r>
              <a:rPr lang="el-GR" dirty="0">
                <a:solidFill>
                  <a:schemeClr val="bg1"/>
                </a:solidFill>
              </a:rPr>
              <a:t>1</a:t>
            </a:r>
            <a:r>
              <a:rPr lang="en-US" dirty="0">
                <a:solidFill>
                  <a:schemeClr val="bg1"/>
                </a:solidFill>
              </a:rPr>
              <a:t>9</a:t>
            </a:r>
            <a:r>
              <a:rPr lang="el-GR" dirty="0">
                <a:solidFill>
                  <a:schemeClr val="bg1"/>
                </a:solidFill>
              </a:rPr>
              <a:t>/2</a:t>
            </a:r>
            <a:r>
              <a:rPr lang="en-US" dirty="0">
                <a:solidFill>
                  <a:schemeClr val="bg1"/>
                </a:solidFill>
              </a:rPr>
              <a:t>1</a:t>
            </a:r>
            <a:endParaRPr lang="el-GR" dirty="0">
              <a:solidFill>
                <a:schemeClr val="bg1"/>
              </a:solidFill>
            </a:endParaRPr>
          </a:p>
        </p:txBody>
      </p:sp>
    </p:spTree>
    <p:extLst>
      <p:ext uri="{BB962C8B-B14F-4D97-AF65-F5344CB8AC3E}">
        <p14:creationId xmlns:p14="http://schemas.microsoft.com/office/powerpoint/2010/main" val="876665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63AB85-33FC-46A5-A869-01A06649CC07}"/>
              </a:ext>
            </a:extLst>
          </p:cNvPr>
          <p:cNvSpPr txBox="1"/>
          <p:nvPr/>
        </p:nvSpPr>
        <p:spPr>
          <a:xfrm>
            <a:off x="2139518" y="1170191"/>
            <a:ext cx="3328953" cy="523220"/>
          </a:xfrm>
          <a:prstGeom prst="rect">
            <a:avLst/>
          </a:prstGeom>
          <a:noFill/>
        </p:spPr>
        <p:txBody>
          <a:bodyPr wrap="square" rtlCol="0">
            <a:spAutoFit/>
          </a:bodyPr>
          <a:lstStyle/>
          <a:p>
            <a:r>
              <a:rPr lang="en-US" sz="2800" b="1" dirty="0">
                <a:solidFill>
                  <a:schemeClr val="accent3">
                    <a:lumMod val="20000"/>
                    <a:lumOff val="80000"/>
                  </a:schemeClr>
                </a:solidFill>
              </a:rPr>
              <a:t>Table of Contents</a:t>
            </a:r>
            <a:endParaRPr lang="el-GR" b="1" dirty="0">
              <a:solidFill>
                <a:schemeClr val="accent3">
                  <a:lumMod val="20000"/>
                  <a:lumOff val="80000"/>
                </a:schemeClr>
              </a:solidFill>
            </a:endParaRPr>
          </a:p>
        </p:txBody>
      </p:sp>
      <p:sp>
        <p:nvSpPr>
          <p:cNvPr id="3" name="TextBox 2">
            <a:extLst>
              <a:ext uri="{FF2B5EF4-FFF2-40B4-BE49-F238E27FC236}">
                <a16:creationId xmlns:a16="http://schemas.microsoft.com/office/drawing/2014/main" id="{85BA58E5-1B14-40C7-86FE-503A2FA47450}"/>
              </a:ext>
            </a:extLst>
          </p:cNvPr>
          <p:cNvSpPr txBox="1"/>
          <p:nvPr/>
        </p:nvSpPr>
        <p:spPr>
          <a:xfrm>
            <a:off x="2139518" y="1977720"/>
            <a:ext cx="8157007" cy="2585323"/>
          </a:xfrm>
          <a:prstGeom prst="rect">
            <a:avLst/>
          </a:prstGeom>
          <a:noFill/>
        </p:spPr>
        <p:txBody>
          <a:bodyPr wrap="square" rtlCol="0">
            <a:spAutoFit/>
          </a:bodyPr>
          <a:lstStyle/>
          <a:p>
            <a:pPr marL="342900" indent="-342900">
              <a:buAutoNum type="arabicPeriod"/>
            </a:pPr>
            <a:r>
              <a:rPr lang="en-US" sz="2400" dirty="0">
                <a:solidFill>
                  <a:schemeClr val="bg2">
                    <a:lumMod val="20000"/>
                    <a:lumOff val="80000"/>
                  </a:schemeClr>
                </a:solidFill>
              </a:rPr>
              <a:t>Introduction</a:t>
            </a:r>
          </a:p>
          <a:p>
            <a:pPr marL="342900" indent="-342900">
              <a:buAutoNum type="arabicPeriod"/>
            </a:pPr>
            <a:r>
              <a:rPr lang="en-US" sz="2400" dirty="0">
                <a:solidFill>
                  <a:schemeClr val="bg2">
                    <a:lumMod val="20000"/>
                    <a:lumOff val="80000"/>
                  </a:schemeClr>
                </a:solidFill>
              </a:rPr>
              <a:t>Experimental Procedure</a:t>
            </a:r>
          </a:p>
          <a:p>
            <a:pPr marL="342900" indent="-342900">
              <a:buFontTx/>
              <a:buAutoNum type="arabicPeriod"/>
            </a:pPr>
            <a:r>
              <a:rPr lang="en-US" sz="2400" dirty="0">
                <a:solidFill>
                  <a:schemeClr val="bg2">
                    <a:lumMod val="20000"/>
                    <a:lumOff val="80000"/>
                  </a:schemeClr>
                </a:solidFill>
              </a:rPr>
              <a:t>Precise Problem Statement</a:t>
            </a:r>
          </a:p>
          <a:p>
            <a:pPr marL="342900" indent="-342900">
              <a:buAutoNum type="arabicPeriod"/>
            </a:pPr>
            <a:r>
              <a:rPr lang="en-US" sz="2400" dirty="0">
                <a:solidFill>
                  <a:schemeClr val="bg2">
                    <a:lumMod val="20000"/>
                    <a:lumOff val="80000"/>
                  </a:schemeClr>
                </a:solidFill>
              </a:rPr>
              <a:t>Methodology</a:t>
            </a:r>
            <a:endParaRPr lang="el-GR" sz="2400" dirty="0">
              <a:solidFill>
                <a:schemeClr val="bg2">
                  <a:lumMod val="20000"/>
                  <a:lumOff val="80000"/>
                </a:schemeClr>
              </a:solidFill>
            </a:endParaRPr>
          </a:p>
          <a:p>
            <a:pPr marL="342900" indent="-342900">
              <a:buAutoNum type="arabicPeriod"/>
            </a:pPr>
            <a:r>
              <a:rPr lang="en-US" sz="2400" dirty="0">
                <a:solidFill>
                  <a:schemeClr val="bg2">
                    <a:lumMod val="20000"/>
                    <a:lumOff val="80000"/>
                  </a:schemeClr>
                </a:solidFill>
              </a:rPr>
              <a:t>Experimental Results</a:t>
            </a:r>
            <a:endParaRPr lang="el-GR" sz="2400" dirty="0">
              <a:solidFill>
                <a:schemeClr val="bg2">
                  <a:lumMod val="20000"/>
                  <a:lumOff val="80000"/>
                </a:schemeClr>
              </a:solidFill>
            </a:endParaRPr>
          </a:p>
          <a:p>
            <a:pPr marL="342900" indent="-342900">
              <a:buAutoNum type="arabicPeriod"/>
            </a:pPr>
            <a:r>
              <a:rPr lang="en-US" sz="2400" dirty="0">
                <a:solidFill>
                  <a:schemeClr val="bg2">
                    <a:lumMod val="20000"/>
                    <a:lumOff val="80000"/>
                  </a:schemeClr>
                </a:solidFill>
              </a:rPr>
              <a:t>Concluding Remarks</a:t>
            </a:r>
            <a:endParaRPr lang="el-GR" sz="2400" dirty="0">
              <a:solidFill>
                <a:schemeClr val="bg2">
                  <a:lumMod val="20000"/>
                  <a:lumOff val="80000"/>
                </a:schemeClr>
              </a:solidFill>
            </a:endParaRPr>
          </a:p>
          <a:p>
            <a:pPr marL="342900" indent="-342900">
              <a:buAutoNum type="arabicPeriod"/>
            </a:pPr>
            <a:endParaRPr lang="el-GR" dirty="0"/>
          </a:p>
        </p:txBody>
      </p:sp>
      <p:sp>
        <p:nvSpPr>
          <p:cNvPr id="4" name="Ορθογώνιο 3">
            <a:extLst>
              <a:ext uri="{FF2B5EF4-FFF2-40B4-BE49-F238E27FC236}">
                <a16:creationId xmlns:a16="http://schemas.microsoft.com/office/drawing/2014/main" id="{0AF08E12-3BE3-43B6-A8F6-4B07EF67C4DC}"/>
              </a:ext>
            </a:extLst>
          </p:cNvPr>
          <p:cNvSpPr/>
          <p:nvPr/>
        </p:nvSpPr>
        <p:spPr>
          <a:xfrm>
            <a:off x="0" y="-9886"/>
            <a:ext cx="609600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1F62F022-3D6D-4719-912E-AE7C5787AC24}"/>
              </a:ext>
            </a:extLst>
          </p:cNvPr>
          <p:cNvSpPr txBox="1"/>
          <p:nvPr/>
        </p:nvSpPr>
        <p:spPr>
          <a:xfrm>
            <a:off x="-2" y="0"/>
            <a:ext cx="2467993" cy="369332"/>
          </a:xfrm>
          <a:prstGeom prst="rect">
            <a:avLst/>
          </a:prstGeom>
          <a:noFill/>
        </p:spPr>
        <p:txBody>
          <a:bodyPr wrap="square" rtlCol="0">
            <a:spAutoFit/>
          </a:bodyPr>
          <a:lstStyle/>
          <a:p>
            <a:r>
              <a:rPr lang="en-US" dirty="0"/>
              <a:t>Table of Contents</a:t>
            </a:r>
            <a:endParaRPr lang="el-GR" dirty="0"/>
          </a:p>
        </p:txBody>
      </p:sp>
      <p:sp>
        <p:nvSpPr>
          <p:cNvPr id="6" name="Ορθογώνιο 5">
            <a:extLst>
              <a:ext uri="{FF2B5EF4-FFF2-40B4-BE49-F238E27FC236}">
                <a16:creationId xmlns:a16="http://schemas.microsoft.com/office/drawing/2014/main" id="{99F740BC-93B7-4019-AC40-05E16400C133}"/>
              </a:ext>
            </a:extLst>
          </p:cNvPr>
          <p:cNvSpPr/>
          <p:nvPr/>
        </p:nvSpPr>
        <p:spPr>
          <a:xfrm>
            <a:off x="6096000" y="-9886"/>
            <a:ext cx="609600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Ορθογώνιο 6">
            <a:extLst>
              <a:ext uri="{FF2B5EF4-FFF2-40B4-BE49-F238E27FC236}">
                <a16:creationId xmlns:a16="http://schemas.microsoft.com/office/drawing/2014/main" id="{3FEC79B8-0D72-4FF6-8686-FDDAC817935B}"/>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a:extLst>
              <a:ext uri="{FF2B5EF4-FFF2-40B4-BE49-F238E27FC236}">
                <a16:creationId xmlns:a16="http://schemas.microsoft.com/office/drawing/2014/main" id="{6EC03F79-5A58-4A77-BF19-8D165BD3B6B8}"/>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9" name="Ορθογώνιο 8">
            <a:extLst>
              <a:ext uri="{FF2B5EF4-FFF2-40B4-BE49-F238E27FC236}">
                <a16:creationId xmlns:a16="http://schemas.microsoft.com/office/drawing/2014/main" id="{FBA56311-D1DE-4D50-B425-D9EBDDB5770E}"/>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3" name="Ορθογώνιο 12">
            <a:extLst>
              <a:ext uri="{FF2B5EF4-FFF2-40B4-BE49-F238E27FC236}">
                <a16:creationId xmlns:a16="http://schemas.microsoft.com/office/drawing/2014/main" id="{397EFA51-9756-45AF-BD95-2112708BB2F0}"/>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TextBox 10">
            <a:extLst>
              <a:ext uri="{FF2B5EF4-FFF2-40B4-BE49-F238E27FC236}">
                <a16:creationId xmlns:a16="http://schemas.microsoft.com/office/drawing/2014/main" id="{90F3FAB2-3398-4291-B0AC-B3E410A47B8C}"/>
              </a:ext>
            </a:extLst>
          </p:cNvPr>
          <p:cNvSpPr txBox="1"/>
          <p:nvPr/>
        </p:nvSpPr>
        <p:spPr>
          <a:xfrm>
            <a:off x="11463065" y="6529071"/>
            <a:ext cx="817707" cy="369332"/>
          </a:xfrm>
          <a:prstGeom prst="rect">
            <a:avLst/>
          </a:prstGeom>
          <a:noFill/>
        </p:spPr>
        <p:txBody>
          <a:bodyPr wrap="square" rtlCol="0">
            <a:spAutoFit/>
          </a:bodyPr>
          <a:lstStyle/>
          <a:p>
            <a:r>
              <a:rPr lang="el-GR" dirty="0">
                <a:solidFill>
                  <a:schemeClr val="bg1"/>
                </a:solidFill>
              </a:rPr>
              <a:t>2/</a:t>
            </a:r>
            <a:r>
              <a:rPr lang="en-US" dirty="0">
                <a:solidFill>
                  <a:schemeClr val="bg1"/>
                </a:solidFill>
              </a:rPr>
              <a:t>21</a:t>
            </a:r>
            <a:endParaRPr lang="el-GR" dirty="0">
              <a:solidFill>
                <a:schemeClr val="bg1"/>
              </a:solidFill>
            </a:endParaRPr>
          </a:p>
        </p:txBody>
      </p:sp>
    </p:spTree>
    <p:extLst>
      <p:ext uri="{BB962C8B-B14F-4D97-AF65-F5344CB8AC3E}">
        <p14:creationId xmlns:p14="http://schemas.microsoft.com/office/powerpoint/2010/main" val="422383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p:cNvGrpSpPr/>
        <p:nvPr/>
      </p:nvGrpSpPr>
      <p:grpSpPr>
        <a:xfrm>
          <a:off x="0" y="0"/>
          <a:ext cx="0" cy="0"/>
          <a:chOff x="0" y="0"/>
          <a:chExt cx="0" cy="0"/>
        </a:xfrm>
      </p:grpSpPr>
      <p:sp>
        <p:nvSpPr>
          <p:cNvPr id="16" name="Ορθογώνιο: Στρογγύλεμα γωνιών 15">
            <a:extLst>
              <a:ext uri="{FF2B5EF4-FFF2-40B4-BE49-F238E27FC236}">
                <a16:creationId xmlns:a16="http://schemas.microsoft.com/office/drawing/2014/main" id="{E974D4BB-AA84-4232-B3CA-2292DB7D26B9}"/>
              </a:ext>
            </a:extLst>
          </p:cNvPr>
          <p:cNvSpPr/>
          <p:nvPr/>
        </p:nvSpPr>
        <p:spPr>
          <a:xfrm>
            <a:off x="161924" y="4948350"/>
            <a:ext cx="9286044" cy="1447060"/>
          </a:xfrm>
          <a:prstGeom prst="roundRect">
            <a:avLst/>
          </a:prstGeom>
          <a:solidFill>
            <a:schemeClr val="bg1">
              <a:lumMod val="50000"/>
              <a:lumOff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l-GR"/>
          </a:p>
        </p:txBody>
      </p:sp>
      <p:sp>
        <p:nvSpPr>
          <p:cNvPr id="13" name="TextBox 12">
            <a:extLst>
              <a:ext uri="{FF2B5EF4-FFF2-40B4-BE49-F238E27FC236}">
                <a16:creationId xmlns:a16="http://schemas.microsoft.com/office/drawing/2014/main" id="{DA3ED5B5-05CD-43A2-A013-0368FB4A47CD}"/>
              </a:ext>
            </a:extLst>
          </p:cNvPr>
          <p:cNvSpPr txBox="1"/>
          <p:nvPr/>
        </p:nvSpPr>
        <p:spPr>
          <a:xfrm>
            <a:off x="4210049" y="0"/>
            <a:ext cx="3171825" cy="523220"/>
          </a:xfrm>
          <a:prstGeom prst="rect">
            <a:avLst/>
          </a:prstGeom>
          <a:solidFill>
            <a:schemeClr val="bg2">
              <a:lumMod val="60000"/>
              <a:lumOff val="40000"/>
            </a:schemeClr>
          </a:solidFill>
        </p:spPr>
        <p:txBody>
          <a:bodyPr wrap="square" rtlCol="0">
            <a:spAutoFit/>
          </a:bodyPr>
          <a:lstStyle/>
          <a:p>
            <a:endParaRPr lang="el-GR" dirty="0"/>
          </a:p>
        </p:txBody>
      </p:sp>
      <p:sp>
        <p:nvSpPr>
          <p:cNvPr id="2" name="Ορθογώνιο 1">
            <a:extLst>
              <a:ext uri="{FF2B5EF4-FFF2-40B4-BE49-F238E27FC236}">
                <a16:creationId xmlns:a16="http://schemas.microsoft.com/office/drawing/2014/main" id="{218CC56B-50C7-479C-B83E-4B9A9213BA5A}"/>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Ορθογώνιο 3">
            <a:extLst>
              <a:ext uri="{FF2B5EF4-FFF2-40B4-BE49-F238E27FC236}">
                <a16:creationId xmlns:a16="http://schemas.microsoft.com/office/drawing/2014/main" id="{9FCC0363-3BF3-4952-8EF7-353049999FBD}"/>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2FB3BBB9-33B2-4291-A0E4-AFB8F5BF5ACD}"/>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6" name="Ορθογώνιο 5">
            <a:extLst>
              <a:ext uri="{FF2B5EF4-FFF2-40B4-BE49-F238E27FC236}">
                <a16:creationId xmlns:a16="http://schemas.microsoft.com/office/drawing/2014/main" id="{2F592D05-D448-4D53-BE99-0516DFAD66A1}"/>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0" name="TextBox 9">
            <a:extLst>
              <a:ext uri="{FF2B5EF4-FFF2-40B4-BE49-F238E27FC236}">
                <a16:creationId xmlns:a16="http://schemas.microsoft.com/office/drawing/2014/main" id="{5CDA4D46-6FCA-4EBC-B052-E6FE969DBACF}"/>
              </a:ext>
            </a:extLst>
          </p:cNvPr>
          <p:cNvSpPr txBox="1"/>
          <p:nvPr/>
        </p:nvSpPr>
        <p:spPr>
          <a:xfrm>
            <a:off x="4210050" y="0"/>
            <a:ext cx="3171825" cy="523220"/>
          </a:xfrm>
          <a:prstGeom prst="rect">
            <a:avLst/>
          </a:prstGeom>
          <a:noFill/>
        </p:spPr>
        <p:txBody>
          <a:bodyPr wrap="square" rtlCol="0">
            <a:spAutoFit/>
          </a:bodyPr>
          <a:lstStyle/>
          <a:p>
            <a:pPr algn="ctr"/>
            <a:r>
              <a:rPr lang="el-GR" sz="2800" dirty="0"/>
              <a:t>6. </a:t>
            </a:r>
            <a:r>
              <a:rPr lang="en-US" sz="2800" dirty="0"/>
              <a:t>Conclusion</a:t>
            </a:r>
            <a:endParaRPr lang="el-GR" dirty="0"/>
          </a:p>
        </p:txBody>
      </p:sp>
      <p:sp>
        <p:nvSpPr>
          <p:cNvPr id="11" name="TextBox 10">
            <a:extLst>
              <a:ext uri="{FF2B5EF4-FFF2-40B4-BE49-F238E27FC236}">
                <a16:creationId xmlns:a16="http://schemas.microsoft.com/office/drawing/2014/main" id="{9EDCC77E-C1D9-426A-8845-A0FB76CC473D}"/>
              </a:ext>
            </a:extLst>
          </p:cNvPr>
          <p:cNvSpPr txBox="1"/>
          <p:nvPr/>
        </p:nvSpPr>
        <p:spPr>
          <a:xfrm>
            <a:off x="7381875" y="0"/>
            <a:ext cx="4810125" cy="523220"/>
          </a:xfrm>
          <a:prstGeom prst="rect">
            <a:avLst/>
          </a:prstGeom>
          <a:solidFill>
            <a:schemeClr val="accent1"/>
          </a:solidFill>
        </p:spPr>
        <p:txBody>
          <a:bodyPr wrap="square" rtlCol="0">
            <a:spAutoFit/>
          </a:bodyPr>
          <a:lstStyle/>
          <a:p>
            <a:endParaRPr lang="el-GR" dirty="0"/>
          </a:p>
        </p:txBody>
      </p:sp>
      <p:sp>
        <p:nvSpPr>
          <p:cNvPr id="12" name="TextBox 11">
            <a:extLst>
              <a:ext uri="{FF2B5EF4-FFF2-40B4-BE49-F238E27FC236}">
                <a16:creationId xmlns:a16="http://schemas.microsoft.com/office/drawing/2014/main" id="{5685518B-335D-4B16-9082-421781D4D2C3}"/>
              </a:ext>
            </a:extLst>
          </p:cNvPr>
          <p:cNvSpPr txBox="1"/>
          <p:nvPr/>
        </p:nvSpPr>
        <p:spPr>
          <a:xfrm>
            <a:off x="-1" y="1839"/>
            <a:ext cx="4210051" cy="523220"/>
          </a:xfrm>
          <a:prstGeom prst="rect">
            <a:avLst/>
          </a:prstGeom>
          <a:solidFill>
            <a:schemeClr val="accent1"/>
          </a:solidFill>
        </p:spPr>
        <p:txBody>
          <a:bodyPr wrap="square" rtlCol="0">
            <a:spAutoFit/>
          </a:bodyPr>
          <a:lstStyle/>
          <a:p>
            <a:endParaRPr lang="el-GR" dirty="0"/>
          </a:p>
        </p:txBody>
      </p:sp>
      <p:sp>
        <p:nvSpPr>
          <p:cNvPr id="15" name="TextBox 14">
            <a:extLst>
              <a:ext uri="{FF2B5EF4-FFF2-40B4-BE49-F238E27FC236}">
                <a16:creationId xmlns:a16="http://schemas.microsoft.com/office/drawing/2014/main" id="{3CE56F9B-ADDD-4E2F-B8BF-942294788478}"/>
              </a:ext>
            </a:extLst>
          </p:cNvPr>
          <p:cNvSpPr txBox="1"/>
          <p:nvPr/>
        </p:nvSpPr>
        <p:spPr>
          <a:xfrm>
            <a:off x="176759" y="5040292"/>
            <a:ext cx="9286044" cy="1264642"/>
          </a:xfrm>
          <a:prstGeom prst="rect">
            <a:avLst/>
          </a:prstGeom>
          <a:noFill/>
        </p:spPr>
        <p:txBody>
          <a:bodyPr wrap="square">
            <a:spAutoFit/>
          </a:bodyPr>
          <a:lstStyle/>
          <a:p>
            <a:pPr marL="285750" lvl="0" indent="-285750" algn="just">
              <a:lnSpc>
                <a:spcPct val="107000"/>
              </a:lnSpc>
              <a:buFont typeface="Wingdings" panose="05000000000000000000" pitchFamily="2" charset="2"/>
              <a:buChar char="v"/>
            </a:pPr>
            <a:r>
              <a:rPr lang="en-US" dirty="0">
                <a:solidFill>
                  <a:schemeClr val="tx1">
                    <a:lumMod val="95000"/>
                  </a:schemeClr>
                </a:solidFill>
              </a:rPr>
              <a:t>Use of the VFP-AR (Vector-dependent Functionally Pooled Autoregressive) method for the RULE under varying shaft speeds and varying radial load.</a:t>
            </a:r>
          </a:p>
          <a:p>
            <a:pPr marL="285750" lvl="0" indent="-285750" algn="just">
              <a:lnSpc>
                <a:spcPct val="107000"/>
              </a:lnSpc>
              <a:buFont typeface="Wingdings" panose="05000000000000000000" pitchFamily="2" charset="2"/>
              <a:buChar char="v"/>
            </a:pPr>
            <a:r>
              <a:rPr lang="en-US" dirty="0">
                <a:solidFill>
                  <a:schemeClr val="tx1">
                    <a:lumMod val="95000"/>
                  </a:schemeClr>
                </a:solidFill>
              </a:rPr>
              <a:t>Further evaluation of the performance of FP models for RULE of other structures/components (e.g. gears, rotating machines, batteries).</a:t>
            </a:r>
            <a:endParaRPr lang="el-GR" dirty="0">
              <a:solidFill>
                <a:schemeClr val="tx1">
                  <a:lumMod val="95000"/>
                </a:schemeClr>
              </a:solidFill>
            </a:endParaRPr>
          </a:p>
        </p:txBody>
      </p:sp>
      <p:sp>
        <p:nvSpPr>
          <p:cNvPr id="35" name="TextBox 34">
            <a:extLst>
              <a:ext uri="{FF2B5EF4-FFF2-40B4-BE49-F238E27FC236}">
                <a16:creationId xmlns:a16="http://schemas.microsoft.com/office/drawing/2014/main" id="{245FB2DA-F284-40B9-89F5-3C37C84EF498}"/>
              </a:ext>
            </a:extLst>
          </p:cNvPr>
          <p:cNvSpPr txBox="1"/>
          <p:nvPr/>
        </p:nvSpPr>
        <p:spPr>
          <a:xfrm>
            <a:off x="11463065" y="6529071"/>
            <a:ext cx="817707" cy="369332"/>
          </a:xfrm>
          <a:prstGeom prst="rect">
            <a:avLst/>
          </a:prstGeom>
          <a:noFill/>
        </p:spPr>
        <p:txBody>
          <a:bodyPr wrap="square" rtlCol="0">
            <a:spAutoFit/>
          </a:bodyPr>
          <a:lstStyle/>
          <a:p>
            <a:r>
              <a:rPr lang="en-US" dirty="0">
                <a:solidFill>
                  <a:schemeClr val="bg1"/>
                </a:solidFill>
              </a:rPr>
              <a:t>20</a:t>
            </a:r>
            <a:r>
              <a:rPr lang="el-GR" dirty="0">
                <a:solidFill>
                  <a:schemeClr val="bg1"/>
                </a:solidFill>
              </a:rPr>
              <a:t>/2</a:t>
            </a:r>
            <a:r>
              <a:rPr lang="en-US" dirty="0">
                <a:solidFill>
                  <a:schemeClr val="bg1"/>
                </a:solidFill>
              </a:rPr>
              <a:t>1</a:t>
            </a:r>
            <a:endParaRPr lang="el-GR" dirty="0">
              <a:solidFill>
                <a:schemeClr val="bg1"/>
              </a:solidFill>
            </a:endParaRPr>
          </a:p>
        </p:txBody>
      </p:sp>
      <p:sp>
        <p:nvSpPr>
          <p:cNvPr id="3" name="TextBox 2">
            <a:extLst>
              <a:ext uri="{FF2B5EF4-FFF2-40B4-BE49-F238E27FC236}">
                <a16:creationId xmlns:a16="http://schemas.microsoft.com/office/drawing/2014/main" id="{F55DEC94-10DB-6F12-F56C-7684237120D9}"/>
              </a:ext>
            </a:extLst>
          </p:cNvPr>
          <p:cNvSpPr txBox="1"/>
          <p:nvPr/>
        </p:nvSpPr>
        <p:spPr>
          <a:xfrm>
            <a:off x="149224" y="928304"/>
            <a:ext cx="3657600" cy="461665"/>
          </a:xfrm>
          <a:prstGeom prst="rect">
            <a:avLst/>
          </a:prstGeom>
          <a:noFill/>
        </p:spPr>
        <p:txBody>
          <a:bodyPr wrap="square" rtlCol="0">
            <a:spAutoFit/>
          </a:bodyPr>
          <a:lstStyle/>
          <a:p>
            <a:pPr algn="ctr"/>
            <a:r>
              <a:rPr lang="en-US"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Concluding Remarks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E68F079-97BE-EA01-189D-4FDFB28104B1}"/>
                  </a:ext>
                </a:extLst>
              </p:cNvPr>
              <p:cNvSpPr txBox="1"/>
              <p:nvPr/>
            </p:nvSpPr>
            <p:spPr>
              <a:xfrm>
                <a:off x="149224" y="1512177"/>
                <a:ext cx="8575676" cy="715089"/>
              </a:xfrm>
              <a:prstGeom prst="roundRect">
                <a:avLst/>
              </a:prstGeom>
              <a:solidFill>
                <a:schemeClr val="accent1"/>
              </a:solidFill>
              <a:ln w="38100">
                <a:solidFill>
                  <a:schemeClr val="bg1"/>
                </a:solidFill>
              </a:ln>
              <a:effectLst>
                <a:glow rad="63500">
                  <a:schemeClr val="accent2">
                    <a:satMod val="175000"/>
                    <a:alpha val="40000"/>
                  </a:schemeClr>
                </a:glow>
              </a:effectLst>
            </p:spPr>
            <p:txBody>
              <a:bodyPr wrap="square">
                <a:spAutoFit/>
              </a:bodyPr>
              <a:lstStyle/>
              <a:p>
                <a:pPr algn="ctr"/>
                <a:r>
                  <a:rPr lang="en-US" b="1" dirty="0"/>
                  <a:t>Successful Identification </a:t>
                </a:r>
                <a:r>
                  <a:rPr lang="en-US" dirty="0"/>
                  <a:t>of model</a:t>
                </a:r>
                <a:r>
                  <a:rPr lang="el-GR" dirty="0"/>
                  <a:t> </a:t>
                </a:r>
                <a14:m>
                  <m:oMath xmlns:m="http://schemas.openxmlformats.org/officeDocument/2006/math">
                    <m:r>
                      <m:rPr>
                        <m:nor/>
                      </m:rPr>
                      <a:rPr lang="en-US" sz="1800" b="1" i="1" smtClean="0">
                        <a:solidFill>
                          <a:schemeClr val="tx1"/>
                        </a:solidFill>
                      </a:rPr>
                      <m:t>FP</m:t>
                    </m:r>
                    <m:r>
                      <m:rPr>
                        <m:nor/>
                      </m:rPr>
                      <a:rPr lang="el-GR" sz="1800" b="1" i="1" smtClean="0">
                        <a:solidFill>
                          <a:schemeClr val="tx1"/>
                        </a:solidFill>
                      </a:rPr>
                      <m:t>−</m:t>
                    </m:r>
                    <m:r>
                      <m:rPr>
                        <m:nor/>
                      </m:rPr>
                      <a:rPr lang="en-US" sz="1800" b="1" i="1" smtClean="0">
                        <a:solidFill>
                          <a:schemeClr val="tx1"/>
                        </a:solidFill>
                      </a:rPr>
                      <m:t>AR</m:t>
                    </m:r>
                    <m:r>
                      <m:rPr>
                        <m:nor/>
                      </m:rPr>
                      <a:rPr lang="el-GR" sz="1800" b="1" i="1" smtClean="0">
                        <a:solidFill>
                          <a:schemeClr val="tx1"/>
                        </a:solidFill>
                      </a:rPr>
                      <m:t>(91)</m:t>
                    </m:r>
                    <m:r>
                      <m:rPr>
                        <m:nor/>
                      </m:rPr>
                      <a:rPr lang="el-GR" sz="1800" b="1" i="1" baseline="-25000" smtClean="0">
                        <a:solidFill>
                          <a:schemeClr val="tx1"/>
                        </a:solidFill>
                      </a:rPr>
                      <m:t>6</m:t>
                    </m:r>
                  </m:oMath>
                </a14:m>
                <a:r>
                  <a:rPr lang="en-US" b="1" i="1" dirty="0"/>
                  <a:t> </a:t>
                </a:r>
                <a:r>
                  <a:rPr lang="en-US" dirty="0"/>
                  <a:t>capable to represent bearing’s dynamics throughout a continuous range of operating hours</a:t>
                </a:r>
              </a:p>
            </p:txBody>
          </p:sp>
        </mc:Choice>
        <mc:Fallback xmlns="">
          <p:sp>
            <p:nvSpPr>
              <p:cNvPr id="18" name="TextBox 17">
                <a:extLst>
                  <a:ext uri="{FF2B5EF4-FFF2-40B4-BE49-F238E27FC236}">
                    <a16:creationId xmlns:a16="http://schemas.microsoft.com/office/drawing/2014/main" id="{3E68F079-97BE-EA01-189D-4FDFB28104B1}"/>
                  </a:ext>
                </a:extLst>
              </p:cNvPr>
              <p:cNvSpPr txBox="1">
                <a:spLocks noRot="1" noChangeAspect="1" noMove="1" noResize="1" noEditPoints="1" noAdjustHandles="1" noChangeArrowheads="1" noChangeShapeType="1" noTextEdit="1"/>
              </p:cNvSpPr>
              <p:nvPr/>
            </p:nvSpPr>
            <p:spPr>
              <a:xfrm>
                <a:off x="149224" y="1512177"/>
                <a:ext cx="8575676" cy="715089"/>
              </a:xfrm>
              <a:prstGeom prst="roundRect">
                <a:avLst/>
              </a:prstGeom>
              <a:blipFill>
                <a:blip r:embed="rId5"/>
                <a:stretch>
                  <a:fillRect/>
                </a:stretch>
              </a:blipFill>
              <a:ln w="38100">
                <a:solidFill>
                  <a:schemeClr val="bg1"/>
                </a:solidFill>
              </a:ln>
              <a:effectLst>
                <a:glow rad="63500">
                  <a:schemeClr val="accent2">
                    <a:satMod val="175000"/>
                    <a:alpha val="40000"/>
                  </a:schemeClr>
                </a:glow>
              </a:effectLst>
            </p:spPr>
            <p:txBody>
              <a:bodyPr/>
              <a:lstStyle/>
              <a:p>
                <a:r>
                  <a:rPr lang="en-US">
                    <a:noFill/>
                  </a:rPr>
                  <a:t> </a:t>
                </a:r>
              </a:p>
            </p:txBody>
          </p:sp>
        </mc:Fallback>
      </mc:AlternateContent>
      <p:sp>
        <p:nvSpPr>
          <p:cNvPr id="28" name="TextBox 27">
            <a:extLst>
              <a:ext uri="{FF2B5EF4-FFF2-40B4-BE49-F238E27FC236}">
                <a16:creationId xmlns:a16="http://schemas.microsoft.com/office/drawing/2014/main" id="{F8E2BB98-491E-B596-82E3-DF0ECEBB8E86}"/>
              </a:ext>
            </a:extLst>
          </p:cNvPr>
          <p:cNvSpPr txBox="1"/>
          <p:nvPr/>
        </p:nvSpPr>
        <p:spPr>
          <a:xfrm>
            <a:off x="161924" y="2629658"/>
            <a:ext cx="8575676" cy="408623"/>
          </a:xfrm>
          <a:prstGeom prst="roundRect">
            <a:avLst/>
          </a:prstGeom>
          <a:solidFill>
            <a:schemeClr val="accent1"/>
          </a:solidFill>
          <a:ln w="38100">
            <a:solidFill>
              <a:schemeClr val="bg1"/>
            </a:solidFill>
          </a:ln>
          <a:effectLst>
            <a:glow rad="63500">
              <a:schemeClr val="accent2">
                <a:satMod val="175000"/>
                <a:alpha val="40000"/>
              </a:schemeClr>
            </a:glow>
          </a:effectLst>
        </p:spPr>
        <p:txBody>
          <a:bodyPr wrap="square">
            <a:spAutoFit/>
          </a:bodyPr>
          <a:lstStyle/>
          <a:p>
            <a:pPr algn="ctr"/>
            <a:r>
              <a:rPr lang="en-US" b="1" dirty="0"/>
              <a:t> Early Detection </a:t>
            </a:r>
            <a:r>
              <a:rPr lang="en-US" dirty="0"/>
              <a:t>of Degraded State, after about </a:t>
            </a:r>
            <a:r>
              <a:rPr lang="en-US" b="1" dirty="0"/>
              <a:t>90 operating hours</a:t>
            </a:r>
          </a:p>
        </p:txBody>
      </p:sp>
      <p:sp>
        <p:nvSpPr>
          <p:cNvPr id="30" name="TextBox 29">
            <a:extLst>
              <a:ext uri="{FF2B5EF4-FFF2-40B4-BE49-F238E27FC236}">
                <a16:creationId xmlns:a16="http://schemas.microsoft.com/office/drawing/2014/main" id="{66D69416-B2CC-6F48-60B8-7BC0B851775D}"/>
              </a:ext>
            </a:extLst>
          </p:cNvPr>
          <p:cNvSpPr txBox="1"/>
          <p:nvPr/>
        </p:nvSpPr>
        <p:spPr>
          <a:xfrm>
            <a:off x="149224" y="3537660"/>
            <a:ext cx="6429376" cy="408623"/>
          </a:xfrm>
          <a:prstGeom prst="roundRect">
            <a:avLst/>
          </a:prstGeom>
          <a:solidFill>
            <a:schemeClr val="accent1"/>
          </a:solidFill>
          <a:ln w="38100">
            <a:solidFill>
              <a:schemeClr val="bg1"/>
            </a:solidFill>
          </a:ln>
          <a:effectLst>
            <a:glow rad="63500">
              <a:schemeClr val="accent2">
                <a:satMod val="175000"/>
                <a:alpha val="40000"/>
              </a:schemeClr>
            </a:glow>
          </a:effectLst>
        </p:spPr>
        <p:txBody>
          <a:bodyPr wrap="square">
            <a:spAutoFit/>
          </a:bodyPr>
          <a:lstStyle/>
          <a:p>
            <a:pPr algn="ctr"/>
            <a:r>
              <a:rPr lang="en-US" b="1" dirty="0"/>
              <a:t>Precise Estimation </a:t>
            </a:r>
            <a:r>
              <a:rPr lang="en-US" dirty="0"/>
              <a:t>of bearing’s Remaining Useful Life </a:t>
            </a:r>
          </a:p>
        </p:txBody>
      </p:sp>
      <p:sp>
        <p:nvSpPr>
          <p:cNvPr id="32" name="TextBox 31">
            <a:extLst>
              <a:ext uri="{FF2B5EF4-FFF2-40B4-BE49-F238E27FC236}">
                <a16:creationId xmlns:a16="http://schemas.microsoft.com/office/drawing/2014/main" id="{40C9BACB-C574-1C23-0BAD-3E33BE203FA0}"/>
              </a:ext>
            </a:extLst>
          </p:cNvPr>
          <p:cNvSpPr txBox="1"/>
          <p:nvPr/>
        </p:nvSpPr>
        <p:spPr>
          <a:xfrm>
            <a:off x="7029429" y="3454976"/>
            <a:ext cx="2064443" cy="578882"/>
          </a:xfrm>
          <a:prstGeom prst="roundRect">
            <a:avLst/>
          </a:prstGeom>
          <a:solidFill>
            <a:schemeClr val="accent1"/>
          </a:solidFill>
          <a:ln w="38100">
            <a:solidFill>
              <a:schemeClr val="bg1"/>
            </a:solidFill>
          </a:ln>
          <a:effectLst>
            <a:glow rad="63500">
              <a:schemeClr val="accent2">
                <a:satMod val="175000"/>
                <a:alpha val="40000"/>
              </a:schemeClr>
            </a:glow>
          </a:effectLst>
        </p:spPr>
        <p:txBody>
          <a:bodyPr wrap="square">
            <a:spAutoFit/>
          </a:bodyPr>
          <a:lstStyle/>
          <a:p>
            <a:pPr algn="ctr"/>
            <a:r>
              <a:rPr lang="en-US" sz="1400" b="1" dirty="0">
                <a:solidFill>
                  <a:srgbClr val="00B050"/>
                </a:solidFill>
              </a:rPr>
              <a:t>0.5% </a:t>
            </a:r>
            <a:r>
              <a:rPr lang="en-US" sz="1400" b="1" dirty="0"/>
              <a:t>error between estimated &amp; real RUL</a:t>
            </a:r>
          </a:p>
        </p:txBody>
      </p:sp>
      <p:sp>
        <p:nvSpPr>
          <p:cNvPr id="33" name="TextBox 32">
            <a:extLst>
              <a:ext uri="{FF2B5EF4-FFF2-40B4-BE49-F238E27FC236}">
                <a16:creationId xmlns:a16="http://schemas.microsoft.com/office/drawing/2014/main" id="{2EAC48BC-82A8-BB92-D0D4-59C5B171686A}"/>
              </a:ext>
            </a:extLst>
          </p:cNvPr>
          <p:cNvSpPr txBox="1"/>
          <p:nvPr/>
        </p:nvSpPr>
        <p:spPr>
          <a:xfrm>
            <a:off x="9389779" y="3454976"/>
            <a:ext cx="2506313" cy="578882"/>
          </a:xfrm>
          <a:prstGeom prst="roundRect">
            <a:avLst/>
          </a:prstGeom>
          <a:solidFill>
            <a:schemeClr val="accent1"/>
          </a:solidFill>
          <a:ln w="38100">
            <a:solidFill>
              <a:schemeClr val="bg1"/>
            </a:solidFill>
          </a:ln>
          <a:effectLst>
            <a:glow rad="63500">
              <a:schemeClr val="accent2">
                <a:satMod val="175000"/>
                <a:alpha val="40000"/>
              </a:schemeClr>
            </a:glow>
          </a:effectLst>
        </p:spPr>
        <p:txBody>
          <a:bodyPr wrap="square">
            <a:spAutoFit/>
          </a:bodyPr>
          <a:lstStyle/>
          <a:p>
            <a:pPr algn="ctr"/>
            <a:r>
              <a:rPr lang="en-US" sz="1400" b="1" dirty="0">
                <a:solidFill>
                  <a:schemeClr val="accent6">
                    <a:lumMod val="60000"/>
                    <a:lumOff val="40000"/>
                  </a:schemeClr>
                </a:solidFill>
              </a:rPr>
              <a:t>Only 2% </a:t>
            </a:r>
            <a:r>
              <a:rPr lang="en-US" sz="1400" b="1" dirty="0"/>
              <a:t>of the available data was used</a:t>
            </a:r>
          </a:p>
        </p:txBody>
      </p:sp>
      <p:cxnSp>
        <p:nvCxnSpPr>
          <p:cNvPr id="36" name="Straight Connector 35">
            <a:extLst>
              <a:ext uri="{FF2B5EF4-FFF2-40B4-BE49-F238E27FC236}">
                <a16:creationId xmlns:a16="http://schemas.microsoft.com/office/drawing/2014/main" id="{8D639D6F-AB04-1863-5AFC-AD50F8FA44F8}"/>
              </a:ext>
            </a:extLst>
          </p:cNvPr>
          <p:cNvCxnSpPr>
            <a:cxnSpLocks/>
            <a:stCxn id="32" idx="3"/>
            <a:endCxn id="33" idx="1"/>
          </p:cNvCxnSpPr>
          <p:nvPr/>
        </p:nvCxnSpPr>
        <p:spPr>
          <a:xfrm>
            <a:off x="9093872" y="3744417"/>
            <a:ext cx="29590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975C17-5EC6-FD5D-BB0D-3755CEF4E589}"/>
              </a:ext>
            </a:extLst>
          </p:cNvPr>
          <p:cNvCxnSpPr>
            <a:stCxn id="30" idx="3"/>
            <a:endCxn id="32" idx="1"/>
          </p:cNvCxnSpPr>
          <p:nvPr/>
        </p:nvCxnSpPr>
        <p:spPr>
          <a:xfrm>
            <a:off x="6578600" y="3741972"/>
            <a:ext cx="450829" cy="24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A413108-4119-A17C-83E9-DBA5385E1D49}"/>
              </a:ext>
            </a:extLst>
          </p:cNvPr>
          <p:cNvSpPr/>
          <p:nvPr/>
        </p:nvSpPr>
        <p:spPr>
          <a:xfrm>
            <a:off x="6804014" y="3187701"/>
            <a:ext cx="5234301" cy="1146004"/>
          </a:xfrm>
          <a:prstGeom prst="rect">
            <a:avLst/>
          </a:prstGeom>
          <a:noFill/>
          <a:ln w="38100">
            <a:solidFill>
              <a:srgbClr val="FFFF00"/>
            </a:solidFill>
            <a:prstDash val="dash"/>
          </a:ln>
          <a:effectLst>
            <a:glow rad="228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48D5E4F-A8BF-0CCA-4928-8CC0CC81DB4A}"/>
              </a:ext>
            </a:extLst>
          </p:cNvPr>
          <p:cNvSpPr txBox="1"/>
          <p:nvPr/>
        </p:nvSpPr>
        <p:spPr>
          <a:xfrm>
            <a:off x="757236" y="4442143"/>
            <a:ext cx="2695576" cy="830997"/>
          </a:xfrm>
          <a:prstGeom prst="rect">
            <a:avLst/>
          </a:prstGeom>
          <a:noFill/>
        </p:spPr>
        <p:txBody>
          <a:bodyPr wrap="square" rtlCol="0">
            <a:spAutoFit/>
          </a:bodyPr>
          <a:lstStyle/>
          <a:p>
            <a:pPr algn="ctr"/>
            <a:r>
              <a:rPr lang="en-US"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Future Research</a:t>
            </a:r>
            <a:endParaRPr lang="el-GR"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TextBox 6">
            <a:extLst>
              <a:ext uri="{FF2B5EF4-FFF2-40B4-BE49-F238E27FC236}">
                <a16:creationId xmlns:a16="http://schemas.microsoft.com/office/drawing/2014/main" id="{2F4F7E25-7EB3-62F4-8BCD-95B74805144B}"/>
              </a:ext>
            </a:extLst>
          </p:cNvPr>
          <p:cNvSpPr txBox="1"/>
          <p:nvPr/>
        </p:nvSpPr>
        <p:spPr>
          <a:xfrm>
            <a:off x="8826985" y="2697493"/>
            <a:ext cx="1271635" cy="276999"/>
          </a:xfrm>
          <a:prstGeom prst="rect">
            <a:avLst/>
          </a:prstGeom>
          <a:noFill/>
          <a:ln w="9525">
            <a:solidFill>
              <a:schemeClr val="tx1"/>
            </a:solidFill>
            <a:prstDash val="dash"/>
          </a:ln>
        </p:spPr>
        <p:txBody>
          <a:bodyPr wrap="square">
            <a:spAutoFit/>
          </a:bodyPr>
          <a:lstStyle/>
          <a:p>
            <a:pPr algn="ctr"/>
            <a:r>
              <a:rPr lang="el-GR" altLang="en-US" sz="1200" dirty="0">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t>
            </a:r>
            <a:r>
              <a:rPr lang="en-US" altLang="en-US" sz="1200" dirty="0">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Lei</a:t>
            </a:r>
            <a:r>
              <a:rPr lang="el-GR" altLang="en-US" sz="1200" dirty="0">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 </a:t>
            </a:r>
            <a:r>
              <a:rPr lang="en-US" altLang="en-US" sz="1200" dirty="0">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et al</a:t>
            </a:r>
            <a:r>
              <a:rPr lang="el-GR" altLang="en-US" sz="1200" dirty="0">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 2018)</a:t>
            </a:r>
            <a:r>
              <a:rPr lang="el-GR" altLang="en-US" sz="1200" dirty="0">
                <a:solidFill>
                  <a:schemeClr val="tx1"/>
                </a:solidFill>
                <a:latin typeface="Calibri" panose="020F0502020204030204" pitchFamily="34" charset="0"/>
                <a:cs typeface="Calibri" panose="020F0502020204030204" pitchFamily="34" charset="0"/>
              </a:rPr>
              <a:t> </a:t>
            </a:r>
            <a:endParaRPr lang="en-US" sz="1200" dirty="0"/>
          </a:p>
        </p:txBody>
      </p:sp>
    </p:spTree>
    <p:extLst>
      <p:ext uri="{BB962C8B-B14F-4D97-AF65-F5344CB8AC3E}">
        <p14:creationId xmlns:p14="http://schemas.microsoft.com/office/powerpoint/2010/main" val="4263493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p:cNvGrpSpPr/>
        <p:nvPr/>
      </p:nvGrpSpPr>
      <p:grpSpPr>
        <a:xfrm>
          <a:off x="0" y="0"/>
          <a:ext cx="0" cy="0"/>
          <a:chOff x="0" y="0"/>
          <a:chExt cx="0" cy="0"/>
        </a:xfrm>
      </p:grpSpPr>
      <p:sp>
        <p:nvSpPr>
          <p:cNvPr id="2" name="Ορθογώνιο 1">
            <a:extLst>
              <a:ext uri="{FF2B5EF4-FFF2-40B4-BE49-F238E27FC236}">
                <a16:creationId xmlns:a16="http://schemas.microsoft.com/office/drawing/2014/main" id="{218CC56B-50C7-479C-B83E-4B9A9213BA5A}"/>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Ορθογώνιο 3">
            <a:extLst>
              <a:ext uri="{FF2B5EF4-FFF2-40B4-BE49-F238E27FC236}">
                <a16:creationId xmlns:a16="http://schemas.microsoft.com/office/drawing/2014/main" id="{9FCC0363-3BF3-4952-8EF7-353049999FBD}"/>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2FB3BBB9-33B2-4291-A0E4-AFB8F5BF5ACD}"/>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6" name="Ορθογώνιο 5">
            <a:extLst>
              <a:ext uri="{FF2B5EF4-FFF2-40B4-BE49-F238E27FC236}">
                <a16:creationId xmlns:a16="http://schemas.microsoft.com/office/drawing/2014/main" id="{2F592D05-D448-4D53-BE99-0516DFAD66A1}"/>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7" name="Ορθογώνιο 6">
            <a:extLst>
              <a:ext uri="{FF2B5EF4-FFF2-40B4-BE49-F238E27FC236}">
                <a16:creationId xmlns:a16="http://schemas.microsoft.com/office/drawing/2014/main" id="{DDBFB4A5-CABF-4DAF-BDF5-DC07D4658D52}"/>
              </a:ext>
            </a:extLst>
          </p:cNvPr>
          <p:cNvSpPr/>
          <p:nvPr/>
        </p:nvSpPr>
        <p:spPr>
          <a:xfrm>
            <a:off x="0" y="-9886"/>
            <a:ext cx="609600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Ορθογώνιο 8">
            <a:extLst>
              <a:ext uri="{FF2B5EF4-FFF2-40B4-BE49-F238E27FC236}">
                <a16:creationId xmlns:a16="http://schemas.microsoft.com/office/drawing/2014/main" id="{CA34042A-4216-4490-94EA-93E630834602}"/>
              </a:ext>
            </a:extLst>
          </p:cNvPr>
          <p:cNvSpPr/>
          <p:nvPr/>
        </p:nvSpPr>
        <p:spPr>
          <a:xfrm>
            <a:off x="6096000" y="-9886"/>
            <a:ext cx="609600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Εικόνα 10">
            <a:extLst>
              <a:ext uri="{FF2B5EF4-FFF2-40B4-BE49-F238E27FC236}">
                <a16:creationId xmlns:a16="http://schemas.microsoft.com/office/drawing/2014/main" id="{E2EC0C60-B685-4797-B7AA-35EE6DBCFEBB}"/>
              </a:ext>
            </a:extLst>
          </p:cNvPr>
          <p:cNvPicPr>
            <a:picLocks noChangeAspect="1"/>
          </p:cNvPicPr>
          <p:nvPr/>
        </p:nvPicPr>
        <p:blipFill>
          <a:blip r:embed="rId5">
            <a:extLst>
              <a:ext uri="{28A0092B-C50C-407E-A947-70E740481C1C}">
                <a14:useLocalDpi xmlns:a14="http://schemas.microsoft.com/office/drawing/2010/main" val="0"/>
              </a:ext>
            </a:extLst>
          </a:blip>
          <a:srcRect l="2248" r="2248"/>
          <a:stretch/>
        </p:blipFill>
        <p:spPr>
          <a:xfrm>
            <a:off x="8592908" y="5085728"/>
            <a:ext cx="3482720" cy="1223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4" descr="smsa-logo.png">
            <a:extLst>
              <a:ext uri="{FF2B5EF4-FFF2-40B4-BE49-F238E27FC236}">
                <a16:creationId xmlns:a16="http://schemas.microsoft.com/office/drawing/2014/main" id="{DA886B6A-7592-412E-A489-0203D3FD4BB6}"/>
              </a:ext>
            </a:extLst>
          </p:cNvPr>
          <p:cNvPicPr>
            <a:picLocks noChangeAspect="1"/>
          </p:cNvPicPr>
          <p:nvPr/>
        </p:nvPicPr>
        <p:blipFill>
          <a:blip r:embed="rId6" cstate="print"/>
          <a:stretch>
            <a:fillRect/>
          </a:stretch>
        </p:blipFill>
        <p:spPr>
          <a:xfrm>
            <a:off x="116374" y="5085728"/>
            <a:ext cx="3482719" cy="1223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4B042F9D-09BA-4C68-BFED-338AA4FBE606}"/>
              </a:ext>
            </a:extLst>
          </p:cNvPr>
          <p:cNvSpPr txBox="1"/>
          <p:nvPr/>
        </p:nvSpPr>
        <p:spPr>
          <a:xfrm>
            <a:off x="2579683" y="1038606"/>
            <a:ext cx="7032634" cy="584775"/>
          </a:xfrm>
          <a:prstGeom prst="rect">
            <a:avLst/>
          </a:prstGeom>
          <a:noFill/>
        </p:spPr>
        <p:txBody>
          <a:bodyPr wrap="square" rtlCol="0">
            <a:spAutoFit/>
          </a:bodyPr>
          <a:lstStyle/>
          <a:p>
            <a:pPr algn="ctr"/>
            <a:r>
              <a:rPr lang="en-US" sz="3200" b="1" dirty="0">
                <a:solidFill>
                  <a:schemeClr val="accent2"/>
                </a:solidFill>
              </a:rPr>
              <a:t>Thank you for your attention</a:t>
            </a:r>
            <a:r>
              <a:rPr lang="el-GR" sz="3200" b="1" dirty="0">
                <a:solidFill>
                  <a:schemeClr val="accent2"/>
                </a:solidFill>
              </a:rPr>
              <a:t>!</a:t>
            </a:r>
          </a:p>
        </p:txBody>
      </p:sp>
      <p:sp>
        <p:nvSpPr>
          <p:cNvPr id="14" name="Ορθογώνιο: Στρογγύλεμα γωνιών 13">
            <a:extLst>
              <a:ext uri="{FF2B5EF4-FFF2-40B4-BE49-F238E27FC236}">
                <a16:creationId xmlns:a16="http://schemas.microsoft.com/office/drawing/2014/main" id="{971602A4-76E4-47F0-ABE1-DDC81BF0FB7B}"/>
              </a:ext>
            </a:extLst>
          </p:cNvPr>
          <p:cNvSpPr/>
          <p:nvPr/>
        </p:nvSpPr>
        <p:spPr>
          <a:xfrm>
            <a:off x="2520960" y="984577"/>
            <a:ext cx="6827011" cy="692834"/>
          </a:xfrm>
          <a:prstGeom prst="roundRect">
            <a:avLst/>
          </a:prstGeom>
          <a:noFill/>
          <a:ln w="381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5" name="Εικόνα 14">
            <a:extLst>
              <a:ext uri="{FF2B5EF4-FFF2-40B4-BE49-F238E27FC236}">
                <a16:creationId xmlns:a16="http://schemas.microsoft.com/office/drawing/2014/main" id="{F16098D0-0F08-4DA8-BFB9-E11E01C59A7C}"/>
              </a:ext>
            </a:extLst>
          </p:cNvPr>
          <p:cNvPicPr/>
          <p:nvPr/>
        </p:nvPicPr>
        <p:blipFill>
          <a:blip r:embed="rId7">
            <a:extLst>
              <a:ext uri="{28A0092B-C50C-407E-A947-70E740481C1C}">
                <a14:useLocalDpi xmlns:a14="http://schemas.microsoft.com/office/drawing/2010/main" val="0"/>
              </a:ext>
            </a:extLst>
          </a:blip>
          <a:srcRect t="9517" b="9517"/>
          <a:stretch/>
        </p:blipFill>
        <p:spPr bwMode="auto">
          <a:xfrm>
            <a:off x="3473686" y="1776957"/>
            <a:ext cx="4986733" cy="2789292"/>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sp>
        <p:nvSpPr>
          <p:cNvPr id="16" name="TextBox 15">
            <a:extLst>
              <a:ext uri="{FF2B5EF4-FFF2-40B4-BE49-F238E27FC236}">
                <a16:creationId xmlns:a16="http://schemas.microsoft.com/office/drawing/2014/main" id="{8B775C3B-3324-4BA1-8E5C-EF9DBA10B08D}"/>
              </a:ext>
            </a:extLst>
          </p:cNvPr>
          <p:cNvSpPr txBox="1"/>
          <p:nvPr/>
        </p:nvSpPr>
        <p:spPr>
          <a:xfrm>
            <a:off x="11463065" y="6529071"/>
            <a:ext cx="817707" cy="369332"/>
          </a:xfrm>
          <a:prstGeom prst="rect">
            <a:avLst/>
          </a:prstGeom>
          <a:noFill/>
        </p:spPr>
        <p:txBody>
          <a:bodyPr wrap="square" rtlCol="0">
            <a:spAutoFit/>
          </a:bodyPr>
          <a:lstStyle/>
          <a:p>
            <a:r>
              <a:rPr lang="en-US" dirty="0">
                <a:solidFill>
                  <a:schemeClr val="bg1"/>
                </a:solidFill>
              </a:rPr>
              <a:t>21/21</a:t>
            </a:r>
            <a:endParaRPr lang="el-GR" dirty="0">
              <a:solidFill>
                <a:schemeClr val="bg1"/>
              </a:solidFill>
            </a:endParaRPr>
          </a:p>
        </p:txBody>
      </p:sp>
    </p:spTree>
    <p:extLst>
      <p:ext uri="{BB962C8B-B14F-4D97-AF65-F5344CB8AC3E}">
        <p14:creationId xmlns:p14="http://schemas.microsoft.com/office/powerpoint/2010/main" val="376469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p:cNvGrpSpPr/>
        <p:nvPr/>
      </p:nvGrpSpPr>
      <p:grpSpPr>
        <a:xfrm>
          <a:off x="0" y="0"/>
          <a:ext cx="0" cy="0"/>
          <a:chOff x="0" y="0"/>
          <a:chExt cx="0" cy="0"/>
        </a:xfrm>
      </p:grpSpPr>
      <p:sp>
        <p:nvSpPr>
          <p:cNvPr id="3" name="Ορθογώνιο: Στρογγύλεμα γωνιών 2">
            <a:extLst>
              <a:ext uri="{FF2B5EF4-FFF2-40B4-BE49-F238E27FC236}">
                <a16:creationId xmlns:a16="http://schemas.microsoft.com/office/drawing/2014/main" id="{61D1C012-2B8B-4759-8E97-4B3B82B03A41}"/>
              </a:ext>
            </a:extLst>
          </p:cNvPr>
          <p:cNvSpPr/>
          <p:nvPr/>
        </p:nvSpPr>
        <p:spPr>
          <a:xfrm>
            <a:off x="1941593" y="1680978"/>
            <a:ext cx="3793641" cy="226462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Ορθογώνιο 42">
            <a:extLst>
              <a:ext uri="{FF2B5EF4-FFF2-40B4-BE49-F238E27FC236}">
                <a16:creationId xmlns:a16="http://schemas.microsoft.com/office/drawing/2014/main" id="{75CE94E0-30EE-4921-8542-8450539A6339}"/>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 name="TextBox 60">
            <a:extLst>
              <a:ext uri="{FF2B5EF4-FFF2-40B4-BE49-F238E27FC236}">
                <a16:creationId xmlns:a16="http://schemas.microsoft.com/office/drawing/2014/main" id="{D7E78159-6336-434D-8136-1A6F697F5196}"/>
              </a:ext>
            </a:extLst>
          </p:cNvPr>
          <p:cNvSpPr txBox="1"/>
          <p:nvPr/>
        </p:nvSpPr>
        <p:spPr>
          <a:xfrm>
            <a:off x="2" y="1839"/>
            <a:ext cx="4672428" cy="523220"/>
          </a:xfrm>
          <a:prstGeom prst="rect">
            <a:avLst/>
          </a:prstGeom>
          <a:solidFill>
            <a:schemeClr val="accent1"/>
          </a:solidFill>
        </p:spPr>
        <p:txBody>
          <a:bodyPr wrap="square" rtlCol="0">
            <a:spAutoFit/>
          </a:bodyPr>
          <a:lstStyle/>
          <a:p>
            <a:endParaRPr lang="el-GR" dirty="0"/>
          </a:p>
        </p:txBody>
      </p:sp>
      <p:sp>
        <p:nvSpPr>
          <p:cNvPr id="4" name="Ορθογώνιο: Στρογγύλεμα γωνιών 3">
            <a:extLst>
              <a:ext uri="{FF2B5EF4-FFF2-40B4-BE49-F238E27FC236}">
                <a16:creationId xmlns:a16="http://schemas.microsoft.com/office/drawing/2014/main" id="{BE1CB9B3-B5F3-4FD1-B8F4-35F8B1390E30}"/>
              </a:ext>
            </a:extLst>
          </p:cNvPr>
          <p:cNvSpPr/>
          <p:nvPr/>
        </p:nvSpPr>
        <p:spPr>
          <a:xfrm>
            <a:off x="5943709" y="1679163"/>
            <a:ext cx="4053732" cy="22664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3" name="Ορθογώνιο: Στρογγύλεμα γωνιών 92">
            <a:extLst>
              <a:ext uri="{FF2B5EF4-FFF2-40B4-BE49-F238E27FC236}">
                <a16:creationId xmlns:a16="http://schemas.microsoft.com/office/drawing/2014/main" id="{B9C3811E-C898-439A-9499-BCCACBD594F4}"/>
              </a:ext>
            </a:extLst>
          </p:cNvPr>
          <p:cNvSpPr/>
          <p:nvPr/>
        </p:nvSpPr>
        <p:spPr>
          <a:xfrm>
            <a:off x="2579962" y="4312751"/>
            <a:ext cx="6321206" cy="40044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l-GR"/>
          </a:p>
        </p:txBody>
      </p:sp>
      <p:sp>
        <p:nvSpPr>
          <p:cNvPr id="79" name="Ορθογώνιο: Στρογγύλεμα γωνιών 78">
            <a:extLst>
              <a:ext uri="{FF2B5EF4-FFF2-40B4-BE49-F238E27FC236}">
                <a16:creationId xmlns:a16="http://schemas.microsoft.com/office/drawing/2014/main" id="{1878A145-7B9E-4397-9C7D-A301BB8CD19E}"/>
              </a:ext>
            </a:extLst>
          </p:cNvPr>
          <p:cNvSpPr/>
          <p:nvPr/>
        </p:nvSpPr>
        <p:spPr>
          <a:xfrm>
            <a:off x="2336216" y="576942"/>
            <a:ext cx="6843386" cy="100608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2" name="TextBox 11">
            <a:extLst>
              <a:ext uri="{FF2B5EF4-FFF2-40B4-BE49-F238E27FC236}">
                <a16:creationId xmlns:a16="http://schemas.microsoft.com/office/drawing/2014/main" id="{9CC7A4C3-29CA-4A29-8DA9-C758FE05AEE0}"/>
              </a:ext>
            </a:extLst>
          </p:cNvPr>
          <p:cNvSpPr txBox="1"/>
          <p:nvPr/>
        </p:nvSpPr>
        <p:spPr>
          <a:xfrm>
            <a:off x="4371976" y="0"/>
            <a:ext cx="2333650" cy="523220"/>
          </a:xfrm>
          <a:prstGeom prst="rect">
            <a:avLst/>
          </a:prstGeom>
          <a:solidFill>
            <a:schemeClr val="bg2">
              <a:lumMod val="60000"/>
              <a:lumOff val="40000"/>
            </a:schemeClr>
          </a:solidFill>
        </p:spPr>
        <p:txBody>
          <a:bodyPr wrap="square" rtlCol="0">
            <a:spAutoFit/>
          </a:bodyPr>
          <a:lstStyle/>
          <a:p>
            <a:endParaRPr lang="el-GR" dirty="0"/>
          </a:p>
        </p:txBody>
      </p:sp>
      <p:sp>
        <p:nvSpPr>
          <p:cNvPr id="2" name="TextBox 1">
            <a:extLst>
              <a:ext uri="{FF2B5EF4-FFF2-40B4-BE49-F238E27FC236}">
                <a16:creationId xmlns:a16="http://schemas.microsoft.com/office/drawing/2014/main" id="{70E8E865-C94C-4689-96DB-DF8D88D5E3D5}"/>
              </a:ext>
            </a:extLst>
          </p:cNvPr>
          <p:cNvSpPr txBox="1"/>
          <p:nvPr/>
        </p:nvSpPr>
        <p:spPr>
          <a:xfrm>
            <a:off x="4327203" y="27162"/>
            <a:ext cx="2613297" cy="461665"/>
          </a:xfrm>
          <a:prstGeom prst="rect">
            <a:avLst/>
          </a:prstGeom>
          <a:noFill/>
        </p:spPr>
        <p:txBody>
          <a:bodyPr wrap="square" rtlCol="0">
            <a:spAutoFit/>
          </a:bodyPr>
          <a:lstStyle/>
          <a:p>
            <a:r>
              <a:rPr lang="el-GR" sz="2400" dirty="0"/>
              <a:t>1. </a:t>
            </a:r>
            <a:r>
              <a:rPr lang="en-US" sz="2400" dirty="0"/>
              <a:t>Introduction</a:t>
            </a:r>
            <a:r>
              <a:rPr lang="el-GR" sz="2400" dirty="0"/>
              <a:t> </a:t>
            </a:r>
            <a:endParaRPr lang="el-GR" sz="1600" dirty="0"/>
          </a:p>
        </p:txBody>
      </p:sp>
      <p:sp>
        <p:nvSpPr>
          <p:cNvPr id="9" name="TextBox 8">
            <a:extLst>
              <a:ext uri="{FF2B5EF4-FFF2-40B4-BE49-F238E27FC236}">
                <a16:creationId xmlns:a16="http://schemas.microsoft.com/office/drawing/2014/main" id="{BF9FE2B9-236A-4FD0-B2EF-DBF712ABA873}"/>
              </a:ext>
            </a:extLst>
          </p:cNvPr>
          <p:cNvSpPr txBox="1"/>
          <p:nvPr/>
        </p:nvSpPr>
        <p:spPr>
          <a:xfrm>
            <a:off x="0" y="709723"/>
            <a:ext cx="1541866" cy="646331"/>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b="1" dirty="0">
                <a:solidFill>
                  <a:schemeClr val="bg1"/>
                </a:solidFill>
              </a:rPr>
              <a:t>RULE </a:t>
            </a:r>
          </a:p>
          <a:p>
            <a:pPr algn="ctr"/>
            <a:r>
              <a:rPr lang="en-US" b="1" dirty="0">
                <a:solidFill>
                  <a:schemeClr val="bg1"/>
                </a:solidFill>
              </a:rPr>
              <a:t>Problem</a:t>
            </a:r>
            <a:endParaRPr lang="el-GR" b="1" dirty="0">
              <a:solidFill>
                <a:schemeClr val="bg1"/>
              </a:solidFill>
            </a:endParaRPr>
          </a:p>
        </p:txBody>
      </p:sp>
      <p:sp>
        <p:nvSpPr>
          <p:cNvPr id="11" name="TextBox 10">
            <a:extLst>
              <a:ext uri="{FF2B5EF4-FFF2-40B4-BE49-F238E27FC236}">
                <a16:creationId xmlns:a16="http://schemas.microsoft.com/office/drawing/2014/main" id="{711890BF-6F1C-4D77-99E6-6EDDD88CF726}"/>
              </a:ext>
            </a:extLst>
          </p:cNvPr>
          <p:cNvSpPr txBox="1"/>
          <p:nvPr/>
        </p:nvSpPr>
        <p:spPr>
          <a:xfrm>
            <a:off x="2417592" y="748744"/>
            <a:ext cx="6681958" cy="646331"/>
          </a:xfrm>
          <a:prstGeom prst="rect">
            <a:avLst/>
          </a:prstGeom>
          <a:noFill/>
        </p:spPr>
        <p:txBody>
          <a:bodyPr wrap="square" rtlCol="0">
            <a:spAutoFit/>
          </a:bodyPr>
          <a:lstStyle/>
          <a:p>
            <a:pPr algn="ctr"/>
            <a:r>
              <a:rPr lang="en-US" b="1" i="1" dirty="0">
                <a:solidFill>
                  <a:schemeClr val="bg1"/>
                </a:solidFill>
              </a:rPr>
              <a:t>Vibration-Based Remaining Useful Life Estimation (RULE) of Mechanical System/Component</a:t>
            </a:r>
            <a:endParaRPr lang="el-GR" b="1" i="1" dirty="0">
              <a:solidFill>
                <a:schemeClr val="bg1"/>
              </a:solidFill>
            </a:endParaRPr>
          </a:p>
        </p:txBody>
      </p:sp>
      <p:sp>
        <p:nvSpPr>
          <p:cNvPr id="13" name="TextBox 12">
            <a:extLst>
              <a:ext uri="{FF2B5EF4-FFF2-40B4-BE49-F238E27FC236}">
                <a16:creationId xmlns:a16="http://schemas.microsoft.com/office/drawing/2014/main" id="{3CC046C5-AC0C-4A92-9201-288FE09C6554}"/>
              </a:ext>
            </a:extLst>
          </p:cNvPr>
          <p:cNvSpPr txBox="1"/>
          <p:nvPr/>
        </p:nvSpPr>
        <p:spPr>
          <a:xfrm>
            <a:off x="6705626" y="0"/>
            <a:ext cx="5488270" cy="523220"/>
          </a:xfrm>
          <a:prstGeom prst="rect">
            <a:avLst/>
          </a:prstGeom>
          <a:solidFill>
            <a:schemeClr val="accent1"/>
          </a:solidFill>
        </p:spPr>
        <p:txBody>
          <a:bodyPr wrap="square" rtlCol="0">
            <a:spAutoFit/>
          </a:bodyPr>
          <a:lstStyle/>
          <a:p>
            <a:endParaRPr lang="el-GR" dirty="0"/>
          </a:p>
        </p:txBody>
      </p:sp>
      <p:sp>
        <p:nvSpPr>
          <p:cNvPr id="16" name="TextBox 15">
            <a:extLst>
              <a:ext uri="{FF2B5EF4-FFF2-40B4-BE49-F238E27FC236}">
                <a16:creationId xmlns:a16="http://schemas.microsoft.com/office/drawing/2014/main" id="{42110ED3-791D-4477-A7AB-401F808A7890}"/>
              </a:ext>
            </a:extLst>
          </p:cNvPr>
          <p:cNvSpPr txBox="1"/>
          <p:nvPr/>
        </p:nvSpPr>
        <p:spPr>
          <a:xfrm>
            <a:off x="2725619" y="1744379"/>
            <a:ext cx="2217852" cy="369332"/>
          </a:xfrm>
          <a:prstGeom prst="rect">
            <a:avLst/>
          </a:prstGeom>
          <a:noFill/>
          <a:ln w="19050">
            <a:solidFill>
              <a:schemeClr val="bg2">
                <a:lumMod val="60000"/>
                <a:lumOff val="40000"/>
              </a:schemeClr>
            </a:solidFill>
          </a:ln>
        </p:spPr>
        <p:txBody>
          <a:bodyPr wrap="square">
            <a:spAutoFit/>
          </a:bodyPr>
          <a:lstStyle/>
          <a:p>
            <a:pPr algn="ctr"/>
            <a:r>
              <a:rPr lang="en-US" b="1" i="1" dirty="0">
                <a:solidFill>
                  <a:srgbClr val="FFC000"/>
                </a:solidFill>
                <a:effectLst>
                  <a:outerShdw blurRad="38100" dist="38100" dir="2700000" algn="tl">
                    <a:srgbClr val="000000">
                      <a:alpha val="43137"/>
                    </a:srgbClr>
                  </a:outerShdw>
                </a:effectLst>
              </a:rPr>
              <a:t>RULE Significance</a:t>
            </a:r>
            <a:endParaRPr lang="en-US" i="1" dirty="0">
              <a:solidFill>
                <a:srgbClr val="FFC000"/>
              </a:solidFill>
            </a:endParaRPr>
          </a:p>
        </p:txBody>
      </p:sp>
      <p:sp>
        <p:nvSpPr>
          <p:cNvPr id="18" name="TextBox 17">
            <a:extLst>
              <a:ext uri="{FF2B5EF4-FFF2-40B4-BE49-F238E27FC236}">
                <a16:creationId xmlns:a16="http://schemas.microsoft.com/office/drawing/2014/main" id="{FAD45D03-F640-4D3D-8E05-2B365E9CA33C}"/>
              </a:ext>
            </a:extLst>
          </p:cNvPr>
          <p:cNvSpPr txBox="1"/>
          <p:nvPr/>
        </p:nvSpPr>
        <p:spPr>
          <a:xfrm>
            <a:off x="6607827" y="1754828"/>
            <a:ext cx="2046147" cy="369332"/>
          </a:xfrm>
          <a:prstGeom prst="rect">
            <a:avLst/>
          </a:prstGeom>
          <a:noFill/>
          <a:ln w="19050">
            <a:solidFill>
              <a:schemeClr val="bg2">
                <a:lumMod val="60000"/>
                <a:lumOff val="40000"/>
              </a:schemeClr>
            </a:solidFill>
          </a:ln>
        </p:spPr>
        <p:txBody>
          <a:bodyPr wrap="square">
            <a:spAutoFit/>
          </a:bodyPr>
          <a:lstStyle/>
          <a:p>
            <a:r>
              <a:rPr lang="en-US" b="1" i="1" dirty="0">
                <a:solidFill>
                  <a:srgbClr val="FF0000"/>
                </a:solidFill>
                <a:effectLst>
                  <a:outerShdw blurRad="38100" dist="38100" dir="2700000" algn="tl">
                    <a:srgbClr val="000000">
                      <a:alpha val="43137"/>
                    </a:srgbClr>
                  </a:outerShdw>
                </a:effectLst>
              </a:rPr>
              <a:t>RULE Challenges</a:t>
            </a:r>
            <a:endParaRPr lang="en-US" i="1" dirty="0">
              <a:solidFill>
                <a:srgbClr val="FF0000"/>
              </a:solidFill>
            </a:endParaRPr>
          </a:p>
        </p:txBody>
      </p:sp>
      <p:sp>
        <p:nvSpPr>
          <p:cNvPr id="68" name="TextBox 67">
            <a:extLst>
              <a:ext uri="{FF2B5EF4-FFF2-40B4-BE49-F238E27FC236}">
                <a16:creationId xmlns:a16="http://schemas.microsoft.com/office/drawing/2014/main" id="{5B2EF618-6CAA-4277-8B45-9E3BD2B6FABE}"/>
              </a:ext>
            </a:extLst>
          </p:cNvPr>
          <p:cNvSpPr txBox="1"/>
          <p:nvPr/>
        </p:nvSpPr>
        <p:spPr>
          <a:xfrm>
            <a:off x="1995895" y="2126927"/>
            <a:ext cx="3793294" cy="1754326"/>
          </a:xfrm>
          <a:prstGeom prst="rect">
            <a:avLst/>
          </a:prstGeom>
          <a:noFill/>
        </p:spPr>
        <p:txBody>
          <a:bodyPr wrap="square" rtlCol="0">
            <a:spAutoFit/>
          </a:bodyPr>
          <a:lstStyle/>
          <a:p>
            <a:pPr marL="285750" indent="-285750">
              <a:buFont typeface="Arial" panose="020B0604020202020204" pitchFamily="34" charset="0"/>
              <a:buChar char="•"/>
            </a:pPr>
            <a:r>
              <a:rPr lang="en-US" sz="1800" b="1" dirty="0"/>
              <a:t>Guidance</a:t>
            </a:r>
            <a:r>
              <a:rPr lang="en-US" sz="1800" dirty="0"/>
              <a:t> for preventive maintenance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Reduced</a:t>
            </a:r>
            <a:r>
              <a:rPr lang="en-US" dirty="0"/>
              <a:t> costs</a:t>
            </a:r>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n-US" dirty="0"/>
              <a:t>Improved </a:t>
            </a:r>
            <a:r>
              <a:rPr lang="en-US" b="1" dirty="0"/>
              <a:t>safety</a:t>
            </a:r>
            <a:endParaRPr lang="el-GR" b="1" dirty="0"/>
          </a:p>
        </p:txBody>
      </p:sp>
      <p:pic>
        <p:nvPicPr>
          <p:cNvPr id="70" name="Γραφικό 69" descr="Σήμα ελέγχου με συμπαγές γέμισμα">
            <a:extLst>
              <a:ext uri="{FF2B5EF4-FFF2-40B4-BE49-F238E27FC236}">
                <a16:creationId xmlns:a16="http://schemas.microsoft.com/office/drawing/2014/main" id="{0085F4A5-F616-4C4A-B6A4-7AD8336DE9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68085" y="3535375"/>
            <a:ext cx="380327" cy="345878"/>
          </a:xfrm>
          <a:prstGeom prst="rect">
            <a:avLst/>
          </a:prstGeom>
        </p:spPr>
      </p:pic>
      <p:pic>
        <p:nvPicPr>
          <p:cNvPr id="72" name="Γραφικό 71" descr="Μπάλες Harvey 10% με συμπαγές γέμισμα">
            <a:extLst>
              <a:ext uri="{FF2B5EF4-FFF2-40B4-BE49-F238E27FC236}">
                <a16:creationId xmlns:a16="http://schemas.microsoft.com/office/drawing/2014/main" id="{8453490C-519E-4934-80CB-AFAAA20A5B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72430" y="2435478"/>
            <a:ext cx="333175" cy="345878"/>
          </a:xfrm>
          <a:prstGeom prst="rect">
            <a:avLst/>
          </a:prstGeom>
        </p:spPr>
      </p:pic>
      <p:sp>
        <p:nvSpPr>
          <p:cNvPr id="76" name="TextBox 75">
            <a:extLst>
              <a:ext uri="{FF2B5EF4-FFF2-40B4-BE49-F238E27FC236}">
                <a16:creationId xmlns:a16="http://schemas.microsoft.com/office/drawing/2014/main" id="{22E29D39-52A4-4071-A0E0-E5F274D11B08}"/>
              </a:ext>
            </a:extLst>
          </p:cNvPr>
          <p:cNvSpPr txBox="1"/>
          <p:nvPr/>
        </p:nvSpPr>
        <p:spPr>
          <a:xfrm>
            <a:off x="11536217" y="6529071"/>
            <a:ext cx="817707" cy="369332"/>
          </a:xfrm>
          <a:prstGeom prst="rect">
            <a:avLst/>
          </a:prstGeom>
          <a:noFill/>
        </p:spPr>
        <p:txBody>
          <a:bodyPr wrap="square" rtlCol="0">
            <a:spAutoFit/>
          </a:bodyPr>
          <a:lstStyle/>
          <a:p>
            <a:r>
              <a:rPr lang="el-GR" dirty="0">
                <a:solidFill>
                  <a:schemeClr val="bg1"/>
                </a:solidFill>
              </a:rPr>
              <a:t>3/</a:t>
            </a:r>
            <a:r>
              <a:rPr lang="en-US" dirty="0">
                <a:solidFill>
                  <a:schemeClr val="bg1"/>
                </a:solidFill>
              </a:rPr>
              <a:t>21</a:t>
            </a:r>
            <a:endParaRPr lang="el-GR" dirty="0">
              <a:solidFill>
                <a:schemeClr val="bg1"/>
              </a:solidFill>
            </a:endParaRPr>
          </a:p>
        </p:txBody>
      </p:sp>
      <p:sp>
        <p:nvSpPr>
          <p:cNvPr id="80" name="TextBox 79">
            <a:extLst>
              <a:ext uri="{FF2B5EF4-FFF2-40B4-BE49-F238E27FC236}">
                <a16:creationId xmlns:a16="http://schemas.microsoft.com/office/drawing/2014/main" id="{B2FF47C0-3FBA-4485-893F-1DF432E839B2}"/>
              </a:ext>
            </a:extLst>
          </p:cNvPr>
          <p:cNvSpPr txBox="1"/>
          <p:nvPr/>
        </p:nvSpPr>
        <p:spPr>
          <a:xfrm>
            <a:off x="2783234" y="4326243"/>
            <a:ext cx="6011910" cy="369332"/>
          </a:xfrm>
          <a:prstGeom prst="rect">
            <a:avLst/>
          </a:prstGeom>
          <a:noFill/>
        </p:spPr>
        <p:txBody>
          <a:bodyPr wrap="square" rtlCol="0">
            <a:spAutoFit/>
          </a:bodyPr>
          <a:lstStyle/>
          <a:p>
            <a:r>
              <a:rPr lang="en-US" dirty="0">
                <a:solidFill>
                  <a:schemeClr val="bg1"/>
                </a:solidFill>
              </a:rPr>
              <a:t>Why the usage of </a:t>
            </a:r>
            <a:r>
              <a:rPr lang="en-US" b="1" dirty="0">
                <a:solidFill>
                  <a:schemeClr val="bg1"/>
                </a:solidFill>
              </a:rPr>
              <a:t>Vibration Signals based Method</a:t>
            </a:r>
            <a:r>
              <a:rPr lang="en-US" dirty="0">
                <a:solidFill>
                  <a:schemeClr val="bg1"/>
                </a:solidFill>
              </a:rPr>
              <a:t>?</a:t>
            </a:r>
            <a:endParaRPr lang="el-GR" dirty="0">
              <a:solidFill>
                <a:schemeClr val="bg1"/>
              </a:solidFill>
            </a:endParaRPr>
          </a:p>
        </p:txBody>
      </p:sp>
      <p:sp>
        <p:nvSpPr>
          <p:cNvPr id="85" name="TextBox 84">
            <a:extLst>
              <a:ext uri="{FF2B5EF4-FFF2-40B4-BE49-F238E27FC236}">
                <a16:creationId xmlns:a16="http://schemas.microsoft.com/office/drawing/2014/main" id="{394973A5-F3C3-4593-8E00-8F2A0C87F42C}"/>
              </a:ext>
            </a:extLst>
          </p:cNvPr>
          <p:cNvSpPr txBox="1"/>
          <p:nvPr/>
        </p:nvSpPr>
        <p:spPr>
          <a:xfrm>
            <a:off x="6034707" y="2163135"/>
            <a:ext cx="35443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Data </a:t>
            </a:r>
            <a:r>
              <a:rPr lang="en-US" b="1" dirty="0"/>
              <a:t>Quality</a:t>
            </a:r>
            <a:r>
              <a:rPr lang="en-US" dirty="0"/>
              <a:t> &amp; </a:t>
            </a:r>
            <a:r>
              <a:rPr lang="en-US" b="1" dirty="0"/>
              <a:t>Availability</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Uncertainty </a:t>
            </a:r>
            <a:r>
              <a:rPr lang="en-US" dirty="0"/>
              <a:t>&amp; </a:t>
            </a:r>
            <a:r>
              <a:rPr lang="en-US" b="1" dirty="0"/>
              <a:t>Variability</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Model</a:t>
            </a:r>
            <a:r>
              <a:rPr lang="en-US" b="1" dirty="0"/>
              <a:t> Complexity </a:t>
            </a:r>
          </a:p>
          <a:p>
            <a:pPr marL="285750" indent="-285750">
              <a:buFont typeface="Arial" panose="020B0604020202020204" pitchFamily="34" charset="0"/>
              <a:buChar char="•"/>
            </a:pPr>
            <a:endParaRPr lang="el-GR" b="1" dirty="0"/>
          </a:p>
        </p:txBody>
      </p:sp>
      <p:sp>
        <p:nvSpPr>
          <p:cNvPr id="39" name="Ορθογώνιο 38">
            <a:extLst>
              <a:ext uri="{FF2B5EF4-FFF2-40B4-BE49-F238E27FC236}">
                <a16:creationId xmlns:a16="http://schemas.microsoft.com/office/drawing/2014/main" id="{E9BE0141-6A57-4680-BDD6-2B739AD02852}"/>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0" name="TextBox 39">
            <a:extLst>
              <a:ext uri="{FF2B5EF4-FFF2-40B4-BE49-F238E27FC236}">
                <a16:creationId xmlns:a16="http://schemas.microsoft.com/office/drawing/2014/main" id="{BEF90E74-B28A-4657-A19B-5E79AF2CB087}"/>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42" name="Ορθογώνιο 41">
            <a:extLst>
              <a:ext uri="{FF2B5EF4-FFF2-40B4-BE49-F238E27FC236}">
                <a16:creationId xmlns:a16="http://schemas.microsoft.com/office/drawing/2014/main" id="{E3500764-E43B-4BEF-AF4E-4980C36AE1CA}"/>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23" name="Γραφικό 22" descr="Χρήματα με φτερά με συμπαγές γέμισμα">
            <a:extLst>
              <a:ext uri="{FF2B5EF4-FFF2-40B4-BE49-F238E27FC236}">
                <a16:creationId xmlns:a16="http://schemas.microsoft.com/office/drawing/2014/main" id="{6CD26C5D-7F33-4A97-A76E-C7F8E29D30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72430" y="2933728"/>
            <a:ext cx="414246" cy="414246"/>
          </a:xfrm>
          <a:prstGeom prst="rect">
            <a:avLst/>
          </a:prstGeom>
        </p:spPr>
      </p:pic>
      <p:pic>
        <p:nvPicPr>
          <p:cNvPr id="6" name="Γραφικό 5" descr="Database outline">
            <a:extLst>
              <a:ext uri="{FF2B5EF4-FFF2-40B4-BE49-F238E27FC236}">
                <a16:creationId xmlns:a16="http://schemas.microsoft.com/office/drawing/2014/main" id="{DE7FEF51-6DAB-49A1-9D26-D4641ED35F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370974" y="2113711"/>
            <a:ext cx="535982" cy="535982"/>
          </a:xfrm>
          <a:prstGeom prst="rect">
            <a:avLst/>
          </a:prstGeom>
        </p:spPr>
      </p:pic>
      <p:pic>
        <p:nvPicPr>
          <p:cNvPr id="19" name="Graphic 18" descr="Statistics outline">
            <a:extLst>
              <a:ext uri="{FF2B5EF4-FFF2-40B4-BE49-F238E27FC236}">
                <a16:creationId xmlns:a16="http://schemas.microsoft.com/office/drawing/2014/main" id="{0FC9BA26-CFE7-F789-0CBF-4F5F3722AB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01345" y="2646780"/>
            <a:ext cx="586212" cy="586212"/>
          </a:xfrm>
          <a:prstGeom prst="rect">
            <a:avLst/>
          </a:prstGeom>
        </p:spPr>
      </p:pic>
      <p:pic>
        <p:nvPicPr>
          <p:cNvPr id="21" name="Graphic 20" descr="Research outline">
            <a:extLst>
              <a:ext uri="{FF2B5EF4-FFF2-40B4-BE49-F238E27FC236}">
                <a16:creationId xmlns:a16="http://schemas.microsoft.com/office/drawing/2014/main" id="{EA0D3885-4770-28BA-EC9D-A399A79B092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44997" y="3187249"/>
            <a:ext cx="501828" cy="501828"/>
          </a:xfrm>
          <a:prstGeom prst="rect">
            <a:avLst/>
          </a:prstGeom>
        </p:spPr>
      </p:pic>
      <p:sp>
        <p:nvSpPr>
          <p:cNvPr id="31" name="TextBox 29">
            <a:extLst>
              <a:ext uri="{FF2B5EF4-FFF2-40B4-BE49-F238E27FC236}">
                <a16:creationId xmlns:a16="http://schemas.microsoft.com/office/drawing/2014/main" id="{D7662B68-675C-BAF2-A0D0-0D75A07A7829}"/>
              </a:ext>
            </a:extLst>
          </p:cNvPr>
          <p:cNvSpPr txBox="1"/>
          <p:nvPr/>
        </p:nvSpPr>
        <p:spPr>
          <a:xfrm>
            <a:off x="3089694" y="4730665"/>
            <a:ext cx="5564280" cy="101566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en-US" sz="2000" b="1" i="0" u="none" strike="noStrike" baseline="0" dirty="0">
                <a:latin typeface="AdvGulliv-R"/>
              </a:rPr>
              <a:t>Indirect relation </a:t>
            </a:r>
            <a:r>
              <a:rPr lang="en-US" sz="2000" b="0" i="0" u="none" strike="noStrike" baseline="0" dirty="0">
                <a:latin typeface="AdvGulliv-R"/>
              </a:rPr>
              <a:t>to the degradation mechanisms </a:t>
            </a:r>
          </a:p>
          <a:p>
            <a:pPr marL="285750" indent="-285750">
              <a:buClr>
                <a:schemeClr val="tx1"/>
              </a:buClr>
              <a:buFont typeface="Wingdings" panose="05000000000000000000" pitchFamily="2" charset="2"/>
              <a:buChar char="q"/>
            </a:pPr>
            <a:r>
              <a:rPr lang="en-US" sz="2000" b="1" dirty="0">
                <a:latin typeface="AdvGulliv-R"/>
              </a:rPr>
              <a:t>No </a:t>
            </a:r>
            <a:r>
              <a:rPr lang="en-US" sz="2000" b="1" i="0" u="none" strike="noStrike" baseline="0" dirty="0">
                <a:latin typeface="AdvGulliv-R"/>
              </a:rPr>
              <a:t>disruption </a:t>
            </a:r>
            <a:r>
              <a:rPr lang="en-US" sz="2000" b="0" i="0" u="none" strike="noStrike" baseline="0" dirty="0">
                <a:latin typeface="AdvGulliv-R"/>
              </a:rPr>
              <a:t>of normal operation</a:t>
            </a:r>
          </a:p>
          <a:p>
            <a:pPr marL="285750" indent="-285750">
              <a:buFont typeface="Wingdings" panose="05000000000000000000" pitchFamily="2" charset="2"/>
              <a:buChar char="q"/>
            </a:pPr>
            <a:r>
              <a:rPr lang="en-US" sz="2000" b="1" dirty="0">
                <a:latin typeface="AdvGulliv-R"/>
              </a:rPr>
              <a:t>Low-cost</a:t>
            </a:r>
            <a:r>
              <a:rPr lang="en-US" sz="2000" dirty="0">
                <a:latin typeface="AdvGulliv-R"/>
              </a:rPr>
              <a:t> equipment (70% less)</a:t>
            </a:r>
            <a:endParaRPr lang="en-US" sz="1400" dirty="0"/>
          </a:p>
        </p:txBody>
      </p:sp>
    </p:spTree>
    <p:extLst>
      <p:ext uri="{BB962C8B-B14F-4D97-AF65-F5344CB8AC3E}">
        <p14:creationId xmlns:p14="http://schemas.microsoft.com/office/powerpoint/2010/main" val="2981631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p:cNvGrpSpPr/>
        <p:nvPr/>
      </p:nvGrpSpPr>
      <p:grpSpPr>
        <a:xfrm>
          <a:off x="0" y="0"/>
          <a:ext cx="0" cy="0"/>
          <a:chOff x="0" y="0"/>
          <a:chExt cx="0" cy="0"/>
        </a:xfrm>
      </p:grpSpPr>
      <p:sp>
        <p:nvSpPr>
          <p:cNvPr id="19" name="Ορθογώνιο 18">
            <a:extLst>
              <a:ext uri="{FF2B5EF4-FFF2-40B4-BE49-F238E27FC236}">
                <a16:creationId xmlns:a16="http://schemas.microsoft.com/office/drawing/2014/main" id="{D5689528-D607-48D9-A06A-EBFB3A81F0AB}"/>
              </a:ext>
            </a:extLst>
          </p:cNvPr>
          <p:cNvSpPr/>
          <p:nvPr/>
        </p:nvSpPr>
        <p:spPr>
          <a:xfrm>
            <a:off x="59423" y="3984719"/>
            <a:ext cx="2535131" cy="852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solidFill>
                  <a:schemeClr val="bg1"/>
                </a:solidFill>
              </a:rPr>
              <a:t>Prediction of degradation via monitoring time &amp; frequency domain features</a:t>
            </a:r>
            <a:endParaRPr lang="el-GR" sz="1400" dirty="0">
              <a:solidFill>
                <a:schemeClr val="bg1"/>
              </a:solidFill>
            </a:endParaRPr>
          </a:p>
        </p:txBody>
      </p:sp>
      <p:sp>
        <p:nvSpPr>
          <p:cNvPr id="64" name="Ορθογώνιο 63">
            <a:extLst>
              <a:ext uri="{FF2B5EF4-FFF2-40B4-BE49-F238E27FC236}">
                <a16:creationId xmlns:a16="http://schemas.microsoft.com/office/drawing/2014/main" id="{8082CFAD-DC5A-4613-9DB9-24CDB3CBD3D0}"/>
              </a:ext>
            </a:extLst>
          </p:cNvPr>
          <p:cNvSpPr/>
          <p:nvPr/>
        </p:nvSpPr>
        <p:spPr>
          <a:xfrm>
            <a:off x="92993" y="2258854"/>
            <a:ext cx="2467993" cy="893921"/>
          </a:xfrm>
          <a:prstGeom prst="rect">
            <a:avLst/>
          </a:prstGeom>
          <a:solidFill>
            <a:schemeClr val="accent3">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Statistical Models </a:t>
            </a:r>
            <a:r>
              <a:rPr lang="en-US" sz="1400" dirty="0">
                <a:solidFill>
                  <a:schemeClr val="bg1"/>
                </a:solidFill>
              </a:rPr>
              <a:t>that integrate typical stochastic models (Wiener, AR models).</a:t>
            </a:r>
          </a:p>
        </p:txBody>
      </p:sp>
      <p:sp>
        <p:nvSpPr>
          <p:cNvPr id="21" name="Ορθογώνιο: Στρογγύλεμα γωνιών 20">
            <a:extLst>
              <a:ext uri="{FF2B5EF4-FFF2-40B4-BE49-F238E27FC236}">
                <a16:creationId xmlns:a16="http://schemas.microsoft.com/office/drawing/2014/main" id="{9C7CA0AB-4DD7-47A5-A737-5F52F2F2EB6D}"/>
              </a:ext>
            </a:extLst>
          </p:cNvPr>
          <p:cNvSpPr/>
          <p:nvPr/>
        </p:nvSpPr>
        <p:spPr>
          <a:xfrm>
            <a:off x="2943229" y="428378"/>
            <a:ext cx="5358940" cy="58848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F20FDBC1-4B1E-4E39-8ABD-B784AECDE66F}"/>
              </a:ext>
            </a:extLst>
          </p:cNvPr>
          <p:cNvSpPr/>
          <p:nvPr/>
        </p:nvSpPr>
        <p:spPr>
          <a:xfrm>
            <a:off x="0" y="-9886"/>
            <a:ext cx="609600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TextBox 6">
            <a:extLst>
              <a:ext uri="{FF2B5EF4-FFF2-40B4-BE49-F238E27FC236}">
                <a16:creationId xmlns:a16="http://schemas.microsoft.com/office/drawing/2014/main" id="{8EA23060-51AA-4188-A192-F06D006CAB79}"/>
              </a:ext>
            </a:extLst>
          </p:cNvPr>
          <p:cNvSpPr txBox="1"/>
          <p:nvPr/>
        </p:nvSpPr>
        <p:spPr>
          <a:xfrm>
            <a:off x="-3" y="0"/>
            <a:ext cx="2697523" cy="369332"/>
          </a:xfrm>
          <a:prstGeom prst="rect">
            <a:avLst/>
          </a:prstGeom>
          <a:noFill/>
        </p:spPr>
        <p:txBody>
          <a:bodyPr wrap="square" rtlCol="0">
            <a:spAutoFit/>
          </a:bodyPr>
          <a:lstStyle/>
          <a:p>
            <a:r>
              <a:rPr lang="en-US" dirty="0"/>
              <a:t>Introduction (cont’d)</a:t>
            </a:r>
            <a:endParaRPr lang="el-GR" dirty="0"/>
          </a:p>
        </p:txBody>
      </p:sp>
      <p:sp>
        <p:nvSpPr>
          <p:cNvPr id="9" name="Ορθογώνιο 8">
            <a:extLst>
              <a:ext uri="{FF2B5EF4-FFF2-40B4-BE49-F238E27FC236}">
                <a16:creationId xmlns:a16="http://schemas.microsoft.com/office/drawing/2014/main" id="{34EE2DB1-20A5-4C8E-BDFF-0D025CA01A98}"/>
              </a:ext>
            </a:extLst>
          </p:cNvPr>
          <p:cNvSpPr/>
          <p:nvPr/>
        </p:nvSpPr>
        <p:spPr>
          <a:xfrm>
            <a:off x="6096000" y="-9886"/>
            <a:ext cx="609600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TextBox 9">
            <a:extLst>
              <a:ext uri="{FF2B5EF4-FFF2-40B4-BE49-F238E27FC236}">
                <a16:creationId xmlns:a16="http://schemas.microsoft.com/office/drawing/2014/main" id="{D55E63FE-3677-4CBC-8FB6-76C791F4853A}"/>
              </a:ext>
            </a:extLst>
          </p:cNvPr>
          <p:cNvSpPr txBox="1"/>
          <p:nvPr/>
        </p:nvSpPr>
        <p:spPr>
          <a:xfrm>
            <a:off x="-2" y="437813"/>
            <a:ext cx="2209800" cy="646331"/>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pPr algn="ctr"/>
            <a:r>
              <a:rPr lang="en-US" b="1" dirty="0">
                <a:solidFill>
                  <a:schemeClr val="bg1"/>
                </a:solidFill>
              </a:rPr>
              <a:t>Literature overview</a:t>
            </a:r>
            <a:endParaRPr lang="el-GR" b="1" dirty="0">
              <a:solidFill>
                <a:schemeClr val="bg1"/>
              </a:solidFill>
            </a:endParaRPr>
          </a:p>
        </p:txBody>
      </p:sp>
      <p:sp>
        <p:nvSpPr>
          <p:cNvPr id="6" name="Ορθογώνιο 5">
            <a:extLst>
              <a:ext uri="{FF2B5EF4-FFF2-40B4-BE49-F238E27FC236}">
                <a16:creationId xmlns:a16="http://schemas.microsoft.com/office/drawing/2014/main" id="{BFA055AA-62FD-4B7B-BE7C-303240A3126E}"/>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Ορθογώνιο 11">
            <a:extLst>
              <a:ext uri="{FF2B5EF4-FFF2-40B4-BE49-F238E27FC236}">
                <a16:creationId xmlns:a16="http://schemas.microsoft.com/office/drawing/2014/main" id="{8BD2E76E-AE32-416C-836E-A56B5C3401CB}"/>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 name="TextBox 12">
            <a:extLst>
              <a:ext uri="{FF2B5EF4-FFF2-40B4-BE49-F238E27FC236}">
                <a16:creationId xmlns:a16="http://schemas.microsoft.com/office/drawing/2014/main" id="{9AA83749-DA92-40EC-BC50-72C6E9AA137D}"/>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14" name="Ορθογώνιο 13">
            <a:extLst>
              <a:ext uri="{FF2B5EF4-FFF2-40B4-BE49-F238E27FC236}">
                <a16:creationId xmlns:a16="http://schemas.microsoft.com/office/drawing/2014/main" id="{7F4BB280-091C-4C22-807B-A48C3D90C08F}"/>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7" name="TextBox 16">
            <a:extLst>
              <a:ext uri="{FF2B5EF4-FFF2-40B4-BE49-F238E27FC236}">
                <a16:creationId xmlns:a16="http://schemas.microsoft.com/office/drawing/2014/main" id="{A279E9BD-2305-48DC-8403-84BF4252E784}"/>
              </a:ext>
            </a:extLst>
          </p:cNvPr>
          <p:cNvSpPr txBox="1"/>
          <p:nvPr/>
        </p:nvSpPr>
        <p:spPr>
          <a:xfrm>
            <a:off x="2943229" y="516841"/>
            <a:ext cx="5113232" cy="338554"/>
          </a:xfrm>
          <a:prstGeom prst="rect">
            <a:avLst/>
          </a:prstGeom>
          <a:noFill/>
        </p:spPr>
        <p:txBody>
          <a:bodyPr wrap="square" rtlCol="0">
            <a:spAutoFit/>
          </a:bodyPr>
          <a:lstStyle/>
          <a:p>
            <a:r>
              <a:rPr lang="en-US" sz="1600" b="1" dirty="0">
                <a:solidFill>
                  <a:schemeClr val="bg1"/>
                </a:solidFill>
              </a:rPr>
              <a:t>Categories of Vibration-Based RULE approaches</a:t>
            </a:r>
            <a:endParaRPr lang="el-GR" sz="1600" b="1" dirty="0">
              <a:solidFill>
                <a:schemeClr val="bg1"/>
              </a:solidFill>
            </a:endParaRPr>
          </a:p>
        </p:txBody>
      </p:sp>
      <p:pic>
        <p:nvPicPr>
          <p:cNvPr id="20" name="Γραφικό 19" descr="Λίστα με συμπαγές γέμισμα">
            <a:extLst>
              <a:ext uri="{FF2B5EF4-FFF2-40B4-BE49-F238E27FC236}">
                <a16:creationId xmlns:a16="http://schemas.microsoft.com/office/drawing/2014/main" id="{23094558-D2E9-44F5-A402-2C6DEE71FC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87683" y="440304"/>
            <a:ext cx="514486" cy="514486"/>
          </a:xfrm>
          <a:prstGeom prst="rect">
            <a:avLst/>
          </a:prstGeom>
        </p:spPr>
      </p:pic>
      <p:sp>
        <p:nvSpPr>
          <p:cNvPr id="22" name="TextBox 21">
            <a:extLst>
              <a:ext uri="{FF2B5EF4-FFF2-40B4-BE49-F238E27FC236}">
                <a16:creationId xmlns:a16="http://schemas.microsoft.com/office/drawing/2014/main" id="{730CEFFB-69BE-4455-8932-2A73A3D3607F}"/>
              </a:ext>
            </a:extLst>
          </p:cNvPr>
          <p:cNvSpPr txBox="1"/>
          <p:nvPr/>
        </p:nvSpPr>
        <p:spPr>
          <a:xfrm>
            <a:off x="1313395" y="1174710"/>
            <a:ext cx="2629458" cy="369332"/>
          </a:xfrm>
          <a:prstGeom prst="rect">
            <a:avLst/>
          </a:prstGeom>
          <a:noFill/>
          <a:ln w="19050">
            <a:solidFill>
              <a:schemeClr val="bg2">
                <a:lumMod val="60000"/>
                <a:lumOff val="40000"/>
              </a:schemeClr>
            </a:solidFill>
          </a:ln>
        </p:spPr>
        <p:txBody>
          <a:bodyPr wrap="square">
            <a:spAutoFit/>
          </a:bodyPr>
          <a:lstStyle/>
          <a:p>
            <a:pPr algn="ctr"/>
            <a:r>
              <a:rPr lang="en-US" b="1" dirty="0"/>
              <a:t>Prediction problem</a:t>
            </a:r>
          </a:p>
        </p:txBody>
      </p:sp>
      <p:sp>
        <p:nvSpPr>
          <p:cNvPr id="23" name="TextBox 22">
            <a:extLst>
              <a:ext uri="{FF2B5EF4-FFF2-40B4-BE49-F238E27FC236}">
                <a16:creationId xmlns:a16="http://schemas.microsoft.com/office/drawing/2014/main" id="{C69C6DCB-5E4D-4FA8-A77F-3F65F4B64158}"/>
              </a:ext>
            </a:extLst>
          </p:cNvPr>
          <p:cNvSpPr txBox="1"/>
          <p:nvPr/>
        </p:nvSpPr>
        <p:spPr>
          <a:xfrm>
            <a:off x="6569048" y="1052994"/>
            <a:ext cx="2666518" cy="584775"/>
          </a:xfrm>
          <a:prstGeom prst="rect">
            <a:avLst/>
          </a:prstGeom>
          <a:noFill/>
          <a:ln w="19050">
            <a:solidFill>
              <a:schemeClr val="bg2">
                <a:lumMod val="60000"/>
                <a:lumOff val="40000"/>
              </a:schemeClr>
            </a:solidFill>
          </a:ln>
        </p:spPr>
        <p:txBody>
          <a:bodyPr wrap="square">
            <a:spAutoFit/>
          </a:bodyPr>
          <a:lstStyle/>
          <a:p>
            <a:pPr algn="ctr"/>
            <a:r>
              <a:rPr lang="en-US" sz="1600" b="1" dirty="0"/>
              <a:t>Multi-Health state</a:t>
            </a:r>
          </a:p>
          <a:p>
            <a:pPr algn="ctr"/>
            <a:r>
              <a:rPr lang="en-US" sz="1600" b="1" dirty="0"/>
              <a:t> classification problem</a:t>
            </a:r>
          </a:p>
        </p:txBody>
      </p:sp>
      <p:cxnSp>
        <p:nvCxnSpPr>
          <p:cNvPr id="24" name="Ευθεία γραμμή σύνδεσης 23">
            <a:extLst>
              <a:ext uri="{FF2B5EF4-FFF2-40B4-BE49-F238E27FC236}">
                <a16:creationId xmlns:a16="http://schemas.microsoft.com/office/drawing/2014/main" id="{17206C52-3922-4029-8CA9-1B511907E4B7}"/>
              </a:ext>
            </a:extLst>
          </p:cNvPr>
          <p:cNvCxnSpPr>
            <a:cxnSpLocks/>
          </p:cNvCxnSpPr>
          <p:nvPr/>
        </p:nvCxnSpPr>
        <p:spPr>
          <a:xfrm>
            <a:off x="5826420" y="1022302"/>
            <a:ext cx="0" cy="326485"/>
          </a:xfrm>
          <a:prstGeom prst="line">
            <a:avLst/>
          </a:prstGeom>
          <a:ln>
            <a:solidFill>
              <a:schemeClr val="bg2">
                <a:lumMod val="60000"/>
                <a:lumOff val="40000"/>
              </a:schemeClr>
            </a:solidFill>
          </a:ln>
        </p:spPr>
        <p:style>
          <a:lnRef idx="3">
            <a:schemeClr val="accent2"/>
          </a:lnRef>
          <a:fillRef idx="0">
            <a:schemeClr val="accent2"/>
          </a:fillRef>
          <a:effectRef idx="2">
            <a:schemeClr val="accent2"/>
          </a:effectRef>
          <a:fontRef idx="minor">
            <a:schemeClr val="tx1"/>
          </a:fontRef>
        </p:style>
      </p:cxnSp>
      <p:cxnSp>
        <p:nvCxnSpPr>
          <p:cNvPr id="25" name="Ευθεία γραμμή σύνδεσης 24">
            <a:extLst>
              <a:ext uri="{FF2B5EF4-FFF2-40B4-BE49-F238E27FC236}">
                <a16:creationId xmlns:a16="http://schemas.microsoft.com/office/drawing/2014/main" id="{BBF6DEB4-1768-40EE-812C-EC9A39296A02}"/>
              </a:ext>
            </a:extLst>
          </p:cNvPr>
          <p:cNvCxnSpPr>
            <a:cxnSpLocks/>
            <a:stCxn id="22" idx="3"/>
          </p:cNvCxnSpPr>
          <p:nvPr/>
        </p:nvCxnSpPr>
        <p:spPr>
          <a:xfrm flipV="1">
            <a:off x="3942853" y="1348787"/>
            <a:ext cx="1883567" cy="10589"/>
          </a:xfrm>
          <a:prstGeom prst="line">
            <a:avLst/>
          </a:prstGeom>
          <a:ln>
            <a:solidFill>
              <a:schemeClr val="bg2">
                <a:lumMod val="60000"/>
                <a:lumOff val="40000"/>
              </a:schemeClr>
            </a:solidFill>
          </a:ln>
        </p:spPr>
        <p:style>
          <a:lnRef idx="3">
            <a:schemeClr val="accent2"/>
          </a:lnRef>
          <a:fillRef idx="0">
            <a:schemeClr val="accent2"/>
          </a:fillRef>
          <a:effectRef idx="2">
            <a:schemeClr val="accent2"/>
          </a:effectRef>
          <a:fontRef idx="minor">
            <a:schemeClr val="tx1"/>
          </a:fontRef>
        </p:style>
      </p:cxnSp>
      <p:cxnSp>
        <p:nvCxnSpPr>
          <p:cNvPr id="26" name="Ευθεία γραμμή σύνδεσης 25">
            <a:extLst>
              <a:ext uri="{FF2B5EF4-FFF2-40B4-BE49-F238E27FC236}">
                <a16:creationId xmlns:a16="http://schemas.microsoft.com/office/drawing/2014/main" id="{87C6F1EE-2532-461D-994D-1D4D735DB136}"/>
              </a:ext>
            </a:extLst>
          </p:cNvPr>
          <p:cNvCxnSpPr>
            <a:cxnSpLocks/>
          </p:cNvCxnSpPr>
          <p:nvPr/>
        </p:nvCxnSpPr>
        <p:spPr>
          <a:xfrm flipV="1">
            <a:off x="5826420" y="1344874"/>
            <a:ext cx="740224" cy="3041"/>
          </a:xfrm>
          <a:prstGeom prst="line">
            <a:avLst/>
          </a:prstGeom>
          <a:ln>
            <a:solidFill>
              <a:schemeClr val="bg2">
                <a:lumMod val="60000"/>
                <a:lumOff val="40000"/>
              </a:schemeClr>
            </a:solidFill>
          </a:ln>
        </p:spPr>
        <p:style>
          <a:lnRef idx="3">
            <a:schemeClr val="accent2"/>
          </a:lnRef>
          <a:fillRef idx="0">
            <a:schemeClr val="accent2"/>
          </a:fillRef>
          <a:effectRef idx="2">
            <a:schemeClr val="accent2"/>
          </a:effectRef>
          <a:fontRef idx="minor">
            <a:schemeClr val="tx1"/>
          </a:fontRef>
        </p:style>
      </p:cxnSp>
      <p:cxnSp>
        <p:nvCxnSpPr>
          <p:cNvPr id="27" name="Γραμμή σύνδεσης: Γωνιώδης 26">
            <a:extLst>
              <a:ext uri="{FF2B5EF4-FFF2-40B4-BE49-F238E27FC236}">
                <a16:creationId xmlns:a16="http://schemas.microsoft.com/office/drawing/2014/main" id="{8BB9F63C-7F29-4CDF-9596-F5126F1F4933}"/>
              </a:ext>
            </a:extLst>
          </p:cNvPr>
          <p:cNvCxnSpPr>
            <a:cxnSpLocks/>
            <a:stCxn id="22" idx="2"/>
            <a:endCxn id="64" idx="0"/>
          </p:cNvCxnSpPr>
          <p:nvPr/>
        </p:nvCxnSpPr>
        <p:spPr>
          <a:xfrm rot="5400000">
            <a:off x="1620151" y="1250881"/>
            <a:ext cx="714812" cy="1301134"/>
          </a:xfrm>
          <a:prstGeom prst="bentConnector3">
            <a:avLst>
              <a:gd name="adj1" fmla="val 50000"/>
            </a:avLst>
          </a:prstGeom>
          <a:ln w="1905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Γραμμή σύνδεσης: Γωνιώδης 27">
            <a:extLst>
              <a:ext uri="{FF2B5EF4-FFF2-40B4-BE49-F238E27FC236}">
                <a16:creationId xmlns:a16="http://schemas.microsoft.com/office/drawing/2014/main" id="{827A6EAD-D78A-40B9-9D3A-1521C6814798}"/>
              </a:ext>
            </a:extLst>
          </p:cNvPr>
          <p:cNvCxnSpPr>
            <a:cxnSpLocks/>
            <a:stCxn id="23" idx="2"/>
            <a:endCxn id="73" idx="0"/>
          </p:cNvCxnSpPr>
          <p:nvPr/>
        </p:nvCxnSpPr>
        <p:spPr>
          <a:xfrm rot="5400000">
            <a:off x="7516683" y="1813351"/>
            <a:ext cx="561207" cy="210042"/>
          </a:xfrm>
          <a:prstGeom prst="bentConnector3">
            <a:avLst>
              <a:gd name="adj1" fmla="val 50000"/>
            </a:avLst>
          </a:prstGeom>
          <a:ln w="1905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64F9C7C-5794-4606-81E5-E9374324F391}"/>
              </a:ext>
            </a:extLst>
          </p:cNvPr>
          <p:cNvSpPr txBox="1"/>
          <p:nvPr/>
        </p:nvSpPr>
        <p:spPr>
          <a:xfrm>
            <a:off x="2675284" y="4997453"/>
            <a:ext cx="2535132" cy="769441"/>
          </a:xfrm>
          <a:prstGeom prst="rect">
            <a:avLst/>
          </a:prstGeom>
          <a:noFill/>
        </p:spPr>
        <p:txBody>
          <a:bodyPr wrap="square">
            <a:spAutoFit/>
          </a:bodyPr>
          <a:lstStyle/>
          <a:p>
            <a:pPr algn="ct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t>
            </a:r>
            <a:r>
              <a:rPr kumimoji="0" lang="en-US" altLang="en-US" sz="11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Mahamad</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 </a:t>
            </a:r>
            <a:r>
              <a:rPr kumimoji="0" lang="en-US" altLang="en-US" sz="11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Saon</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 &amp; </a:t>
            </a:r>
            <a:r>
              <a:rPr kumimoji="0" lang="en-US" altLang="en-US" sz="11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Hiyama</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 2010)</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 </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t>
            </a:r>
            <a:r>
              <a:rPr kumimoji="0" lang="en-US"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Hu</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 </a:t>
            </a:r>
            <a:r>
              <a:rPr kumimoji="0" lang="en-US"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et al</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 2023)</a:t>
            </a:r>
            <a:r>
              <a:rPr kumimoji="0" lang="en-US" altLang="en-US" sz="1100" b="0" i="0" u="none" strike="noStrike" cap="none" normalizeH="0" baseline="0" dirty="0">
                <a:ln>
                  <a:noFill/>
                </a:ln>
                <a:effectLst/>
                <a:latin typeface="Calibri" panose="020F0502020204030204" pitchFamily="34" charset="0"/>
                <a:cs typeface="Calibri" panose="020F0502020204030204" pitchFamily="34" charset="0"/>
              </a:rPr>
              <a:t> </a:t>
            </a:r>
            <a:r>
              <a:rPr kumimoji="0" lang="en-US" altLang="en-US" sz="1100" b="0" i="0" u="none" strike="noStrike" cap="none" normalizeH="0" baseline="0" dirty="0">
                <a:ln>
                  <a:noFill/>
                </a:ln>
                <a:latin typeface="Calibri" panose="020F0502020204030204" pitchFamily="34" charset="0"/>
                <a:cs typeface="Calibri" panose="020F0502020204030204" pitchFamily="34" charset="0"/>
              </a:rPr>
              <a:t>-</a:t>
            </a:r>
            <a:r>
              <a:rPr lang="el-GR" sz="1100" dirty="0">
                <a:effectLst/>
                <a:latin typeface="Calibri" panose="020F0502020204030204" pitchFamily="34" charset="0"/>
                <a:ea typeface="Calibri" panose="020F0502020204030204" pitchFamily="34" charset="0"/>
                <a:cs typeface="Calibri" panose="020F0502020204030204" pitchFamily="34" charset="0"/>
              </a:rPr>
              <a:t> </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Mao</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He</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Tang</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 &amp;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Li</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 2018)</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 </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Chen</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Ma</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Yan</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a:t>
            </a:r>
            <a:r>
              <a:rPr lang="en-US" sz="1100" u="none" strike="noStrike" dirty="0" err="1">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Yanyan</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&amp;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Huang</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2022)</a:t>
            </a:r>
            <a:endParaRPr lang="el-GR" sz="1100" dirty="0">
              <a:latin typeface="Calibri" panose="020F0502020204030204" pitchFamily="34" charset="0"/>
              <a:cs typeface="Calibri" panose="020F0502020204030204" pitchFamily="34" charset="0"/>
            </a:endParaRPr>
          </a:p>
        </p:txBody>
      </p:sp>
      <p:sp>
        <p:nvSpPr>
          <p:cNvPr id="2" name="Ορθογώνιο 1">
            <a:extLst>
              <a:ext uri="{FF2B5EF4-FFF2-40B4-BE49-F238E27FC236}">
                <a16:creationId xmlns:a16="http://schemas.microsoft.com/office/drawing/2014/main" id="{50F9E280-DA85-4545-BC9E-F7302BC2F454}"/>
              </a:ext>
            </a:extLst>
          </p:cNvPr>
          <p:cNvSpPr/>
          <p:nvPr/>
        </p:nvSpPr>
        <p:spPr>
          <a:xfrm>
            <a:off x="2655835" y="4997452"/>
            <a:ext cx="2554581" cy="685838"/>
          </a:xfrm>
          <a:prstGeom prst="rect">
            <a:avLst/>
          </a:prstGeom>
          <a:noFill/>
          <a:ln w="28575">
            <a:solidFill>
              <a:schemeClr val="bg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4" name="TextBox 33">
            <a:extLst>
              <a:ext uri="{FF2B5EF4-FFF2-40B4-BE49-F238E27FC236}">
                <a16:creationId xmlns:a16="http://schemas.microsoft.com/office/drawing/2014/main" id="{A1DCBF6E-20AE-40EE-AF45-94D46E6267B3}"/>
              </a:ext>
            </a:extLst>
          </p:cNvPr>
          <p:cNvSpPr txBox="1"/>
          <p:nvPr/>
        </p:nvSpPr>
        <p:spPr>
          <a:xfrm>
            <a:off x="11536217" y="6529071"/>
            <a:ext cx="817707" cy="369332"/>
          </a:xfrm>
          <a:prstGeom prst="rect">
            <a:avLst/>
          </a:prstGeom>
          <a:noFill/>
        </p:spPr>
        <p:txBody>
          <a:bodyPr wrap="square" rtlCol="0">
            <a:spAutoFit/>
          </a:bodyPr>
          <a:lstStyle/>
          <a:p>
            <a:r>
              <a:rPr lang="el-GR" dirty="0">
                <a:solidFill>
                  <a:schemeClr val="bg1"/>
                </a:solidFill>
              </a:rPr>
              <a:t>4/</a:t>
            </a:r>
            <a:r>
              <a:rPr lang="en-US" dirty="0">
                <a:solidFill>
                  <a:schemeClr val="bg1"/>
                </a:solidFill>
              </a:rPr>
              <a:t>21</a:t>
            </a:r>
            <a:endParaRPr lang="el-GR" dirty="0">
              <a:solidFill>
                <a:schemeClr val="bg1"/>
              </a:solidFill>
            </a:endParaRPr>
          </a:p>
        </p:txBody>
      </p:sp>
      <p:sp>
        <p:nvSpPr>
          <p:cNvPr id="54" name="Ορθογώνιο 63">
            <a:extLst>
              <a:ext uri="{FF2B5EF4-FFF2-40B4-BE49-F238E27FC236}">
                <a16:creationId xmlns:a16="http://schemas.microsoft.com/office/drawing/2014/main" id="{F3BE22B3-5069-98DE-C9A5-AE24EA082E82}"/>
              </a:ext>
            </a:extLst>
          </p:cNvPr>
          <p:cNvSpPr/>
          <p:nvPr/>
        </p:nvSpPr>
        <p:spPr>
          <a:xfrm>
            <a:off x="2655835" y="2258854"/>
            <a:ext cx="2467993" cy="893921"/>
          </a:xfrm>
          <a:prstGeom prst="rect">
            <a:avLst/>
          </a:prstGeom>
          <a:solidFill>
            <a:schemeClr val="accent3">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Data-driven </a:t>
            </a:r>
            <a:r>
              <a:rPr lang="en-US" sz="1400" b="1" dirty="0">
                <a:solidFill>
                  <a:schemeClr val="bg1"/>
                </a:solidFill>
              </a:rPr>
              <a:t>Artificial Intelligence</a:t>
            </a:r>
            <a:r>
              <a:rPr lang="en-US" sz="1400" dirty="0">
                <a:solidFill>
                  <a:schemeClr val="bg1"/>
                </a:solidFill>
              </a:rPr>
              <a:t> &amp; </a:t>
            </a:r>
            <a:r>
              <a:rPr lang="en-US" sz="1400" b="1" dirty="0">
                <a:solidFill>
                  <a:schemeClr val="bg1"/>
                </a:solidFill>
              </a:rPr>
              <a:t>Machine Learning</a:t>
            </a:r>
            <a:r>
              <a:rPr lang="en-US" sz="1400" dirty="0">
                <a:solidFill>
                  <a:schemeClr val="bg1"/>
                </a:solidFill>
              </a:rPr>
              <a:t> models (NN, SVM, LSTM).</a:t>
            </a:r>
            <a:endParaRPr lang="el-GR" sz="1400" dirty="0">
              <a:solidFill>
                <a:schemeClr val="bg1"/>
              </a:solidFill>
            </a:endParaRPr>
          </a:p>
        </p:txBody>
      </p:sp>
      <p:cxnSp>
        <p:nvCxnSpPr>
          <p:cNvPr id="55" name="Γραμμή σύνδεσης: Γωνιώδης 26">
            <a:extLst>
              <a:ext uri="{FF2B5EF4-FFF2-40B4-BE49-F238E27FC236}">
                <a16:creationId xmlns:a16="http://schemas.microsoft.com/office/drawing/2014/main" id="{FE6DE7EE-67FA-D211-BC93-D952BAEF54BF}"/>
              </a:ext>
            </a:extLst>
          </p:cNvPr>
          <p:cNvCxnSpPr>
            <a:cxnSpLocks/>
            <a:stCxn id="22" idx="2"/>
            <a:endCxn id="54" idx="0"/>
          </p:cNvCxnSpPr>
          <p:nvPr/>
        </p:nvCxnSpPr>
        <p:spPr>
          <a:xfrm rot="16200000" flipH="1">
            <a:off x="2901572" y="1270594"/>
            <a:ext cx="714812" cy="1261708"/>
          </a:xfrm>
          <a:prstGeom prst="bentConnector3">
            <a:avLst>
              <a:gd name="adj1" fmla="val 50000"/>
            </a:avLst>
          </a:prstGeom>
          <a:ln w="1905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Γραμμή σύνδεσης: Γωνιώδης 26">
            <a:extLst>
              <a:ext uri="{FF2B5EF4-FFF2-40B4-BE49-F238E27FC236}">
                <a16:creationId xmlns:a16="http://schemas.microsoft.com/office/drawing/2014/main" id="{1A5443E8-982A-8C80-329C-BAE7717E1553}"/>
              </a:ext>
            </a:extLst>
          </p:cNvPr>
          <p:cNvCxnSpPr>
            <a:cxnSpLocks/>
            <a:stCxn id="64" idx="2"/>
            <a:endCxn id="19" idx="0"/>
          </p:cNvCxnSpPr>
          <p:nvPr/>
        </p:nvCxnSpPr>
        <p:spPr>
          <a:xfrm rot="5400000">
            <a:off x="911018" y="3568747"/>
            <a:ext cx="831944" cy="1"/>
          </a:xfrm>
          <a:prstGeom prst="bentConnector3">
            <a:avLst>
              <a:gd name="adj1" fmla="val 50000"/>
            </a:avLst>
          </a:prstGeom>
          <a:ln w="1905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Ορθογώνιο 18">
            <a:extLst>
              <a:ext uri="{FF2B5EF4-FFF2-40B4-BE49-F238E27FC236}">
                <a16:creationId xmlns:a16="http://schemas.microsoft.com/office/drawing/2014/main" id="{C120F0D8-A89F-582A-B15E-8D0DE4B8CFED}"/>
              </a:ext>
            </a:extLst>
          </p:cNvPr>
          <p:cNvSpPr/>
          <p:nvPr/>
        </p:nvSpPr>
        <p:spPr>
          <a:xfrm>
            <a:off x="2675285" y="3984721"/>
            <a:ext cx="2535131" cy="852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solidFill>
                  <a:schemeClr val="bg1"/>
                </a:solidFill>
              </a:rPr>
              <a:t>Usage of high number of experiments (learning phase) to capture degradation evolution</a:t>
            </a:r>
            <a:endParaRPr lang="el-GR" sz="1400" dirty="0">
              <a:solidFill>
                <a:schemeClr val="bg1"/>
              </a:solidFill>
            </a:endParaRPr>
          </a:p>
        </p:txBody>
      </p:sp>
      <p:cxnSp>
        <p:nvCxnSpPr>
          <p:cNvPr id="71" name="Γραμμή σύνδεσης: Γωνιώδης 26">
            <a:extLst>
              <a:ext uri="{FF2B5EF4-FFF2-40B4-BE49-F238E27FC236}">
                <a16:creationId xmlns:a16="http://schemas.microsoft.com/office/drawing/2014/main" id="{6AC26B48-0388-AECD-736F-E5F843ED7002}"/>
              </a:ext>
            </a:extLst>
          </p:cNvPr>
          <p:cNvCxnSpPr>
            <a:cxnSpLocks/>
            <a:endCxn id="70" idx="0"/>
          </p:cNvCxnSpPr>
          <p:nvPr/>
        </p:nvCxnSpPr>
        <p:spPr>
          <a:xfrm rot="5400000">
            <a:off x="3526880" y="3568749"/>
            <a:ext cx="831944" cy="1"/>
          </a:xfrm>
          <a:prstGeom prst="bentConnector3">
            <a:avLst>
              <a:gd name="adj1" fmla="val 50000"/>
            </a:avLst>
          </a:prstGeom>
          <a:ln w="1905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Ορθογώνιο 63">
            <a:extLst>
              <a:ext uri="{FF2B5EF4-FFF2-40B4-BE49-F238E27FC236}">
                <a16:creationId xmlns:a16="http://schemas.microsoft.com/office/drawing/2014/main" id="{ABD1BAD5-7007-6E7B-C28F-DEB6038ABAD4}"/>
              </a:ext>
            </a:extLst>
          </p:cNvPr>
          <p:cNvSpPr/>
          <p:nvPr/>
        </p:nvSpPr>
        <p:spPr>
          <a:xfrm>
            <a:off x="6410844" y="2198976"/>
            <a:ext cx="2562841" cy="953799"/>
          </a:xfrm>
          <a:prstGeom prst="rect">
            <a:avLst/>
          </a:prstGeom>
          <a:solidFill>
            <a:schemeClr val="accent3">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Classification Algorithms </a:t>
            </a:r>
            <a:r>
              <a:rPr lang="en-US" sz="1400" dirty="0">
                <a:solidFill>
                  <a:schemeClr val="bg1"/>
                </a:solidFill>
              </a:rPr>
              <a:t>(</a:t>
            </a:r>
            <a:r>
              <a:rPr lang="en-US" sz="1400" dirty="0" err="1">
                <a:solidFill>
                  <a:schemeClr val="bg1"/>
                </a:solidFill>
              </a:rPr>
              <a:t>kNNs</a:t>
            </a:r>
            <a:r>
              <a:rPr lang="en-US" sz="1400" dirty="0">
                <a:solidFill>
                  <a:schemeClr val="bg1"/>
                </a:solidFill>
              </a:rPr>
              <a:t>, SVM)</a:t>
            </a:r>
            <a:endParaRPr lang="el-GR" sz="1400" dirty="0">
              <a:solidFill>
                <a:schemeClr val="bg1"/>
              </a:solidFill>
            </a:endParaRPr>
          </a:p>
        </p:txBody>
      </p:sp>
      <p:sp>
        <p:nvSpPr>
          <p:cNvPr id="81" name="Ορθογώνιο 18">
            <a:extLst>
              <a:ext uri="{FF2B5EF4-FFF2-40B4-BE49-F238E27FC236}">
                <a16:creationId xmlns:a16="http://schemas.microsoft.com/office/drawing/2014/main" id="{63D97300-6C2F-08B3-6BC2-1E33E569AE95}"/>
              </a:ext>
            </a:extLst>
          </p:cNvPr>
          <p:cNvSpPr/>
          <p:nvPr/>
        </p:nvSpPr>
        <p:spPr>
          <a:xfrm>
            <a:off x="6142208" y="3640859"/>
            <a:ext cx="3096291" cy="150612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solidFill>
                  <a:schemeClr val="bg1"/>
                </a:solidFill>
              </a:rPr>
              <a:t>Classification of system unknown health state into one of the predefined ones corresponding to a specific range of remaining operational lifetime</a:t>
            </a:r>
            <a:endParaRPr lang="el-GR" sz="1400" dirty="0">
              <a:solidFill>
                <a:schemeClr val="bg1"/>
              </a:solidFill>
            </a:endParaRPr>
          </a:p>
        </p:txBody>
      </p:sp>
      <p:cxnSp>
        <p:nvCxnSpPr>
          <p:cNvPr id="82" name="Γραμμή σύνδεσης: Γωνιώδης 26">
            <a:extLst>
              <a:ext uri="{FF2B5EF4-FFF2-40B4-BE49-F238E27FC236}">
                <a16:creationId xmlns:a16="http://schemas.microsoft.com/office/drawing/2014/main" id="{5520E718-582C-0D0E-7301-7759D4E71B40}"/>
              </a:ext>
            </a:extLst>
          </p:cNvPr>
          <p:cNvCxnSpPr>
            <a:cxnSpLocks/>
            <a:stCxn id="73" idx="2"/>
            <a:endCxn id="81" idx="0"/>
          </p:cNvCxnSpPr>
          <p:nvPr/>
        </p:nvCxnSpPr>
        <p:spPr>
          <a:xfrm rot="5400000">
            <a:off x="7447268" y="3395862"/>
            <a:ext cx="488084" cy="1911"/>
          </a:xfrm>
          <a:prstGeom prst="bentConnector3">
            <a:avLst>
              <a:gd name="adj1" fmla="val 50000"/>
            </a:avLst>
          </a:prstGeom>
          <a:ln w="1905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Ορθογώνιο 1">
            <a:extLst>
              <a:ext uri="{FF2B5EF4-FFF2-40B4-BE49-F238E27FC236}">
                <a16:creationId xmlns:a16="http://schemas.microsoft.com/office/drawing/2014/main" id="{6690DB63-835A-983E-7623-82F39FAE9379}"/>
              </a:ext>
            </a:extLst>
          </p:cNvPr>
          <p:cNvSpPr/>
          <p:nvPr/>
        </p:nvSpPr>
        <p:spPr>
          <a:xfrm>
            <a:off x="92993" y="5015913"/>
            <a:ext cx="2467993" cy="667378"/>
          </a:xfrm>
          <a:prstGeom prst="rect">
            <a:avLst/>
          </a:prstGeom>
          <a:noFill/>
          <a:ln w="28575">
            <a:solidFill>
              <a:schemeClr val="bg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lang="el-GR" altLang="en-US" sz="1100" dirty="0">
                <a:solidFill>
                  <a:schemeClr val="tx1"/>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a:t>
            </a:r>
            <a:r>
              <a:rPr lang="en-US" altLang="en-US" sz="1100" dirty="0">
                <a:solidFill>
                  <a:schemeClr val="tx1"/>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Lei</a:t>
            </a:r>
            <a:r>
              <a:rPr lang="el-GR" altLang="en-US" sz="1100" dirty="0">
                <a:solidFill>
                  <a:schemeClr val="tx1"/>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 </a:t>
            </a:r>
            <a:r>
              <a:rPr lang="en-US" altLang="en-US" sz="1100" dirty="0">
                <a:solidFill>
                  <a:schemeClr val="tx1"/>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et al</a:t>
            </a:r>
            <a:r>
              <a:rPr lang="el-GR" altLang="en-US" sz="1100" dirty="0">
                <a:solidFill>
                  <a:schemeClr val="tx1"/>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 2018)</a:t>
            </a:r>
            <a:r>
              <a:rPr lang="el-GR" altLang="en-US" sz="1100" dirty="0">
                <a:solidFill>
                  <a:schemeClr val="tx1"/>
                </a:solidFill>
                <a:latin typeface="Calibri" panose="020F0502020204030204" pitchFamily="34" charset="0"/>
                <a:cs typeface="Calibri" panose="020F0502020204030204" pitchFamily="34" charset="0"/>
              </a:rPr>
              <a:t>  - </a:t>
            </a:r>
            <a:r>
              <a:rPr lang="el-GR" altLang="en-US" sz="1100" dirty="0">
                <a:solidFill>
                  <a:schemeClr val="tx1"/>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a:t>
            </a:r>
            <a:r>
              <a:rPr lang="en-US" altLang="en-US" sz="1100" dirty="0" err="1">
                <a:solidFill>
                  <a:schemeClr val="tx1"/>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Sugumaran</a:t>
            </a:r>
            <a:r>
              <a:rPr lang="el-GR" altLang="en-US" sz="1100" dirty="0">
                <a:solidFill>
                  <a:schemeClr val="tx1"/>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 &amp; </a:t>
            </a:r>
            <a:r>
              <a:rPr lang="en-US" altLang="en-US" sz="1100" dirty="0">
                <a:solidFill>
                  <a:schemeClr val="tx1"/>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Ramachandran</a:t>
            </a:r>
            <a:r>
              <a:rPr lang="el-GR" altLang="en-US" sz="1100" dirty="0">
                <a:solidFill>
                  <a:schemeClr val="tx1"/>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 2007)</a:t>
            </a:r>
            <a:r>
              <a:rPr lang="el-GR" altLang="en-US" sz="1100" dirty="0">
                <a:solidFill>
                  <a:schemeClr val="tx1"/>
                </a:solidFill>
                <a:latin typeface="Calibri" panose="020F0502020204030204" pitchFamily="34" charset="0"/>
                <a:cs typeface="Calibri" panose="020F0502020204030204" pitchFamily="34" charset="0"/>
              </a:rPr>
              <a:t> </a:t>
            </a:r>
            <a:r>
              <a:rPr lang="el-GR" sz="1100" dirty="0">
                <a:solidFill>
                  <a:schemeClr val="tx1"/>
                </a:solidFill>
                <a:latin typeface="Calibri" panose="020F0502020204030204" pitchFamily="34" charset="0"/>
                <a:cs typeface="Calibri" panose="020F0502020204030204" pitchFamily="34" charset="0"/>
              </a:rPr>
              <a:t>- </a:t>
            </a:r>
            <a:r>
              <a:rPr lang="el-GR" sz="1100" dirty="0">
                <a:solidFill>
                  <a:schemeClr val="tx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a:t>
            </a:r>
            <a:r>
              <a:rPr lang="en-US" sz="1100" dirty="0">
                <a:solidFill>
                  <a:schemeClr val="tx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Lei</a:t>
            </a:r>
            <a:r>
              <a:rPr lang="el-GR" sz="1100" dirty="0">
                <a:solidFill>
                  <a:schemeClr val="tx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 </a:t>
            </a:r>
            <a:r>
              <a:rPr lang="en-US" sz="1100" dirty="0">
                <a:solidFill>
                  <a:schemeClr val="tx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Zhang</a:t>
            </a:r>
            <a:r>
              <a:rPr lang="el-GR" sz="1100" dirty="0">
                <a:solidFill>
                  <a:schemeClr val="tx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 </a:t>
            </a:r>
            <a:r>
              <a:rPr lang="en-US" sz="1100" dirty="0">
                <a:solidFill>
                  <a:schemeClr val="tx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Jiang</a:t>
            </a:r>
            <a:r>
              <a:rPr lang="el-GR" sz="1100" dirty="0">
                <a:solidFill>
                  <a:schemeClr val="tx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 &amp; </a:t>
            </a:r>
            <a:r>
              <a:rPr lang="en-US" sz="1100" dirty="0">
                <a:solidFill>
                  <a:schemeClr val="tx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Gao</a:t>
            </a:r>
            <a:r>
              <a:rPr lang="el-GR" sz="1100" dirty="0">
                <a:solidFill>
                  <a:schemeClr val="tx1"/>
                </a:solidFill>
                <a:latin typeface="Calibri" panose="020F0502020204030204" pitchFamily="34" charset="0"/>
                <a:cs typeface="Calibri" panose="020F0502020204030204" pitchFamily="34" charset="0"/>
                <a:hlinkClick r:id="rId13" action="ppaction://hlinkfile">
                  <a:extLst>
                    <a:ext uri="{A12FA001-AC4F-418D-AE19-62706E023703}">
                      <ahyp:hlinkClr xmlns:ahyp="http://schemas.microsoft.com/office/drawing/2018/hyperlinkcolor" val="tx"/>
                    </a:ext>
                  </a:extLst>
                </a:hlinkClick>
              </a:rPr>
              <a:t>, 2022)</a:t>
            </a:r>
            <a:endParaRPr lang="el-GR" altLang="en-US" sz="1100" dirty="0">
              <a:solidFill>
                <a:schemeClr val="tx1"/>
              </a:solidFill>
              <a:latin typeface="Calibri" panose="020F0502020204030204" pitchFamily="34" charset="0"/>
              <a:cs typeface="Calibri" panose="020F0502020204030204" pitchFamily="34" charset="0"/>
            </a:endParaRPr>
          </a:p>
        </p:txBody>
      </p:sp>
      <p:sp>
        <p:nvSpPr>
          <p:cNvPr id="95" name="Rectangle 6">
            <a:extLst>
              <a:ext uri="{FF2B5EF4-FFF2-40B4-BE49-F238E27FC236}">
                <a16:creationId xmlns:a16="http://schemas.microsoft.com/office/drawing/2014/main" id="{A18E5C62-8AF4-3062-AFBD-3469C046776B}"/>
              </a:ext>
            </a:extLst>
          </p:cNvPr>
          <p:cNvSpPr>
            <a:spLocks noChangeArrowheads="1"/>
          </p:cNvSpPr>
          <p:nvPr/>
        </p:nvSpPr>
        <p:spPr bwMode="auto">
          <a:xfrm>
            <a:off x="5073357" y="1783720"/>
            <a:ext cx="2231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l-GR"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l-GR" altLang="en-US" sz="1800" b="0" i="0" u="none" strike="noStrike" cap="none" normalizeH="0" baseline="0" dirty="0">
              <a:ln>
                <a:noFill/>
              </a:ln>
              <a:solidFill>
                <a:schemeClr val="tx1"/>
              </a:solidFill>
              <a:effectLst/>
              <a:latin typeface="Arial" panose="020B0604020202020204" pitchFamily="34" charset="0"/>
            </a:endParaRPr>
          </a:p>
        </p:txBody>
      </p:sp>
      <p:sp>
        <p:nvSpPr>
          <p:cNvPr id="96" name="Ορθογώνιο 1">
            <a:extLst>
              <a:ext uri="{FF2B5EF4-FFF2-40B4-BE49-F238E27FC236}">
                <a16:creationId xmlns:a16="http://schemas.microsoft.com/office/drawing/2014/main" id="{404A074E-8589-F8EF-842C-176EF23800A7}"/>
              </a:ext>
            </a:extLst>
          </p:cNvPr>
          <p:cNvSpPr/>
          <p:nvPr/>
        </p:nvSpPr>
        <p:spPr>
          <a:xfrm>
            <a:off x="6142208" y="5295143"/>
            <a:ext cx="3096291" cy="667741"/>
          </a:xfrm>
          <a:prstGeom prst="rect">
            <a:avLst/>
          </a:prstGeom>
          <a:noFill/>
          <a:ln w="28575">
            <a:solidFill>
              <a:schemeClr val="bg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lang="el-GR" altLang="en-US" sz="1100" dirty="0">
                <a:solidFill>
                  <a:schemeClr val="tx1"/>
                </a:solidFill>
                <a:latin typeface="Calibri" panose="020F0502020204030204" pitchFamily="34" charset="0"/>
                <a:cs typeface="Calibri" panose="020F0502020204030204" pitchFamily="34" charset="0"/>
              </a:rPr>
              <a:t>(</a:t>
            </a:r>
            <a:r>
              <a:rPr lang="en-US" altLang="en-US" sz="1100" dirty="0" err="1">
                <a:solidFill>
                  <a:schemeClr val="tx1"/>
                </a:solidFill>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Chelmiah</a:t>
            </a:r>
            <a:r>
              <a:rPr lang="el-GR" altLang="en-US" sz="1100" dirty="0">
                <a:solidFill>
                  <a:schemeClr val="tx1"/>
                </a:solidFill>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 </a:t>
            </a:r>
            <a:r>
              <a:rPr lang="en-US" altLang="en-US" sz="1100" dirty="0">
                <a:solidFill>
                  <a:schemeClr val="tx1"/>
                </a:solidFill>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McLoone</a:t>
            </a:r>
            <a:r>
              <a:rPr lang="el-GR" altLang="en-US" sz="1100" dirty="0">
                <a:solidFill>
                  <a:schemeClr val="tx1"/>
                </a:solidFill>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 &amp; </a:t>
            </a:r>
            <a:r>
              <a:rPr lang="en-US" altLang="en-US" sz="1100" dirty="0">
                <a:solidFill>
                  <a:schemeClr val="tx1"/>
                </a:solidFill>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Kavanagh</a:t>
            </a:r>
            <a:r>
              <a:rPr lang="el-GR" altLang="en-US" sz="1100" dirty="0">
                <a:solidFill>
                  <a:schemeClr val="tx1"/>
                </a:solidFill>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 2020)</a:t>
            </a:r>
            <a:r>
              <a:rPr lang="el-GR" altLang="en-US" sz="1100" dirty="0">
                <a:solidFill>
                  <a:schemeClr val="tx1"/>
                </a:solidFill>
                <a:latin typeface="Calibri" panose="020F0502020204030204" pitchFamily="34" charset="0"/>
                <a:cs typeface="Calibri" panose="020F0502020204030204" pitchFamily="34" charset="0"/>
              </a:rPr>
              <a:t>  - </a:t>
            </a:r>
            <a:r>
              <a:rPr lang="el-GR" altLang="en-US" sz="11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a:t>
            </a:r>
            <a:r>
              <a:rPr lang="en-US" altLang="en-US" sz="11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Wu</a:t>
            </a:r>
            <a:r>
              <a:rPr lang="el-GR" altLang="en-US" sz="11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 </a:t>
            </a:r>
            <a:r>
              <a:rPr lang="en-US" altLang="en-US" sz="11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Wu</a:t>
            </a:r>
            <a:r>
              <a:rPr lang="el-GR" altLang="en-US" sz="11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 </a:t>
            </a:r>
            <a:r>
              <a:rPr lang="en-US" altLang="en-US" sz="11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Chen</a:t>
            </a:r>
            <a:r>
              <a:rPr lang="el-GR" altLang="en-US" sz="11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 </a:t>
            </a:r>
            <a:r>
              <a:rPr lang="en-US" altLang="en-US" sz="11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Li</a:t>
            </a:r>
            <a:r>
              <a:rPr lang="el-GR" altLang="en-US" sz="11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 &amp; </a:t>
            </a:r>
            <a:r>
              <a:rPr lang="en-US" altLang="en-US" sz="11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Yan</a:t>
            </a:r>
            <a:r>
              <a:rPr lang="el-GR" altLang="en-US" sz="11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 2021)</a:t>
            </a:r>
            <a:r>
              <a:rPr lang="el-GR" altLang="en-US" sz="1100" dirty="0">
                <a:solidFill>
                  <a:schemeClr val="tx1"/>
                </a:solidFill>
                <a:latin typeface="Calibri" panose="020F0502020204030204" pitchFamily="34" charset="0"/>
                <a:cs typeface="Calibri" panose="020F0502020204030204" pitchFamily="34" charset="0"/>
              </a:rPr>
              <a:t> - </a:t>
            </a:r>
            <a:r>
              <a:rPr lang="el-GR" altLang="en-US" sz="1100" dirty="0">
                <a:solidFill>
                  <a:schemeClr val="tx1"/>
                </a:solidFill>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a:t>
            </a:r>
            <a:r>
              <a:rPr lang="en-US" altLang="en-US" sz="1100" dirty="0" err="1">
                <a:solidFill>
                  <a:schemeClr val="tx1"/>
                </a:solidFill>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Louen</a:t>
            </a:r>
            <a:r>
              <a:rPr lang="el-GR" altLang="en-US" sz="1100" dirty="0">
                <a:solidFill>
                  <a:schemeClr val="tx1"/>
                </a:solidFill>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 </a:t>
            </a:r>
            <a:r>
              <a:rPr lang="en-US" altLang="en-US" sz="1100" dirty="0">
                <a:solidFill>
                  <a:schemeClr val="tx1"/>
                </a:solidFill>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Ding</a:t>
            </a:r>
            <a:r>
              <a:rPr lang="el-GR" altLang="en-US" sz="1100" dirty="0">
                <a:solidFill>
                  <a:schemeClr val="tx1"/>
                </a:solidFill>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 &amp; </a:t>
            </a:r>
            <a:r>
              <a:rPr lang="en-US" altLang="en-US" sz="1100" dirty="0" err="1">
                <a:solidFill>
                  <a:schemeClr val="tx1"/>
                </a:solidFill>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Kandler</a:t>
            </a:r>
            <a:r>
              <a:rPr lang="el-GR" altLang="en-US" sz="1100" dirty="0">
                <a:solidFill>
                  <a:schemeClr val="tx1"/>
                </a:solidFill>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 2013)</a:t>
            </a:r>
            <a:r>
              <a:rPr lang="en-US" altLang="en-US" sz="1100" dirty="0">
                <a:solidFill>
                  <a:schemeClr val="tx1"/>
                </a:solidFill>
                <a:latin typeface="Calibri" panose="020F0502020204030204" pitchFamily="34" charset="0"/>
                <a:cs typeface="Calibri" panose="020F0502020204030204" pitchFamily="34" charset="0"/>
              </a:rPr>
              <a:t> </a:t>
            </a:r>
            <a:endParaRPr lang="el-GR" altLang="en-US" sz="1100" dirty="0">
              <a:solidFill>
                <a:schemeClr val="tx1"/>
              </a:solidFill>
              <a:latin typeface="Calibri" panose="020F0502020204030204" pitchFamily="34" charset="0"/>
              <a:cs typeface="Calibri" panose="020F0502020204030204" pitchFamily="34" charset="0"/>
            </a:endParaRPr>
          </a:p>
        </p:txBody>
      </p:sp>
      <p:graphicFrame>
        <p:nvGraphicFramePr>
          <p:cNvPr id="133" name="Chart 132">
            <a:extLst>
              <a:ext uri="{FF2B5EF4-FFF2-40B4-BE49-F238E27FC236}">
                <a16:creationId xmlns:a16="http://schemas.microsoft.com/office/drawing/2014/main" id="{C5A9E930-B609-6F77-3F11-58B9D99C1E4C}"/>
              </a:ext>
            </a:extLst>
          </p:cNvPr>
          <p:cNvGraphicFramePr/>
          <p:nvPr>
            <p:extLst>
              <p:ext uri="{D42A27DB-BD31-4B8C-83A1-F6EECF244321}">
                <p14:modId xmlns:p14="http://schemas.microsoft.com/office/powerpoint/2010/main" val="1574342749"/>
              </p:ext>
            </p:extLst>
          </p:nvPr>
        </p:nvGraphicFramePr>
        <p:xfrm>
          <a:off x="9308970" y="886173"/>
          <a:ext cx="2752837" cy="4514502"/>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776652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a:extLst>
            <a:ext uri="{FF2B5EF4-FFF2-40B4-BE49-F238E27FC236}">
              <a16:creationId xmlns:a16="http://schemas.microsoft.com/office/drawing/2014/main" id="{03007E8D-C2DF-4949-C398-94D9B7E595B1}"/>
            </a:ext>
          </a:extLst>
        </p:cNvPr>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E1020833-0553-3902-DC3F-E58F28DC53E8}"/>
              </a:ext>
            </a:extLst>
          </p:cNvPr>
          <p:cNvCxnSpPr>
            <a:cxnSpLocks/>
          </p:cNvCxnSpPr>
          <p:nvPr/>
        </p:nvCxnSpPr>
        <p:spPr>
          <a:xfrm>
            <a:off x="6329758" y="2064141"/>
            <a:ext cx="4710" cy="182006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Freeform: Shape 60">
            <a:extLst>
              <a:ext uri="{FF2B5EF4-FFF2-40B4-BE49-F238E27FC236}">
                <a16:creationId xmlns:a16="http://schemas.microsoft.com/office/drawing/2014/main" id="{C467753A-9809-279E-2681-567AB3216D2D}"/>
              </a:ext>
            </a:extLst>
          </p:cNvPr>
          <p:cNvSpPr/>
          <p:nvPr/>
        </p:nvSpPr>
        <p:spPr>
          <a:xfrm>
            <a:off x="6411391" y="1634727"/>
            <a:ext cx="719064" cy="455367"/>
          </a:xfrm>
          <a:custGeom>
            <a:avLst/>
            <a:gdLst>
              <a:gd name="connsiteX0" fmla="*/ 0 w 1000125"/>
              <a:gd name="connsiteY0" fmla="*/ 542950 h 542950"/>
              <a:gd name="connsiteX1" fmla="*/ 409575 w 1000125"/>
              <a:gd name="connsiteY1" fmla="*/ 276250 h 542950"/>
              <a:gd name="connsiteX2" fmla="*/ 438150 w 1000125"/>
              <a:gd name="connsiteY2" fmla="*/ 257200 h 542950"/>
              <a:gd name="connsiteX3" fmla="*/ 523875 w 1000125"/>
              <a:gd name="connsiteY3" fmla="*/ 238150 h 542950"/>
              <a:gd name="connsiteX4" fmla="*/ 600075 w 1000125"/>
              <a:gd name="connsiteY4" fmla="*/ 200050 h 542950"/>
              <a:gd name="connsiteX5" fmla="*/ 666750 w 1000125"/>
              <a:gd name="connsiteY5" fmla="*/ 181000 h 542950"/>
              <a:gd name="connsiteX6" fmla="*/ 723900 w 1000125"/>
              <a:gd name="connsiteY6" fmla="*/ 66700 h 542950"/>
              <a:gd name="connsiteX7" fmla="*/ 752475 w 1000125"/>
              <a:gd name="connsiteY7" fmla="*/ 47650 h 542950"/>
              <a:gd name="connsiteX8" fmla="*/ 904875 w 1000125"/>
              <a:gd name="connsiteY8" fmla="*/ 47650 h 542950"/>
              <a:gd name="connsiteX9" fmla="*/ 923925 w 1000125"/>
              <a:gd name="connsiteY9" fmla="*/ 19075 h 542950"/>
              <a:gd name="connsiteX10" fmla="*/ 962025 w 1000125"/>
              <a:gd name="connsiteY10" fmla="*/ 9550 h 542950"/>
              <a:gd name="connsiteX11" fmla="*/ 1000125 w 1000125"/>
              <a:gd name="connsiteY11" fmla="*/ 25 h 5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125" h="542950">
                <a:moveTo>
                  <a:pt x="0" y="542950"/>
                </a:moveTo>
                <a:lnTo>
                  <a:pt x="409575" y="276250"/>
                </a:lnTo>
                <a:cubicBezTo>
                  <a:pt x="419164" y="269997"/>
                  <a:pt x="427290" y="260820"/>
                  <a:pt x="438150" y="257200"/>
                </a:cubicBezTo>
                <a:cubicBezTo>
                  <a:pt x="485047" y="241568"/>
                  <a:pt x="456821" y="249326"/>
                  <a:pt x="523875" y="238150"/>
                </a:cubicBezTo>
                <a:cubicBezTo>
                  <a:pt x="549275" y="225450"/>
                  <a:pt x="572525" y="206938"/>
                  <a:pt x="600075" y="200050"/>
                </a:cubicBezTo>
                <a:cubicBezTo>
                  <a:pt x="647915" y="188090"/>
                  <a:pt x="625756" y="194665"/>
                  <a:pt x="666750" y="181000"/>
                </a:cubicBezTo>
                <a:cubicBezTo>
                  <a:pt x="677617" y="148399"/>
                  <a:pt x="692247" y="87802"/>
                  <a:pt x="723900" y="66700"/>
                </a:cubicBezTo>
                <a:lnTo>
                  <a:pt x="752475" y="47650"/>
                </a:lnTo>
                <a:cubicBezTo>
                  <a:pt x="773747" y="49584"/>
                  <a:pt x="868854" y="68234"/>
                  <a:pt x="904875" y="47650"/>
                </a:cubicBezTo>
                <a:cubicBezTo>
                  <a:pt x="914814" y="41970"/>
                  <a:pt x="914400" y="25425"/>
                  <a:pt x="923925" y="19075"/>
                </a:cubicBezTo>
                <a:cubicBezTo>
                  <a:pt x="934817" y="11813"/>
                  <a:pt x="949438" y="13146"/>
                  <a:pt x="962025" y="9550"/>
                </a:cubicBezTo>
                <a:cubicBezTo>
                  <a:pt x="998877" y="-979"/>
                  <a:pt x="978895" y="25"/>
                  <a:pt x="1000125" y="25"/>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98" name="Ορθογώνιο 97">
            <a:extLst>
              <a:ext uri="{FF2B5EF4-FFF2-40B4-BE49-F238E27FC236}">
                <a16:creationId xmlns:a16="http://schemas.microsoft.com/office/drawing/2014/main" id="{10D29750-ABA7-69B6-EDE5-358F4C835BB0}"/>
              </a:ext>
            </a:extLst>
          </p:cNvPr>
          <p:cNvSpPr/>
          <p:nvPr/>
        </p:nvSpPr>
        <p:spPr>
          <a:xfrm>
            <a:off x="0" y="637162"/>
            <a:ext cx="2574486" cy="41969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Ορθογώνιο 4">
            <a:extLst>
              <a:ext uri="{FF2B5EF4-FFF2-40B4-BE49-F238E27FC236}">
                <a16:creationId xmlns:a16="http://schemas.microsoft.com/office/drawing/2014/main" id="{393EB13C-7959-803B-AEB8-C5DF0B6AAA04}"/>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TextBox 5">
            <a:extLst>
              <a:ext uri="{FF2B5EF4-FFF2-40B4-BE49-F238E27FC236}">
                <a16:creationId xmlns:a16="http://schemas.microsoft.com/office/drawing/2014/main" id="{CD50F27E-B88F-D3D0-B98B-CE6670D90343}"/>
              </a:ext>
            </a:extLst>
          </p:cNvPr>
          <p:cNvSpPr txBox="1"/>
          <p:nvPr/>
        </p:nvSpPr>
        <p:spPr>
          <a:xfrm>
            <a:off x="11518490" y="6529071"/>
            <a:ext cx="819814" cy="369332"/>
          </a:xfrm>
          <a:prstGeom prst="rect">
            <a:avLst/>
          </a:prstGeom>
          <a:noFill/>
        </p:spPr>
        <p:txBody>
          <a:bodyPr wrap="square" rtlCol="0">
            <a:spAutoFit/>
          </a:bodyPr>
          <a:lstStyle/>
          <a:p>
            <a:r>
              <a:rPr lang="en-US" dirty="0">
                <a:solidFill>
                  <a:schemeClr val="bg1"/>
                </a:solidFill>
              </a:rPr>
              <a:t>5</a:t>
            </a:r>
            <a:r>
              <a:rPr lang="el-GR" dirty="0">
                <a:solidFill>
                  <a:schemeClr val="bg1"/>
                </a:solidFill>
              </a:rPr>
              <a:t>/</a:t>
            </a:r>
            <a:r>
              <a:rPr lang="en-US" dirty="0">
                <a:solidFill>
                  <a:schemeClr val="bg1"/>
                </a:solidFill>
              </a:rPr>
              <a:t>21</a:t>
            </a:r>
            <a:endParaRPr lang="el-GR" dirty="0">
              <a:solidFill>
                <a:schemeClr val="bg1"/>
              </a:solidFill>
            </a:endParaRPr>
          </a:p>
        </p:txBody>
      </p:sp>
      <p:sp>
        <p:nvSpPr>
          <p:cNvPr id="7" name="Ορθογώνιο 6">
            <a:extLst>
              <a:ext uri="{FF2B5EF4-FFF2-40B4-BE49-F238E27FC236}">
                <a16:creationId xmlns:a16="http://schemas.microsoft.com/office/drawing/2014/main" id="{0490F4DC-37C6-F434-DDB7-FD3AA794000D}"/>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a:extLst>
              <a:ext uri="{FF2B5EF4-FFF2-40B4-BE49-F238E27FC236}">
                <a16:creationId xmlns:a16="http://schemas.microsoft.com/office/drawing/2014/main" id="{25717A39-96D9-9C19-3CF2-1A2657535AA1}"/>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9" name="Ορθογώνιο 8">
            <a:extLst>
              <a:ext uri="{FF2B5EF4-FFF2-40B4-BE49-F238E27FC236}">
                <a16:creationId xmlns:a16="http://schemas.microsoft.com/office/drawing/2014/main" id="{33B71C64-CE7F-4057-E85D-58AF3EBCDD9A}"/>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92" name="TextBox 91">
            <a:extLst>
              <a:ext uri="{FF2B5EF4-FFF2-40B4-BE49-F238E27FC236}">
                <a16:creationId xmlns:a16="http://schemas.microsoft.com/office/drawing/2014/main" id="{E1BFEADA-6B5C-BD62-7865-679B9A295C8A}"/>
              </a:ext>
            </a:extLst>
          </p:cNvPr>
          <p:cNvSpPr txBox="1"/>
          <p:nvPr/>
        </p:nvSpPr>
        <p:spPr>
          <a:xfrm>
            <a:off x="-43978" y="639005"/>
            <a:ext cx="2618463" cy="400110"/>
          </a:xfrm>
          <a:prstGeom prst="rect">
            <a:avLst/>
          </a:prstGeom>
          <a:noFill/>
        </p:spPr>
        <p:txBody>
          <a:bodyPr wrap="square" rtlCol="0">
            <a:spAutoFit/>
          </a:bodyPr>
          <a:lstStyle/>
          <a:p>
            <a:pPr algn="ctr"/>
            <a:r>
              <a:rPr lang="en-US" sz="2000" b="1" dirty="0">
                <a:solidFill>
                  <a:schemeClr val="bg1"/>
                </a:solidFill>
              </a:rPr>
              <a:t>Statistical Models</a:t>
            </a:r>
            <a:endParaRPr lang="el-GR" sz="2000" b="1" dirty="0">
              <a:solidFill>
                <a:schemeClr val="bg1"/>
              </a:solidFill>
            </a:endParaRPr>
          </a:p>
        </p:txBody>
      </p:sp>
      <p:sp>
        <p:nvSpPr>
          <p:cNvPr id="2" name="Freeform: Shape 1">
            <a:extLst>
              <a:ext uri="{FF2B5EF4-FFF2-40B4-BE49-F238E27FC236}">
                <a16:creationId xmlns:a16="http://schemas.microsoft.com/office/drawing/2014/main" id="{28E6725C-B399-5053-7A2A-0E199C2A7117}"/>
              </a:ext>
            </a:extLst>
          </p:cNvPr>
          <p:cNvSpPr/>
          <p:nvPr/>
        </p:nvSpPr>
        <p:spPr>
          <a:xfrm>
            <a:off x="4122571" y="2091566"/>
            <a:ext cx="2219380" cy="1781397"/>
          </a:xfrm>
          <a:custGeom>
            <a:avLst/>
            <a:gdLst>
              <a:gd name="connsiteX0" fmla="*/ 0 w 2152686"/>
              <a:gd name="connsiteY0" fmla="*/ 1247775 h 1247775"/>
              <a:gd name="connsiteX1" fmla="*/ 28575 w 2152686"/>
              <a:gd name="connsiteY1" fmla="*/ 1200150 h 1247775"/>
              <a:gd name="connsiteX2" fmla="*/ 47625 w 2152686"/>
              <a:gd name="connsiteY2" fmla="*/ 1171575 h 1247775"/>
              <a:gd name="connsiteX3" fmla="*/ 76200 w 2152686"/>
              <a:gd name="connsiteY3" fmla="*/ 1162050 h 1247775"/>
              <a:gd name="connsiteX4" fmla="*/ 114300 w 2152686"/>
              <a:gd name="connsiteY4" fmla="*/ 1143000 h 1247775"/>
              <a:gd name="connsiteX5" fmla="*/ 142875 w 2152686"/>
              <a:gd name="connsiteY5" fmla="*/ 1133475 h 1247775"/>
              <a:gd name="connsiteX6" fmla="*/ 171450 w 2152686"/>
              <a:gd name="connsiteY6" fmla="*/ 1114425 h 1247775"/>
              <a:gd name="connsiteX7" fmla="*/ 228600 w 2152686"/>
              <a:gd name="connsiteY7" fmla="*/ 1095375 h 1247775"/>
              <a:gd name="connsiteX8" fmla="*/ 295275 w 2152686"/>
              <a:gd name="connsiteY8" fmla="*/ 1066800 h 1247775"/>
              <a:gd name="connsiteX9" fmla="*/ 352425 w 2152686"/>
              <a:gd name="connsiteY9" fmla="*/ 1038225 h 1247775"/>
              <a:gd name="connsiteX10" fmla="*/ 409575 w 2152686"/>
              <a:gd name="connsiteY10" fmla="*/ 1019175 h 1247775"/>
              <a:gd name="connsiteX11" fmla="*/ 438150 w 2152686"/>
              <a:gd name="connsiteY11" fmla="*/ 1009650 h 1247775"/>
              <a:gd name="connsiteX12" fmla="*/ 466725 w 2152686"/>
              <a:gd name="connsiteY12" fmla="*/ 1000125 h 1247775"/>
              <a:gd name="connsiteX13" fmla="*/ 495300 w 2152686"/>
              <a:gd name="connsiteY13" fmla="*/ 942975 h 1247775"/>
              <a:gd name="connsiteX14" fmla="*/ 552450 w 2152686"/>
              <a:gd name="connsiteY14" fmla="*/ 904875 h 1247775"/>
              <a:gd name="connsiteX15" fmla="*/ 581025 w 2152686"/>
              <a:gd name="connsiteY15" fmla="*/ 885825 h 1247775"/>
              <a:gd name="connsiteX16" fmla="*/ 609600 w 2152686"/>
              <a:gd name="connsiteY16" fmla="*/ 866775 h 1247775"/>
              <a:gd name="connsiteX17" fmla="*/ 638175 w 2152686"/>
              <a:gd name="connsiteY17" fmla="*/ 857250 h 1247775"/>
              <a:gd name="connsiteX18" fmla="*/ 704850 w 2152686"/>
              <a:gd name="connsiteY18" fmla="*/ 819150 h 1247775"/>
              <a:gd name="connsiteX19" fmla="*/ 742950 w 2152686"/>
              <a:gd name="connsiteY19" fmla="*/ 809625 h 1247775"/>
              <a:gd name="connsiteX20" fmla="*/ 771525 w 2152686"/>
              <a:gd name="connsiteY20" fmla="*/ 790575 h 1247775"/>
              <a:gd name="connsiteX21" fmla="*/ 838200 w 2152686"/>
              <a:gd name="connsiteY21" fmla="*/ 771525 h 1247775"/>
              <a:gd name="connsiteX22" fmla="*/ 914400 w 2152686"/>
              <a:gd name="connsiteY22" fmla="*/ 733425 h 1247775"/>
              <a:gd name="connsiteX23" fmla="*/ 1009650 w 2152686"/>
              <a:gd name="connsiteY23" fmla="*/ 704850 h 1247775"/>
              <a:gd name="connsiteX24" fmla="*/ 1066800 w 2152686"/>
              <a:gd name="connsiteY24" fmla="*/ 666750 h 1247775"/>
              <a:gd name="connsiteX25" fmla="*/ 1123950 w 2152686"/>
              <a:gd name="connsiteY25" fmla="*/ 647700 h 1247775"/>
              <a:gd name="connsiteX26" fmla="*/ 1181100 w 2152686"/>
              <a:gd name="connsiteY26" fmla="*/ 609600 h 1247775"/>
              <a:gd name="connsiteX27" fmla="*/ 1238250 w 2152686"/>
              <a:gd name="connsiteY27" fmla="*/ 561975 h 1247775"/>
              <a:gd name="connsiteX28" fmla="*/ 1266825 w 2152686"/>
              <a:gd name="connsiteY28" fmla="*/ 504825 h 1247775"/>
              <a:gd name="connsiteX29" fmla="*/ 1323975 w 2152686"/>
              <a:gd name="connsiteY29" fmla="*/ 485775 h 1247775"/>
              <a:gd name="connsiteX30" fmla="*/ 1400175 w 2152686"/>
              <a:gd name="connsiteY30" fmla="*/ 457200 h 1247775"/>
              <a:gd name="connsiteX31" fmla="*/ 1457325 w 2152686"/>
              <a:gd name="connsiteY31" fmla="*/ 438150 h 1247775"/>
              <a:gd name="connsiteX32" fmla="*/ 1514475 w 2152686"/>
              <a:gd name="connsiteY32" fmla="*/ 390525 h 1247775"/>
              <a:gd name="connsiteX33" fmla="*/ 1543050 w 2152686"/>
              <a:gd name="connsiteY33" fmla="*/ 381000 h 1247775"/>
              <a:gd name="connsiteX34" fmla="*/ 1571625 w 2152686"/>
              <a:gd name="connsiteY34" fmla="*/ 361950 h 1247775"/>
              <a:gd name="connsiteX35" fmla="*/ 1600200 w 2152686"/>
              <a:gd name="connsiteY35" fmla="*/ 352425 h 1247775"/>
              <a:gd name="connsiteX36" fmla="*/ 1628775 w 2152686"/>
              <a:gd name="connsiteY36" fmla="*/ 333375 h 1247775"/>
              <a:gd name="connsiteX37" fmla="*/ 1695450 w 2152686"/>
              <a:gd name="connsiteY37" fmla="*/ 314325 h 1247775"/>
              <a:gd name="connsiteX38" fmla="*/ 1724025 w 2152686"/>
              <a:gd name="connsiteY38" fmla="*/ 304800 h 1247775"/>
              <a:gd name="connsiteX39" fmla="*/ 1781175 w 2152686"/>
              <a:gd name="connsiteY39" fmla="*/ 266700 h 1247775"/>
              <a:gd name="connsiteX40" fmla="*/ 1809750 w 2152686"/>
              <a:gd name="connsiteY40" fmla="*/ 247650 h 1247775"/>
              <a:gd name="connsiteX41" fmla="*/ 1838325 w 2152686"/>
              <a:gd name="connsiteY41" fmla="*/ 238125 h 1247775"/>
              <a:gd name="connsiteX42" fmla="*/ 1847850 w 2152686"/>
              <a:gd name="connsiteY42" fmla="*/ 190500 h 1247775"/>
              <a:gd name="connsiteX43" fmla="*/ 1895475 w 2152686"/>
              <a:gd name="connsiteY43" fmla="*/ 152400 h 1247775"/>
              <a:gd name="connsiteX44" fmla="*/ 1933575 w 2152686"/>
              <a:gd name="connsiteY44" fmla="*/ 133350 h 1247775"/>
              <a:gd name="connsiteX45" fmla="*/ 1990725 w 2152686"/>
              <a:gd name="connsiteY45" fmla="*/ 114300 h 1247775"/>
              <a:gd name="connsiteX46" fmla="*/ 2009775 w 2152686"/>
              <a:gd name="connsiteY46" fmla="*/ 85725 h 1247775"/>
              <a:gd name="connsiteX47" fmla="*/ 2047875 w 2152686"/>
              <a:gd name="connsiteY47" fmla="*/ 76200 h 1247775"/>
              <a:gd name="connsiteX48" fmla="*/ 2133600 w 2152686"/>
              <a:gd name="connsiteY48" fmla="*/ 38100 h 1247775"/>
              <a:gd name="connsiteX49" fmla="*/ 2152650 w 2152686"/>
              <a:gd name="connsiteY49" fmla="*/ 0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52686" h="1247775">
                <a:moveTo>
                  <a:pt x="0" y="1247775"/>
                </a:moveTo>
                <a:cubicBezTo>
                  <a:pt x="9525" y="1231900"/>
                  <a:pt x="18763" y="1215849"/>
                  <a:pt x="28575" y="1200150"/>
                </a:cubicBezTo>
                <a:cubicBezTo>
                  <a:pt x="34642" y="1190442"/>
                  <a:pt x="38686" y="1178726"/>
                  <a:pt x="47625" y="1171575"/>
                </a:cubicBezTo>
                <a:cubicBezTo>
                  <a:pt x="55465" y="1165303"/>
                  <a:pt x="66972" y="1166005"/>
                  <a:pt x="76200" y="1162050"/>
                </a:cubicBezTo>
                <a:cubicBezTo>
                  <a:pt x="89251" y="1156457"/>
                  <a:pt x="101249" y="1148593"/>
                  <a:pt x="114300" y="1143000"/>
                </a:cubicBezTo>
                <a:cubicBezTo>
                  <a:pt x="123528" y="1139045"/>
                  <a:pt x="133895" y="1137965"/>
                  <a:pt x="142875" y="1133475"/>
                </a:cubicBezTo>
                <a:cubicBezTo>
                  <a:pt x="153114" y="1128355"/>
                  <a:pt x="160989" y="1119074"/>
                  <a:pt x="171450" y="1114425"/>
                </a:cubicBezTo>
                <a:cubicBezTo>
                  <a:pt x="189800" y="1106270"/>
                  <a:pt x="211892" y="1106514"/>
                  <a:pt x="228600" y="1095375"/>
                </a:cubicBezTo>
                <a:cubicBezTo>
                  <a:pt x="272101" y="1066374"/>
                  <a:pt x="241456" y="1082177"/>
                  <a:pt x="295275" y="1066800"/>
                </a:cubicBezTo>
                <a:cubicBezTo>
                  <a:pt x="368224" y="1045957"/>
                  <a:pt x="277284" y="1071621"/>
                  <a:pt x="352425" y="1038225"/>
                </a:cubicBezTo>
                <a:cubicBezTo>
                  <a:pt x="370775" y="1030070"/>
                  <a:pt x="390525" y="1025525"/>
                  <a:pt x="409575" y="1019175"/>
                </a:cubicBezTo>
                <a:lnTo>
                  <a:pt x="438150" y="1009650"/>
                </a:lnTo>
                <a:lnTo>
                  <a:pt x="466725" y="1000125"/>
                </a:lnTo>
                <a:cubicBezTo>
                  <a:pt x="473519" y="979742"/>
                  <a:pt x="477922" y="958181"/>
                  <a:pt x="495300" y="942975"/>
                </a:cubicBezTo>
                <a:cubicBezTo>
                  <a:pt x="512530" y="927898"/>
                  <a:pt x="533400" y="917575"/>
                  <a:pt x="552450" y="904875"/>
                </a:cubicBezTo>
                <a:lnTo>
                  <a:pt x="581025" y="885825"/>
                </a:lnTo>
                <a:cubicBezTo>
                  <a:pt x="590550" y="879475"/>
                  <a:pt x="598740" y="870395"/>
                  <a:pt x="609600" y="866775"/>
                </a:cubicBezTo>
                <a:cubicBezTo>
                  <a:pt x="619125" y="863600"/>
                  <a:pt x="629195" y="861740"/>
                  <a:pt x="638175" y="857250"/>
                </a:cubicBezTo>
                <a:cubicBezTo>
                  <a:pt x="693445" y="829615"/>
                  <a:pt x="638054" y="844198"/>
                  <a:pt x="704850" y="819150"/>
                </a:cubicBezTo>
                <a:cubicBezTo>
                  <a:pt x="717107" y="814553"/>
                  <a:pt x="730250" y="812800"/>
                  <a:pt x="742950" y="809625"/>
                </a:cubicBezTo>
                <a:cubicBezTo>
                  <a:pt x="752475" y="803275"/>
                  <a:pt x="761286" y="795695"/>
                  <a:pt x="771525" y="790575"/>
                </a:cubicBezTo>
                <a:cubicBezTo>
                  <a:pt x="785190" y="783743"/>
                  <a:pt x="825993" y="774577"/>
                  <a:pt x="838200" y="771525"/>
                </a:cubicBezTo>
                <a:cubicBezTo>
                  <a:pt x="873201" y="748191"/>
                  <a:pt x="867797" y="748959"/>
                  <a:pt x="914400" y="733425"/>
                </a:cubicBezTo>
                <a:cubicBezTo>
                  <a:pt x="941023" y="724551"/>
                  <a:pt x="987569" y="719571"/>
                  <a:pt x="1009650" y="704850"/>
                </a:cubicBezTo>
                <a:cubicBezTo>
                  <a:pt x="1028700" y="692150"/>
                  <a:pt x="1045080" y="673990"/>
                  <a:pt x="1066800" y="666750"/>
                </a:cubicBezTo>
                <a:lnTo>
                  <a:pt x="1123950" y="647700"/>
                </a:lnTo>
                <a:cubicBezTo>
                  <a:pt x="1178119" y="593531"/>
                  <a:pt x="1125961" y="637169"/>
                  <a:pt x="1181100" y="609600"/>
                </a:cubicBezTo>
                <a:cubicBezTo>
                  <a:pt x="1207622" y="596339"/>
                  <a:pt x="1217184" y="583041"/>
                  <a:pt x="1238250" y="561975"/>
                </a:cubicBezTo>
                <a:cubicBezTo>
                  <a:pt x="1243440" y="546405"/>
                  <a:pt x="1251276" y="514543"/>
                  <a:pt x="1266825" y="504825"/>
                </a:cubicBezTo>
                <a:cubicBezTo>
                  <a:pt x="1283853" y="494182"/>
                  <a:pt x="1307267" y="496914"/>
                  <a:pt x="1323975" y="485775"/>
                </a:cubicBezTo>
                <a:cubicBezTo>
                  <a:pt x="1373703" y="452623"/>
                  <a:pt x="1330460" y="476213"/>
                  <a:pt x="1400175" y="457200"/>
                </a:cubicBezTo>
                <a:cubicBezTo>
                  <a:pt x="1419548" y="451916"/>
                  <a:pt x="1457325" y="438150"/>
                  <a:pt x="1457325" y="438150"/>
                </a:cubicBezTo>
                <a:cubicBezTo>
                  <a:pt x="1478391" y="417084"/>
                  <a:pt x="1487953" y="403786"/>
                  <a:pt x="1514475" y="390525"/>
                </a:cubicBezTo>
                <a:cubicBezTo>
                  <a:pt x="1523455" y="386035"/>
                  <a:pt x="1534070" y="385490"/>
                  <a:pt x="1543050" y="381000"/>
                </a:cubicBezTo>
                <a:cubicBezTo>
                  <a:pt x="1553289" y="375880"/>
                  <a:pt x="1561386" y="367070"/>
                  <a:pt x="1571625" y="361950"/>
                </a:cubicBezTo>
                <a:cubicBezTo>
                  <a:pt x="1580605" y="357460"/>
                  <a:pt x="1591220" y="356915"/>
                  <a:pt x="1600200" y="352425"/>
                </a:cubicBezTo>
                <a:cubicBezTo>
                  <a:pt x="1610439" y="347305"/>
                  <a:pt x="1618536" y="338495"/>
                  <a:pt x="1628775" y="333375"/>
                </a:cubicBezTo>
                <a:cubicBezTo>
                  <a:pt x="1644000" y="325762"/>
                  <a:pt x="1681208" y="318394"/>
                  <a:pt x="1695450" y="314325"/>
                </a:cubicBezTo>
                <a:cubicBezTo>
                  <a:pt x="1705104" y="311567"/>
                  <a:pt x="1715248" y="309676"/>
                  <a:pt x="1724025" y="304800"/>
                </a:cubicBezTo>
                <a:cubicBezTo>
                  <a:pt x="1744039" y="293681"/>
                  <a:pt x="1762125" y="279400"/>
                  <a:pt x="1781175" y="266700"/>
                </a:cubicBezTo>
                <a:cubicBezTo>
                  <a:pt x="1790700" y="260350"/>
                  <a:pt x="1798890" y="251270"/>
                  <a:pt x="1809750" y="247650"/>
                </a:cubicBezTo>
                <a:lnTo>
                  <a:pt x="1838325" y="238125"/>
                </a:lnTo>
                <a:cubicBezTo>
                  <a:pt x="1841500" y="222250"/>
                  <a:pt x="1842166" y="205659"/>
                  <a:pt x="1847850" y="190500"/>
                </a:cubicBezTo>
                <a:cubicBezTo>
                  <a:pt x="1861549" y="153969"/>
                  <a:pt x="1865617" y="165196"/>
                  <a:pt x="1895475" y="152400"/>
                </a:cubicBezTo>
                <a:cubicBezTo>
                  <a:pt x="1908526" y="146807"/>
                  <a:pt x="1920392" y="138623"/>
                  <a:pt x="1933575" y="133350"/>
                </a:cubicBezTo>
                <a:cubicBezTo>
                  <a:pt x="1952219" y="125892"/>
                  <a:pt x="1990725" y="114300"/>
                  <a:pt x="1990725" y="114300"/>
                </a:cubicBezTo>
                <a:cubicBezTo>
                  <a:pt x="1997075" y="104775"/>
                  <a:pt x="2000250" y="92075"/>
                  <a:pt x="2009775" y="85725"/>
                </a:cubicBezTo>
                <a:cubicBezTo>
                  <a:pt x="2020667" y="78463"/>
                  <a:pt x="2035336" y="79962"/>
                  <a:pt x="2047875" y="76200"/>
                </a:cubicBezTo>
                <a:cubicBezTo>
                  <a:pt x="2109702" y="57652"/>
                  <a:pt x="2091842" y="65939"/>
                  <a:pt x="2133600" y="38100"/>
                </a:cubicBezTo>
                <a:cubicBezTo>
                  <a:pt x="2154411" y="6883"/>
                  <a:pt x="2152650" y="20973"/>
                  <a:pt x="2152650"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E9112AE5-D2F5-3BB5-17E1-817A02F879B5}"/>
              </a:ext>
            </a:extLst>
          </p:cNvPr>
          <p:cNvCxnSpPr>
            <a:cxnSpLocks/>
          </p:cNvCxnSpPr>
          <p:nvPr/>
        </p:nvCxnSpPr>
        <p:spPr>
          <a:xfrm flipH="1" flipV="1">
            <a:off x="4084538" y="726344"/>
            <a:ext cx="29580" cy="31498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114CCD-6042-BE08-A388-A928396D057D}"/>
              </a:ext>
            </a:extLst>
          </p:cNvPr>
          <p:cNvCxnSpPr>
            <a:cxnSpLocks/>
          </p:cNvCxnSpPr>
          <p:nvPr/>
        </p:nvCxnSpPr>
        <p:spPr>
          <a:xfrm>
            <a:off x="4114118" y="3871456"/>
            <a:ext cx="5258324" cy="254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5AD2C27-522D-6E63-7D18-DA9DDC5CA624}"/>
              </a:ext>
            </a:extLst>
          </p:cNvPr>
          <p:cNvSpPr/>
          <p:nvPr/>
        </p:nvSpPr>
        <p:spPr>
          <a:xfrm rot="11481629" flipV="1">
            <a:off x="4134933" y="3759282"/>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8" name="Oval 17">
            <a:extLst>
              <a:ext uri="{FF2B5EF4-FFF2-40B4-BE49-F238E27FC236}">
                <a16:creationId xmlns:a16="http://schemas.microsoft.com/office/drawing/2014/main" id="{68E7B0A4-58F1-F98C-C6D0-40995DAC2B7A}"/>
              </a:ext>
            </a:extLst>
          </p:cNvPr>
          <p:cNvSpPr/>
          <p:nvPr/>
        </p:nvSpPr>
        <p:spPr>
          <a:xfrm rot="11481629" flipV="1">
            <a:off x="4305057" y="3692123"/>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9" name="Oval 18">
            <a:extLst>
              <a:ext uri="{FF2B5EF4-FFF2-40B4-BE49-F238E27FC236}">
                <a16:creationId xmlns:a16="http://schemas.microsoft.com/office/drawing/2014/main" id="{2720A097-A5F8-8BD2-C1B7-F6F618DC28C6}"/>
              </a:ext>
            </a:extLst>
          </p:cNvPr>
          <p:cNvSpPr/>
          <p:nvPr/>
        </p:nvSpPr>
        <p:spPr>
          <a:xfrm rot="11481629" flipV="1">
            <a:off x="4446051" y="3565647"/>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22" name="Oval 21">
            <a:extLst>
              <a:ext uri="{FF2B5EF4-FFF2-40B4-BE49-F238E27FC236}">
                <a16:creationId xmlns:a16="http://schemas.microsoft.com/office/drawing/2014/main" id="{6D331675-4F1C-635F-B85B-92393B9BB3AA}"/>
              </a:ext>
            </a:extLst>
          </p:cNvPr>
          <p:cNvSpPr/>
          <p:nvPr/>
        </p:nvSpPr>
        <p:spPr>
          <a:xfrm rot="11481629" flipV="1">
            <a:off x="4633131" y="3433146"/>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3" name="Oval 22">
            <a:extLst>
              <a:ext uri="{FF2B5EF4-FFF2-40B4-BE49-F238E27FC236}">
                <a16:creationId xmlns:a16="http://schemas.microsoft.com/office/drawing/2014/main" id="{3314380F-8863-3699-F700-09020790891F}"/>
              </a:ext>
            </a:extLst>
          </p:cNvPr>
          <p:cNvSpPr/>
          <p:nvPr/>
        </p:nvSpPr>
        <p:spPr>
          <a:xfrm rot="11481629" flipV="1">
            <a:off x="4717306" y="3293978"/>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5" name="Oval 24">
            <a:extLst>
              <a:ext uri="{FF2B5EF4-FFF2-40B4-BE49-F238E27FC236}">
                <a16:creationId xmlns:a16="http://schemas.microsoft.com/office/drawing/2014/main" id="{ECFF4A36-EBDB-ED2B-FF26-ECFA0E823FB5}"/>
              </a:ext>
            </a:extLst>
          </p:cNvPr>
          <p:cNvSpPr/>
          <p:nvPr/>
        </p:nvSpPr>
        <p:spPr>
          <a:xfrm rot="11481629" flipV="1">
            <a:off x="4936197" y="3182439"/>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27" name="Oval 26">
            <a:extLst>
              <a:ext uri="{FF2B5EF4-FFF2-40B4-BE49-F238E27FC236}">
                <a16:creationId xmlns:a16="http://schemas.microsoft.com/office/drawing/2014/main" id="{FAC77AC5-9865-83E3-AC0D-0E30276FE55A}"/>
              </a:ext>
            </a:extLst>
          </p:cNvPr>
          <p:cNvSpPr/>
          <p:nvPr/>
        </p:nvSpPr>
        <p:spPr>
          <a:xfrm rot="11481629" flipV="1">
            <a:off x="5028434" y="3067129"/>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8" name="Oval 27">
            <a:extLst>
              <a:ext uri="{FF2B5EF4-FFF2-40B4-BE49-F238E27FC236}">
                <a16:creationId xmlns:a16="http://schemas.microsoft.com/office/drawing/2014/main" id="{9ED5A43E-1A74-CCBB-DFC9-E106C7CBAB75}"/>
              </a:ext>
            </a:extLst>
          </p:cNvPr>
          <p:cNvSpPr/>
          <p:nvPr/>
        </p:nvSpPr>
        <p:spPr>
          <a:xfrm rot="11481629" flipV="1">
            <a:off x="5218840" y="3075083"/>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9" name="Oval 28">
            <a:extLst>
              <a:ext uri="{FF2B5EF4-FFF2-40B4-BE49-F238E27FC236}">
                <a16:creationId xmlns:a16="http://schemas.microsoft.com/office/drawing/2014/main" id="{9D82B002-0BF8-25DF-81DE-A9E8D5E6C04B}"/>
              </a:ext>
            </a:extLst>
          </p:cNvPr>
          <p:cNvSpPr/>
          <p:nvPr/>
        </p:nvSpPr>
        <p:spPr>
          <a:xfrm rot="11481629" flipV="1">
            <a:off x="5273729" y="2924934"/>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35" name="Oval 34">
            <a:extLst>
              <a:ext uri="{FF2B5EF4-FFF2-40B4-BE49-F238E27FC236}">
                <a16:creationId xmlns:a16="http://schemas.microsoft.com/office/drawing/2014/main" id="{6F5DD905-4169-C100-A390-5129A673DF3B}"/>
              </a:ext>
            </a:extLst>
          </p:cNvPr>
          <p:cNvSpPr/>
          <p:nvPr/>
        </p:nvSpPr>
        <p:spPr>
          <a:xfrm rot="11481629" flipV="1">
            <a:off x="5399354" y="2794597"/>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6" name="Oval 35">
            <a:extLst>
              <a:ext uri="{FF2B5EF4-FFF2-40B4-BE49-F238E27FC236}">
                <a16:creationId xmlns:a16="http://schemas.microsoft.com/office/drawing/2014/main" id="{AF02C784-2B86-8041-8329-972A572DC21A}"/>
              </a:ext>
            </a:extLst>
          </p:cNvPr>
          <p:cNvSpPr/>
          <p:nvPr/>
        </p:nvSpPr>
        <p:spPr>
          <a:xfrm rot="11481629" flipV="1">
            <a:off x="5617238" y="2649976"/>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7" name="Oval 36">
            <a:extLst>
              <a:ext uri="{FF2B5EF4-FFF2-40B4-BE49-F238E27FC236}">
                <a16:creationId xmlns:a16="http://schemas.microsoft.com/office/drawing/2014/main" id="{5428910C-2860-DB44-9F42-02F283FFF878}"/>
              </a:ext>
            </a:extLst>
          </p:cNvPr>
          <p:cNvSpPr/>
          <p:nvPr/>
        </p:nvSpPr>
        <p:spPr>
          <a:xfrm rot="11481629" flipV="1">
            <a:off x="5930579" y="2439768"/>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38" name="Oval 37">
            <a:extLst>
              <a:ext uri="{FF2B5EF4-FFF2-40B4-BE49-F238E27FC236}">
                <a16:creationId xmlns:a16="http://schemas.microsoft.com/office/drawing/2014/main" id="{0DA2DEDB-CDA8-7673-C1DE-88781DD05829}"/>
              </a:ext>
            </a:extLst>
          </p:cNvPr>
          <p:cNvSpPr/>
          <p:nvPr/>
        </p:nvSpPr>
        <p:spPr>
          <a:xfrm rot="11481629" flipV="1">
            <a:off x="5833695" y="2568750"/>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9" name="Oval 38">
            <a:extLst>
              <a:ext uri="{FF2B5EF4-FFF2-40B4-BE49-F238E27FC236}">
                <a16:creationId xmlns:a16="http://schemas.microsoft.com/office/drawing/2014/main" id="{18BDF9AA-AFC3-7726-92B7-B6CC55608D2B}"/>
              </a:ext>
            </a:extLst>
          </p:cNvPr>
          <p:cNvSpPr/>
          <p:nvPr/>
        </p:nvSpPr>
        <p:spPr>
          <a:xfrm rot="11481629" flipV="1">
            <a:off x="6026487" y="2284938"/>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0" name="Oval 39">
            <a:extLst>
              <a:ext uri="{FF2B5EF4-FFF2-40B4-BE49-F238E27FC236}">
                <a16:creationId xmlns:a16="http://schemas.microsoft.com/office/drawing/2014/main" id="{2B018B4A-575C-F6F3-5E6A-4D81E77625EC}"/>
              </a:ext>
            </a:extLst>
          </p:cNvPr>
          <p:cNvSpPr/>
          <p:nvPr/>
        </p:nvSpPr>
        <p:spPr>
          <a:xfrm rot="11481629" flipV="1">
            <a:off x="6151892" y="2213638"/>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41" name="Oval 40">
            <a:extLst>
              <a:ext uri="{FF2B5EF4-FFF2-40B4-BE49-F238E27FC236}">
                <a16:creationId xmlns:a16="http://schemas.microsoft.com/office/drawing/2014/main" id="{0F015AAE-E867-CE48-E750-5643B3139245}"/>
              </a:ext>
            </a:extLst>
          </p:cNvPr>
          <p:cNvSpPr/>
          <p:nvPr/>
        </p:nvSpPr>
        <p:spPr>
          <a:xfrm rot="11481629" flipV="1">
            <a:off x="6255890" y="2026485"/>
            <a:ext cx="157213" cy="142034"/>
          </a:xfrm>
          <a:prstGeom prst="ellipse">
            <a:avLst/>
          </a:prstGeom>
          <a:solidFill>
            <a:srgbClr val="7030A0"/>
          </a:solidFill>
          <a:ln>
            <a:solidFill>
              <a:srgbClr val="7030A0"/>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1">
              <a:ln/>
              <a:solidFill>
                <a:schemeClr val="accent4"/>
              </a:solidFill>
            </a:endParaRPr>
          </a:p>
        </p:txBody>
      </p:sp>
      <p:sp>
        <p:nvSpPr>
          <p:cNvPr id="42" name="TextBox 35">
            <a:extLst>
              <a:ext uri="{FF2B5EF4-FFF2-40B4-BE49-F238E27FC236}">
                <a16:creationId xmlns:a16="http://schemas.microsoft.com/office/drawing/2014/main" id="{75D856C8-C7F6-25E9-C424-D52F5D316BEC}"/>
              </a:ext>
            </a:extLst>
          </p:cNvPr>
          <p:cNvSpPr txBox="1"/>
          <p:nvPr/>
        </p:nvSpPr>
        <p:spPr>
          <a:xfrm>
            <a:off x="1207458" y="2179010"/>
            <a:ext cx="200672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l-GR" sz="1600" dirty="0"/>
              <a:t>  </a:t>
            </a:r>
            <a:r>
              <a:rPr lang="en-US" sz="1600" dirty="0"/>
              <a:t>Observed values</a:t>
            </a:r>
          </a:p>
        </p:txBody>
      </p:sp>
      <p:sp>
        <p:nvSpPr>
          <p:cNvPr id="43" name="TextBox 36">
            <a:extLst>
              <a:ext uri="{FF2B5EF4-FFF2-40B4-BE49-F238E27FC236}">
                <a16:creationId xmlns:a16="http://schemas.microsoft.com/office/drawing/2014/main" id="{0582CED9-56AD-1259-6F11-CFF755DB8C3E}"/>
              </a:ext>
            </a:extLst>
          </p:cNvPr>
          <p:cNvSpPr txBox="1"/>
          <p:nvPr/>
        </p:nvSpPr>
        <p:spPr>
          <a:xfrm>
            <a:off x="4194636" y="3911272"/>
            <a:ext cx="172213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Operating time</a:t>
            </a:r>
          </a:p>
        </p:txBody>
      </p:sp>
      <p:sp>
        <p:nvSpPr>
          <p:cNvPr id="44" name="TextBox 37">
            <a:extLst>
              <a:ext uri="{FF2B5EF4-FFF2-40B4-BE49-F238E27FC236}">
                <a16:creationId xmlns:a16="http://schemas.microsoft.com/office/drawing/2014/main" id="{8CECA4CA-14FA-9119-1EC7-CC34F7EEF5BB}"/>
              </a:ext>
            </a:extLst>
          </p:cNvPr>
          <p:cNvSpPr txBox="1"/>
          <p:nvPr/>
        </p:nvSpPr>
        <p:spPr>
          <a:xfrm rot="16200000">
            <a:off x="2936532" y="2236285"/>
            <a:ext cx="1721892"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Feature value</a:t>
            </a:r>
          </a:p>
        </p:txBody>
      </p:sp>
      <p:sp>
        <p:nvSpPr>
          <p:cNvPr id="45" name="TextBox 39">
            <a:extLst>
              <a:ext uri="{FF2B5EF4-FFF2-40B4-BE49-F238E27FC236}">
                <a16:creationId xmlns:a16="http://schemas.microsoft.com/office/drawing/2014/main" id="{0686628F-A11F-8107-5FB4-489E5ABA1F79}"/>
              </a:ext>
            </a:extLst>
          </p:cNvPr>
          <p:cNvSpPr txBox="1"/>
          <p:nvPr/>
        </p:nvSpPr>
        <p:spPr>
          <a:xfrm>
            <a:off x="6918362" y="1318022"/>
            <a:ext cx="1551000" cy="338554"/>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rgbClr val="C00000"/>
                </a:solidFill>
              </a:rPr>
              <a:t>Prediction</a:t>
            </a:r>
          </a:p>
        </p:txBody>
      </p:sp>
      <p:cxnSp>
        <p:nvCxnSpPr>
          <p:cNvPr id="48" name="Straight Connector 47">
            <a:extLst>
              <a:ext uri="{FF2B5EF4-FFF2-40B4-BE49-F238E27FC236}">
                <a16:creationId xmlns:a16="http://schemas.microsoft.com/office/drawing/2014/main" id="{21BDE90D-7F0D-6111-74ED-7C9A00E9E8B2}"/>
              </a:ext>
            </a:extLst>
          </p:cNvPr>
          <p:cNvCxnSpPr>
            <a:cxnSpLocks/>
          </p:cNvCxnSpPr>
          <p:nvPr/>
        </p:nvCxnSpPr>
        <p:spPr>
          <a:xfrm>
            <a:off x="7139187" y="1629813"/>
            <a:ext cx="7483" cy="22328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3">
                <a:extLst>
                  <a:ext uri="{FF2B5EF4-FFF2-40B4-BE49-F238E27FC236}">
                    <a16:creationId xmlns:a16="http://schemas.microsoft.com/office/drawing/2014/main" id="{DEC84B68-C8E6-CED6-4EDD-36A11432163C}"/>
                  </a:ext>
                </a:extLst>
              </p:cNvPr>
              <p:cNvSpPr txBox="1"/>
              <p:nvPr/>
            </p:nvSpPr>
            <p:spPr>
              <a:xfrm>
                <a:off x="6958094" y="3937895"/>
                <a:ext cx="507639"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acc>
                            <m:accPr>
                              <m:chr m:val="̂"/>
                              <m:ctrlPr>
                                <a:rPr lang="en-US" sz="1600" i="1" smtClean="0">
                                  <a:solidFill>
                                    <a:schemeClr val="tx1"/>
                                  </a:solidFill>
                                  <a:latin typeface="Cambria Math" panose="02040503050406030204" pitchFamily="18" charset="0"/>
                                </a:rPr>
                              </m:ctrlPr>
                            </m:accPr>
                            <m:e>
                              <m:r>
                                <a:rPr lang="en-US" sz="1600" b="0" i="1" smtClean="0">
                                  <a:solidFill>
                                    <a:schemeClr val="tx1"/>
                                  </a:solidFill>
                                  <a:latin typeface="Cambria Math" panose="02040503050406030204" pitchFamily="18" charset="0"/>
                                </a:rPr>
                                <m:t>𝑡</m:t>
                              </m:r>
                            </m:e>
                          </m:acc>
                        </m:e>
                        <m:sub>
                          <m:r>
                            <a:rPr lang="en-US" sz="1600" b="0" i="1" smtClean="0">
                              <a:solidFill>
                                <a:schemeClr val="tx1"/>
                              </a:solidFill>
                              <a:latin typeface="Cambria Math" panose="02040503050406030204" pitchFamily="18" charset="0"/>
                            </a:rPr>
                            <m:t>𝐸𝑂𝐿</m:t>
                          </m:r>
                        </m:sub>
                      </m:sSub>
                    </m:oMath>
                  </m:oMathPara>
                </a14:m>
                <a:endParaRPr lang="en-US" sz="1600" dirty="0">
                  <a:solidFill>
                    <a:schemeClr val="tx1"/>
                  </a:solidFill>
                </a:endParaRPr>
              </a:p>
            </p:txBody>
          </p:sp>
        </mc:Choice>
        <mc:Fallback xmlns="">
          <p:sp>
            <p:nvSpPr>
              <p:cNvPr id="49" name="TextBox 43">
                <a:extLst>
                  <a:ext uri="{FF2B5EF4-FFF2-40B4-BE49-F238E27FC236}">
                    <a16:creationId xmlns:a16="http://schemas.microsoft.com/office/drawing/2014/main" id="{DEC84B68-C8E6-CED6-4EDD-36A11432163C}"/>
                  </a:ext>
                </a:extLst>
              </p:cNvPr>
              <p:cNvSpPr txBox="1">
                <a:spLocks noRot="1" noChangeAspect="1" noMove="1" noResize="1" noEditPoints="1" noAdjustHandles="1" noChangeArrowheads="1" noChangeShapeType="1" noTextEdit="1"/>
              </p:cNvSpPr>
              <p:nvPr/>
            </p:nvSpPr>
            <p:spPr>
              <a:xfrm>
                <a:off x="6958094" y="3937895"/>
                <a:ext cx="507639" cy="338554"/>
              </a:xfrm>
              <a:prstGeom prst="rect">
                <a:avLst/>
              </a:prstGeom>
              <a:blipFill>
                <a:blip r:embed="rId5"/>
                <a:stretch>
                  <a:fillRect t="-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4">
                <a:extLst>
                  <a:ext uri="{FF2B5EF4-FFF2-40B4-BE49-F238E27FC236}">
                    <a16:creationId xmlns:a16="http://schemas.microsoft.com/office/drawing/2014/main" id="{C9283793-DF45-FB75-CDF1-DB6A4B6E4C54}"/>
                  </a:ext>
                </a:extLst>
              </p:cNvPr>
              <p:cNvSpPr txBox="1"/>
              <p:nvPr/>
            </p:nvSpPr>
            <p:spPr>
              <a:xfrm>
                <a:off x="6195169" y="3832835"/>
                <a:ext cx="352724"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a:solidFill>
                                <a:srgbClr val="7030A0"/>
                              </a:solidFill>
                              <a:latin typeface="Cambria Math" panose="02040503050406030204" pitchFamily="18" charset="0"/>
                            </a:rPr>
                          </m:ctrlPr>
                        </m:sSubPr>
                        <m:e>
                          <m:r>
                            <a:rPr lang="en-US" sz="1600">
                              <a:solidFill>
                                <a:srgbClr val="7030A0"/>
                              </a:solidFill>
                              <a:latin typeface="Cambria Math" panose="02040503050406030204" pitchFamily="18" charset="0"/>
                            </a:rPr>
                            <m:t>𝑡</m:t>
                          </m:r>
                        </m:e>
                        <m:sub>
                          <m:r>
                            <a:rPr lang="en-US" sz="1600">
                              <a:solidFill>
                                <a:srgbClr val="7030A0"/>
                              </a:solidFill>
                              <a:latin typeface="Cambria Math" panose="02040503050406030204" pitchFamily="18" charset="0"/>
                            </a:rPr>
                            <m:t>𝑐</m:t>
                          </m:r>
                        </m:sub>
                      </m:sSub>
                    </m:oMath>
                  </m:oMathPara>
                </a14:m>
                <a:endParaRPr lang="en-US" sz="1600" dirty="0">
                  <a:solidFill>
                    <a:srgbClr val="7030A0"/>
                  </a:solidFill>
                </a:endParaRPr>
              </a:p>
            </p:txBody>
          </p:sp>
        </mc:Choice>
        <mc:Fallback xmlns="">
          <p:sp>
            <p:nvSpPr>
              <p:cNvPr id="50" name="TextBox 44">
                <a:extLst>
                  <a:ext uri="{FF2B5EF4-FFF2-40B4-BE49-F238E27FC236}">
                    <a16:creationId xmlns:a16="http://schemas.microsoft.com/office/drawing/2014/main" id="{C9283793-DF45-FB75-CDF1-DB6A4B6E4C54}"/>
                  </a:ext>
                </a:extLst>
              </p:cNvPr>
              <p:cNvSpPr txBox="1">
                <a:spLocks noRot="1" noChangeAspect="1" noMove="1" noResize="1" noEditPoints="1" noAdjustHandles="1" noChangeArrowheads="1" noChangeShapeType="1" noTextEdit="1"/>
              </p:cNvSpPr>
              <p:nvPr/>
            </p:nvSpPr>
            <p:spPr>
              <a:xfrm>
                <a:off x="6195169" y="3832835"/>
                <a:ext cx="352724" cy="338554"/>
              </a:xfrm>
              <a:prstGeom prst="rect">
                <a:avLst/>
              </a:prstGeom>
              <a:blipFill>
                <a:blip r:embed="rId6"/>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B309E5D4-0B0A-A226-57C2-AF88B2F9F460}"/>
              </a:ext>
            </a:extLst>
          </p:cNvPr>
          <p:cNvCxnSpPr>
            <a:cxnSpLocks/>
            <a:endCxn id="41" idx="3"/>
          </p:cNvCxnSpPr>
          <p:nvPr/>
        </p:nvCxnSpPr>
        <p:spPr>
          <a:xfrm flipH="1" flipV="1">
            <a:off x="6379099" y="2157684"/>
            <a:ext cx="1633007" cy="449428"/>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46">
            <a:extLst>
              <a:ext uri="{FF2B5EF4-FFF2-40B4-BE49-F238E27FC236}">
                <a16:creationId xmlns:a16="http://schemas.microsoft.com/office/drawing/2014/main" id="{D7F4E5C0-776B-B786-EA3F-5074DDDC197E}"/>
              </a:ext>
            </a:extLst>
          </p:cNvPr>
          <p:cNvSpPr txBox="1"/>
          <p:nvPr/>
        </p:nvSpPr>
        <p:spPr>
          <a:xfrm>
            <a:off x="7784518" y="2441185"/>
            <a:ext cx="2445332"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rgbClr val="7030A0"/>
                </a:solidFill>
              </a:rPr>
              <a:t>Current monitoring</a:t>
            </a:r>
            <a:br>
              <a:rPr lang="en-US" sz="1600" b="1" dirty="0">
                <a:solidFill>
                  <a:srgbClr val="7030A0"/>
                </a:solidFill>
              </a:rPr>
            </a:br>
            <a:r>
              <a:rPr lang="en-US" sz="1600" b="1" dirty="0">
                <a:solidFill>
                  <a:srgbClr val="7030A0"/>
                </a:solidFill>
              </a:rPr>
              <a:t> point</a:t>
            </a:r>
          </a:p>
        </p:txBody>
      </p:sp>
      <p:sp>
        <p:nvSpPr>
          <p:cNvPr id="55" name="Arc 54">
            <a:extLst>
              <a:ext uri="{FF2B5EF4-FFF2-40B4-BE49-F238E27FC236}">
                <a16:creationId xmlns:a16="http://schemas.microsoft.com/office/drawing/2014/main" id="{AE17755F-0CA6-B8CE-1450-D22660FB9C47}"/>
              </a:ext>
            </a:extLst>
          </p:cNvPr>
          <p:cNvSpPr/>
          <p:nvPr/>
        </p:nvSpPr>
        <p:spPr>
          <a:xfrm rot="17653950">
            <a:off x="5986560" y="2047567"/>
            <a:ext cx="506989" cy="399238"/>
          </a:xfrm>
          <a:prstGeom prst="arc">
            <a:avLst/>
          </a:prstGeom>
          <a:ln>
            <a:solidFill>
              <a:srgbClr val="00B0F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57" name="Rectangle 56">
            <a:extLst>
              <a:ext uri="{FF2B5EF4-FFF2-40B4-BE49-F238E27FC236}">
                <a16:creationId xmlns:a16="http://schemas.microsoft.com/office/drawing/2014/main" id="{396C924A-8B7B-E27A-D9A6-9C02A1C4B16F}"/>
              </a:ext>
            </a:extLst>
          </p:cNvPr>
          <p:cNvSpPr/>
          <p:nvPr/>
        </p:nvSpPr>
        <p:spPr>
          <a:xfrm rot="20027614">
            <a:off x="5381538" y="1681213"/>
            <a:ext cx="875561" cy="46166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solidFill>
                  <a:srgbClr val="00B0F0"/>
                </a:solidFill>
              </a:rPr>
              <a:t>Model </a:t>
            </a:r>
            <a:br>
              <a:rPr lang="en-US" sz="1200" dirty="0">
                <a:solidFill>
                  <a:srgbClr val="00B0F0"/>
                </a:solidFill>
              </a:rPr>
            </a:br>
            <a:r>
              <a:rPr lang="en-US" sz="1200" dirty="0">
                <a:solidFill>
                  <a:srgbClr val="00B0F0"/>
                </a:solidFill>
              </a:rPr>
              <a:t>updating</a:t>
            </a:r>
          </a:p>
        </p:txBody>
      </p:sp>
      <mc:AlternateContent xmlns:mc="http://schemas.openxmlformats.org/markup-compatibility/2006" xmlns:a14="http://schemas.microsoft.com/office/drawing/2010/main">
        <mc:Choice Requires="a14">
          <p:sp>
            <p:nvSpPr>
              <p:cNvPr id="58" name="TextBox 51">
                <a:extLst>
                  <a:ext uri="{FF2B5EF4-FFF2-40B4-BE49-F238E27FC236}">
                    <a16:creationId xmlns:a16="http://schemas.microsoft.com/office/drawing/2014/main" id="{C7D8DD8A-0E17-A118-83C9-2749ECB10746}"/>
                  </a:ext>
                </a:extLst>
              </p:cNvPr>
              <p:cNvSpPr txBox="1"/>
              <p:nvPr/>
            </p:nvSpPr>
            <p:spPr>
              <a:xfrm>
                <a:off x="3293695" y="886306"/>
                <a:ext cx="619703"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0" dirty="0">
                    <a:solidFill>
                      <a:schemeClr val="tx1"/>
                    </a:solidFill>
                  </a:rPr>
                  <a:t>y</a:t>
                </a:r>
                <a14:m>
                  <m:oMath xmlns:m="http://schemas.openxmlformats.org/officeDocument/2006/math">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oMath>
                </a14:m>
                <a:endParaRPr lang="en-US" dirty="0"/>
              </a:p>
            </p:txBody>
          </p:sp>
        </mc:Choice>
        <mc:Fallback xmlns="">
          <p:sp>
            <p:nvSpPr>
              <p:cNvPr id="58" name="TextBox 51">
                <a:extLst>
                  <a:ext uri="{FF2B5EF4-FFF2-40B4-BE49-F238E27FC236}">
                    <a16:creationId xmlns:a16="http://schemas.microsoft.com/office/drawing/2014/main" id="{C7D8DD8A-0E17-A118-83C9-2749ECB10746}"/>
                  </a:ext>
                </a:extLst>
              </p:cNvPr>
              <p:cNvSpPr txBox="1">
                <a:spLocks noRot="1" noChangeAspect="1" noMove="1" noResize="1" noEditPoints="1" noAdjustHandles="1" noChangeArrowheads="1" noChangeShapeType="1" noTextEdit="1"/>
              </p:cNvSpPr>
              <p:nvPr/>
            </p:nvSpPr>
            <p:spPr>
              <a:xfrm>
                <a:off x="3293695" y="886306"/>
                <a:ext cx="619703" cy="369332"/>
              </a:xfrm>
              <a:prstGeom prst="rect">
                <a:avLst/>
              </a:prstGeom>
              <a:blipFill>
                <a:blip r:embed="rId7"/>
                <a:stretch>
                  <a:fillRect l="-7843" t="-8197" b="-24590"/>
                </a:stretch>
              </a:blipFill>
            </p:spPr>
            <p:txBody>
              <a:bodyPr/>
              <a:lstStyle/>
              <a:p>
                <a:r>
                  <a:rPr lang="en-US">
                    <a:noFill/>
                  </a:rPr>
                  <a:t> </a:t>
                </a:r>
              </a:p>
            </p:txBody>
          </p:sp>
        </mc:Fallback>
      </mc:AlternateContent>
      <p:cxnSp>
        <p:nvCxnSpPr>
          <p:cNvPr id="59" name="Straight Connector 58">
            <a:extLst>
              <a:ext uri="{FF2B5EF4-FFF2-40B4-BE49-F238E27FC236}">
                <a16:creationId xmlns:a16="http://schemas.microsoft.com/office/drawing/2014/main" id="{1AE2AF36-29E7-2A6A-F590-9BD07D329B7B}"/>
              </a:ext>
            </a:extLst>
          </p:cNvPr>
          <p:cNvCxnSpPr>
            <a:cxnSpLocks/>
            <a:stCxn id="61" idx="11"/>
          </p:cNvCxnSpPr>
          <p:nvPr/>
        </p:nvCxnSpPr>
        <p:spPr>
          <a:xfrm flipH="1">
            <a:off x="4076762" y="1634748"/>
            <a:ext cx="3053693" cy="1067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0" name="Star: 4 Points 59">
            <a:extLst>
              <a:ext uri="{FF2B5EF4-FFF2-40B4-BE49-F238E27FC236}">
                <a16:creationId xmlns:a16="http://schemas.microsoft.com/office/drawing/2014/main" id="{88CC1B48-04F9-7796-45E7-0D49B3593FA8}"/>
              </a:ext>
            </a:extLst>
          </p:cNvPr>
          <p:cNvSpPr/>
          <p:nvPr/>
        </p:nvSpPr>
        <p:spPr>
          <a:xfrm rot="12624427" flipV="1">
            <a:off x="3931404" y="1441336"/>
            <a:ext cx="325663" cy="327698"/>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5" name="TextBox 58">
            <a:extLst>
              <a:ext uri="{FF2B5EF4-FFF2-40B4-BE49-F238E27FC236}">
                <a16:creationId xmlns:a16="http://schemas.microsoft.com/office/drawing/2014/main" id="{A8651D26-CFD7-F0FC-4598-AEFC3CC6C44D}"/>
              </a:ext>
            </a:extLst>
          </p:cNvPr>
          <p:cNvSpPr txBox="1"/>
          <p:nvPr/>
        </p:nvSpPr>
        <p:spPr>
          <a:xfrm>
            <a:off x="1702992" y="1407550"/>
            <a:ext cx="235090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i="1" dirty="0">
                <a:solidFill>
                  <a:srgbClr val="FF0000"/>
                </a:solidFill>
              </a:rPr>
              <a:t>Damage Threshold</a:t>
            </a:r>
          </a:p>
        </p:txBody>
      </p:sp>
      <p:sp>
        <p:nvSpPr>
          <p:cNvPr id="67" name="TextBox 116">
            <a:extLst>
              <a:ext uri="{FF2B5EF4-FFF2-40B4-BE49-F238E27FC236}">
                <a16:creationId xmlns:a16="http://schemas.microsoft.com/office/drawing/2014/main" id="{46C2F829-5B33-7DC2-2BA7-6E289B214C55}"/>
              </a:ext>
            </a:extLst>
          </p:cNvPr>
          <p:cNvSpPr txBox="1"/>
          <p:nvPr/>
        </p:nvSpPr>
        <p:spPr>
          <a:xfrm>
            <a:off x="1165936" y="2484431"/>
            <a:ext cx="1675102"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l-GR" sz="1600" b="1" dirty="0">
                <a:solidFill>
                  <a:srgbClr val="00B050"/>
                </a:solidFill>
              </a:rPr>
              <a:t>- </a:t>
            </a:r>
            <a:r>
              <a:rPr lang="en-US" sz="1600" b="1" dirty="0">
                <a:solidFill>
                  <a:srgbClr val="00B050"/>
                </a:solidFill>
              </a:rPr>
              <a:t>Fitted model</a:t>
            </a:r>
            <a:endParaRPr lang="el-GR" sz="1600" b="1" dirty="0">
              <a:solidFill>
                <a:srgbClr val="00B050"/>
              </a:solidFill>
            </a:endParaRPr>
          </a:p>
        </p:txBody>
      </p:sp>
      <p:sp>
        <p:nvSpPr>
          <p:cNvPr id="68" name="TextBox 38">
            <a:extLst>
              <a:ext uri="{FF2B5EF4-FFF2-40B4-BE49-F238E27FC236}">
                <a16:creationId xmlns:a16="http://schemas.microsoft.com/office/drawing/2014/main" id="{47BA6E3F-DEB9-EF2F-C9FE-B5F594AAD278}"/>
              </a:ext>
            </a:extLst>
          </p:cNvPr>
          <p:cNvSpPr txBox="1"/>
          <p:nvPr/>
        </p:nvSpPr>
        <p:spPr>
          <a:xfrm>
            <a:off x="4803748" y="726344"/>
            <a:ext cx="297050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chemeClr val="accent3"/>
                </a:solidFill>
              </a:rPr>
              <a:t>Recursive procedure</a:t>
            </a:r>
          </a:p>
        </p:txBody>
      </p:sp>
      <p:sp>
        <p:nvSpPr>
          <p:cNvPr id="74" name="TextBox 73">
            <a:extLst>
              <a:ext uri="{FF2B5EF4-FFF2-40B4-BE49-F238E27FC236}">
                <a16:creationId xmlns:a16="http://schemas.microsoft.com/office/drawing/2014/main" id="{2F73BF84-A978-2738-81E9-4B4A6F13FF61}"/>
              </a:ext>
            </a:extLst>
          </p:cNvPr>
          <p:cNvSpPr txBox="1"/>
          <p:nvPr/>
        </p:nvSpPr>
        <p:spPr>
          <a:xfrm>
            <a:off x="140351" y="4813537"/>
            <a:ext cx="5794111" cy="1046440"/>
          </a:xfrm>
          <a:prstGeom prst="rect">
            <a:avLst/>
          </a:prstGeom>
          <a:noFill/>
        </p:spPr>
        <p:txBody>
          <a:bodyPr wrap="square" rtlCol="0">
            <a:spAutoFit/>
          </a:bodyPr>
          <a:lstStyle/>
          <a:p>
            <a:r>
              <a:rPr lang="el-GR" sz="1800" b="1" dirty="0"/>
              <a:t>-</a:t>
            </a:r>
            <a:r>
              <a:rPr lang="en-US" sz="1600" b="1" dirty="0"/>
              <a:t>AR</a:t>
            </a:r>
            <a:r>
              <a:rPr lang="en-US" sz="1800" b="1" dirty="0"/>
              <a:t> </a:t>
            </a:r>
            <a:r>
              <a:rPr lang="en-US" sz="1600" b="1" dirty="0"/>
              <a:t>models</a:t>
            </a:r>
            <a:endParaRPr lang="en-US" dirty="0"/>
          </a:p>
          <a:p>
            <a:r>
              <a:rPr lang="en-US" sz="1600" b="1" dirty="0"/>
              <a:t>-Random Coefficient (RC) models</a:t>
            </a:r>
            <a:r>
              <a:rPr lang="en-US" sz="1600" dirty="0"/>
              <a:t>: </a:t>
            </a:r>
            <a:r>
              <a:rPr lang="en-US" sz="1200" dirty="0"/>
              <a:t>Exponential/power law functions with random parameters</a:t>
            </a:r>
            <a:endParaRPr lang="en-US" sz="1600" b="1" dirty="0"/>
          </a:p>
          <a:p>
            <a:r>
              <a:rPr lang="en-US" sz="1600" b="1" dirty="0"/>
              <a:t>-Wiener</a:t>
            </a:r>
            <a:r>
              <a:rPr lang="en-US" sz="1600" dirty="0"/>
              <a:t>:</a:t>
            </a:r>
            <a:r>
              <a:rPr lang="en-US" sz="1200" dirty="0">
                <a:latin typeface="Calibri" panose="020F0502020204030204" pitchFamily="34" charset="0"/>
                <a:cs typeface="Calibri" panose="020F0502020204030204" pitchFamily="34" charset="0"/>
              </a:rPr>
              <a:t> </a:t>
            </a:r>
            <a:r>
              <a:rPr lang="en-US" sz="1200" dirty="0"/>
              <a:t>Exponential or polynomial power law with Brownian motion</a:t>
            </a:r>
            <a:endParaRPr lang="en-US" sz="1400" dirty="0"/>
          </a:p>
        </p:txBody>
      </p:sp>
      <p:sp>
        <p:nvSpPr>
          <p:cNvPr id="75" name="Rectangle 74">
            <a:extLst>
              <a:ext uri="{FF2B5EF4-FFF2-40B4-BE49-F238E27FC236}">
                <a16:creationId xmlns:a16="http://schemas.microsoft.com/office/drawing/2014/main" id="{74729C06-E616-7482-F620-999D67DD8568}"/>
              </a:ext>
            </a:extLst>
          </p:cNvPr>
          <p:cNvSpPr/>
          <p:nvPr/>
        </p:nvSpPr>
        <p:spPr>
          <a:xfrm>
            <a:off x="117391" y="4822494"/>
            <a:ext cx="5779245" cy="1164687"/>
          </a:xfrm>
          <a:prstGeom prst="rect">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39DC2FF1-8292-0296-0DE1-28BD0F964CC6}"/>
              </a:ext>
            </a:extLst>
          </p:cNvPr>
          <p:cNvSpPr txBox="1"/>
          <p:nvPr/>
        </p:nvSpPr>
        <p:spPr>
          <a:xfrm>
            <a:off x="233855" y="6124868"/>
            <a:ext cx="5290168" cy="307777"/>
          </a:xfrm>
          <a:prstGeom prst="rect">
            <a:avLst/>
          </a:prstGeom>
          <a:noFill/>
          <a:ln w="12700">
            <a:solidFill>
              <a:schemeClr val="tx1"/>
            </a:solidFill>
            <a:prstDash val="dash"/>
          </a:ln>
        </p:spPr>
        <p:txBody>
          <a:bodyPr wrap="square" rtlCol="0">
            <a:spAutoFit/>
          </a:bodyPr>
          <a:lstStyle/>
          <a:p>
            <a:pPr algn="ctr"/>
            <a:r>
              <a:rPr lang="en-US" sz="1400" b="1" dirty="0"/>
              <a:t>Signal Features</a:t>
            </a:r>
            <a:r>
              <a:rPr lang="en-US" sz="1400" dirty="0"/>
              <a:t>: RMS, Kurtosis, STD, Defective Frequency</a:t>
            </a:r>
            <a:endParaRPr lang="en-US" sz="1400" dirty="0">
              <a:solidFill>
                <a:schemeClr val="accent6"/>
              </a:solidFill>
            </a:endParaRPr>
          </a:p>
        </p:txBody>
      </p:sp>
      <p:sp>
        <p:nvSpPr>
          <p:cNvPr id="96" name="Oval 95">
            <a:extLst>
              <a:ext uri="{FF2B5EF4-FFF2-40B4-BE49-F238E27FC236}">
                <a16:creationId xmlns:a16="http://schemas.microsoft.com/office/drawing/2014/main" id="{8C350894-3EFF-57D4-8BB6-B1526160EAC0}"/>
              </a:ext>
            </a:extLst>
          </p:cNvPr>
          <p:cNvSpPr/>
          <p:nvPr/>
        </p:nvSpPr>
        <p:spPr>
          <a:xfrm rot="11481629" flipV="1">
            <a:off x="1282246" y="2334033"/>
            <a:ext cx="4680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06" name="TextBox 105">
            <a:extLst>
              <a:ext uri="{FF2B5EF4-FFF2-40B4-BE49-F238E27FC236}">
                <a16:creationId xmlns:a16="http://schemas.microsoft.com/office/drawing/2014/main" id="{5AEAA8EE-F67F-A6D6-3A42-C6AED2165F29}"/>
              </a:ext>
            </a:extLst>
          </p:cNvPr>
          <p:cNvSpPr txBox="1"/>
          <p:nvPr/>
        </p:nvSpPr>
        <p:spPr>
          <a:xfrm>
            <a:off x="7807407" y="4318962"/>
            <a:ext cx="2521803" cy="369332"/>
          </a:xfrm>
          <a:prstGeom prst="rect">
            <a:avLst/>
          </a:prstGeom>
          <a:noFill/>
          <a:ln w="28575">
            <a:solidFill>
              <a:srgbClr val="FF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a:solidFill>
                  <a:srgbClr val="FF0000"/>
                </a:solidFill>
              </a:rPr>
              <a:t>Important Remarks</a:t>
            </a:r>
          </a:p>
        </p:txBody>
      </p:sp>
      <p:sp>
        <p:nvSpPr>
          <p:cNvPr id="110" name="TextBox 109">
            <a:extLst>
              <a:ext uri="{FF2B5EF4-FFF2-40B4-BE49-F238E27FC236}">
                <a16:creationId xmlns:a16="http://schemas.microsoft.com/office/drawing/2014/main" id="{E973158B-ECFB-E725-41DE-23AB4606BCAF}"/>
              </a:ext>
            </a:extLst>
          </p:cNvPr>
          <p:cNvSpPr txBox="1"/>
          <p:nvPr/>
        </p:nvSpPr>
        <p:spPr>
          <a:xfrm>
            <a:off x="6049887" y="4655951"/>
            <a:ext cx="6191250" cy="1285288"/>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b="1" dirty="0">
                <a:ln w="0"/>
                <a:solidFill>
                  <a:schemeClr val="tx1"/>
                </a:solidFill>
                <a:effectLst>
                  <a:outerShdw blurRad="38100" dist="19050" dir="2700000" algn="tl" rotWithShape="0">
                    <a:schemeClr val="dk1">
                      <a:alpha val="40000"/>
                    </a:schemeClr>
                  </a:outerShdw>
                </a:effectLst>
              </a:rPr>
              <a:t> Feature trend is </a:t>
            </a:r>
            <a:r>
              <a:rPr lang="en-US" b="1" dirty="0">
                <a:ln w="0"/>
                <a:solidFill>
                  <a:srgbClr val="FF0000"/>
                </a:solidFill>
                <a:effectLst>
                  <a:outerShdw blurRad="38100" dist="19050" dir="2700000" algn="tl" rotWithShape="0">
                    <a:schemeClr val="dk1">
                      <a:alpha val="40000"/>
                    </a:schemeClr>
                  </a:outerShdw>
                </a:effectLst>
              </a:rPr>
              <a:t>affected</a:t>
            </a:r>
            <a:r>
              <a:rPr lang="en-US" b="1" dirty="0">
                <a:ln w="0"/>
                <a:solidFill>
                  <a:schemeClr val="tx1"/>
                </a:solidFill>
                <a:effectLst>
                  <a:outerShdw blurRad="38100" dist="19050" dir="2700000" algn="tl" rotWithShape="0">
                    <a:schemeClr val="dk1">
                      <a:alpha val="40000"/>
                    </a:schemeClr>
                  </a:outerShdw>
                </a:effectLst>
              </a:rPr>
              <a:t> by operating condition</a:t>
            </a:r>
          </a:p>
          <a:p>
            <a:pPr marL="285750" indent="-285750">
              <a:lnSpc>
                <a:spcPct val="150000"/>
              </a:lnSpc>
              <a:buFont typeface="Wingdings" panose="05000000000000000000" pitchFamily="2" charset="2"/>
              <a:buChar char="§"/>
            </a:pPr>
            <a:r>
              <a:rPr lang="en-US" b="1" dirty="0">
                <a:ln w="0"/>
                <a:solidFill>
                  <a:schemeClr val="tx1"/>
                </a:solidFill>
                <a:effectLst>
                  <a:outerShdw blurRad="38100" dist="19050" dir="2700000" algn="tl" rotWithShape="0">
                    <a:schemeClr val="dk1">
                      <a:alpha val="40000"/>
                    </a:schemeClr>
                  </a:outerShdw>
                </a:effectLst>
              </a:rPr>
              <a:t> RULE at </a:t>
            </a:r>
            <a:r>
              <a:rPr lang="en-US" b="1" dirty="0">
                <a:ln w="0"/>
                <a:solidFill>
                  <a:srgbClr val="FF0000"/>
                </a:solidFill>
                <a:effectLst>
                  <a:outerShdw blurRad="38100" dist="19050" dir="2700000" algn="tl" rotWithShape="0">
                    <a:schemeClr val="dk1">
                      <a:alpha val="40000"/>
                    </a:schemeClr>
                  </a:outerShdw>
                </a:effectLst>
              </a:rPr>
              <a:t>final</a:t>
            </a:r>
            <a:r>
              <a:rPr lang="en-US" b="1" dirty="0">
                <a:ln w="0"/>
                <a:solidFill>
                  <a:schemeClr val="tx1"/>
                </a:solidFill>
                <a:effectLst>
                  <a:outerShdw blurRad="38100" dist="19050" dir="2700000" algn="tl" rotWithShape="0">
                    <a:schemeClr val="dk1">
                      <a:alpha val="40000"/>
                    </a:schemeClr>
                  </a:outerShdw>
                </a:effectLst>
              </a:rPr>
              <a:t> life stages</a:t>
            </a:r>
          </a:p>
          <a:p>
            <a:pPr marL="285750" indent="-285750">
              <a:lnSpc>
                <a:spcPct val="150000"/>
              </a:lnSpc>
              <a:buFont typeface="Wingdings" panose="05000000000000000000" pitchFamily="2" charset="2"/>
              <a:buChar char="§"/>
            </a:pPr>
            <a:r>
              <a:rPr lang="en-US" b="1" dirty="0">
                <a:ln w="0"/>
                <a:effectLst>
                  <a:outerShdw blurRad="38100" dist="19050" dir="2700000" algn="tl" rotWithShape="0">
                    <a:schemeClr val="dk1">
                      <a:alpha val="40000"/>
                    </a:schemeClr>
                  </a:outerShdw>
                </a:effectLst>
              </a:rPr>
              <a:t> </a:t>
            </a:r>
            <a:r>
              <a:rPr lang="en-US" b="1" dirty="0">
                <a:ln w="0"/>
                <a:solidFill>
                  <a:srgbClr val="FF0000"/>
                </a:solidFill>
                <a:effectLst>
                  <a:outerShdw blurRad="38100" dist="19050" dir="2700000" algn="tl" rotWithShape="0">
                    <a:schemeClr val="dk1">
                      <a:alpha val="40000"/>
                    </a:schemeClr>
                  </a:outerShdw>
                </a:effectLst>
              </a:rPr>
              <a:t>Threshold</a:t>
            </a:r>
            <a:r>
              <a:rPr lang="en-US" b="1" dirty="0">
                <a:ln w="0"/>
                <a:solidFill>
                  <a:schemeClr val="tx1"/>
                </a:solidFill>
                <a:effectLst>
                  <a:outerShdw blurRad="38100" dist="19050" dir="2700000" algn="tl" rotWithShape="0">
                    <a:schemeClr val="dk1">
                      <a:alpha val="40000"/>
                    </a:schemeClr>
                  </a:outerShdw>
                </a:effectLst>
              </a:rPr>
              <a:t> Determination:</a:t>
            </a:r>
            <a:endParaRPr lang="en-US" sz="1400" b="1" dirty="0">
              <a:ln w="0"/>
              <a:solidFill>
                <a:schemeClr val="tx1"/>
              </a:solidFill>
              <a:effectLst>
                <a:outerShdw blurRad="38100" dist="19050" dir="2700000" algn="tl" rotWithShape="0">
                  <a:schemeClr val="dk1">
                    <a:alpha val="40000"/>
                  </a:schemeClr>
                </a:outerShdw>
              </a:effectLst>
            </a:endParaRPr>
          </a:p>
        </p:txBody>
      </p:sp>
      <p:sp>
        <p:nvSpPr>
          <p:cNvPr id="112" name="TextBox 111">
            <a:extLst>
              <a:ext uri="{FF2B5EF4-FFF2-40B4-BE49-F238E27FC236}">
                <a16:creationId xmlns:a16="http://schemas.microsoft.com/office/drawing/2014/main" id="{35635FAD-7019-1385-508C-98B0E2D7F7DC}"/>
              </a:ext>
            </a:extLst>
          </p:cNvPr>
          <p:cNvSpPr txBox="1"/>
          <p:nvPr/>
        </p:nvSpPr>
        <p:spPr>
          <a:xfrm>
            <a:off x="9138416" y="5551678"/>
            <a:ext cx="2846614" cy="1020216"/>
          </a:xfrm>
          <a:prstGeom prst="rect">
            <a:avLst/>
          </a:prstGeom>
          <a:noFill/>
        </p:spPr>
        <p:txBody>
          <a:bodyPr wrap="square">
            <a:spAutoFit/>
          </a:bodyPr>
          <a:lstStyle/>
          <a:p>
            <a:pPr>
              <a:lnSpc>
                <a:spcPct val="150000"/>
              </a:lnSpc>
            </a:pPr>
            <a:r>
              <a:rPr lang="en-US" sz="1400" b="1" dirty="0">
                <a:ln w="0"/>
                <a:solidFill>
                  <a:schemeClr val="tx1"/>
                </a:solidFill>
                <a:effectLst>
                  <a:outerShdw blurRad="38100" dist="19050" dir="2700000" algn="tl" rotWithShape="0">
                    <a:schemeClr val="dk1">
                      <a:alpha val="40000"/>
                    </a:schemeClr>
                  </a:outerShdw>
                </a:effectLst>
              </a:rPr>
              <a:t>(</a:t>
            </a:r>
            <a:r>
              <a:rPr lang="en-US" sz="1400" b="1" dirty="0" err="1">
                <a:ln w="0"/>
                <a:solidFill>
                  <a:schemeClr val="tx1"/>
                </a:solidFill>
                <a:effectLst>
                  <a:outerShdw blurRad="38100" dist="19050" dir="2700000" algn="tl" rotWithShape="0">
                    <a:schemeClr val="dk1">
                      <a:alpha val="40000"/>
                    </a:schemeClr>
                  </a:outerShdw>
                </a:effectLst>
              </a:rPr>
              <a:t>i</a:t>
            </a:r>
            <a:r>
              <a:rPr lang="en-US" sz="1400" b="1" dirty="0">
                <a:ln w="0"/>
                <a:solidFill>
                  <a:schemeClr val="tx1"/>
                </a:solidFill>
                <a:effectLst>
                  <a:outerShdw blurRad="38100" dist="19050" dir="2700000" algn="tl" rotWithShape="0">
                    <a:schemeClr val="dk1">
                      <a:alpha val="40000"/>
                    </a:schemeClr>
                  </a:outerShdw>
                </a:effectLst>
              </a:rPr>
              <a:t>) </a:t>
            </a:r>
            <a:r>
              <a:rPr lang="en-US" sz="1400" b="1" dirty="0">
                <a:ln w="0"/>
                <a:solidFill>
                  <a:srgbClr val="FF0000"/>
                </a:solidFill>
                <a:effectLst>
                  <a:outerShdw blurRad="38100" dist="19050" dir="2700000" algn="tl" rotWithShape="0">
                    <a:schemeClr val="dk1">
                      <a:alpha val="40000"/>
                    </a:schemeClr>
                  </a:outerShdw>
                </a:effectLst>
              </a:rPr>
              <a:t>Subjective</a:t>
            </a:r>
          </a:p>
          <a:p>
            <a:pPr>
              <a:lnSpc>
                <a:spcPct val="150000"/>
              </a:lnSpc>
            </a:pPr>
            <a:r>
              <a:rPr lang="en-US" sz="1400" b="1" dirty="0">
                <a:ln w="0"/>
                <a:effectLst>
                  <a:outerShdw blurRad="38100" dist="19050" dir="2700000" algn="tl" rotWithShape="0">
                    <a:schemeClr val="dk1">
                      <a:alpha val="40000"/>
                    </a:schemeClr>
                  </a:outerShdw>
                </a:effectLst>
              </a:rPr>
              <a:t>(ii) Does </a:t>
            </a:r>
            <a:r>
              <a:rPr lang="en-US" sz="1400" b="1" dirty="0">
                <a:ln w="0"/>
                <a:solidFill>
                  <a:srgbClr val="FF0000"/>
                </a:solidFill>
                <a:effectLst>
                  <a:outerShdw blurRad="38100" dist="19050" dir="2700000" algn="tl" rotWithShape="0">
                    <a:schemeClr val="dk1">
                      <a:alpha val="40000"/>
                    </a:schemeClr>
                  </a:outerShdw>
                </a:effectLst>
              </a:rPr>
              <a:t>not depend </a:t>
            </a:r>
            <a:r>
              <a:rPr lang="en-US" sz="1400" b="1" dirty="0">
                <a:ln w="0"/>
                <a:effectLst>
                  <a:outerShdw blurRad="38100" dist="19050" dir="2700000" algn="tl" rotWithShape="0">
                    <a:schemeClr val="dk1">
                      <a:alpha val="40000"/>
                    </a:schemeClr>
                  </a:outerShdw>
                </a:effectLst>
              </a:rPr>
              <a:t>on </a:t>
            </a:r>
            <a:r>
              <a:rPr lang="en-US" sz="1400" b="1" dirty="0">
                <a:ln w="0"/>
                <a:solidFill>
                  <a:srgbClr val="FF0000"/>
                </a:solidFill>
                <a:effectLst>
                  <a:outerShdw blurRad="38100" dist="19050" dir="2700000" algn="tl" rotWithShape="0">
                    <a:schemeClr val="dk1">
                      <a:alpha val="40000"/>
                    </a:schemeClr>
                  </a:outerShdw>
                </a:effectLst>
              </a:rPr>
              <a:t>degradation</a:t>
            </a:r>
          </a:p>
        </p:txBody>
      </p:sp>
      <p:sp>
        <p:nvSpPr>
          <p:cNvPr id="118" name="Ορθογώνιο 7">
            <a:extLst>
              <a:ext uri="{FF2B5EF4-FFF2-40B4-BE49-F238E27FC236}">
                <a16:creationId xmlns:a16="http://schemas.microsoft.com/office/drawing/2014/main" id="{7AF5F935-B81B-32AF-E60C-DDCF3B15285D}"/>
              </a:ext>
            </a:extLst>
          </p:cNvPr>
          <p:cNvSpPr/>
          <p:nvPr/>
        </p:nvSpPr>
        <p:spPr>
          <a:xfrm>
            <a:off x="0" y="-9886"/>
            <a:ext cx="609600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9" name="TextBox 118">
            <a:extLst>
              <a:ext uri="{FF2B5EF4-FFF2-40B4-BE49-F238E27FC236}">
                <a16:creationId xmlns:a16="http://schemas.microsoft.com/office/drawing/2014/main" id="{F89105E8-7D41-C7E4-C17F-B0BC4BFBBB69}"/>
              </a:ext>
            </a:extLst>
          </p:cNvPr>
          <p:cNvSpPr txBox="1"/>
          <p:nvPr/>
        </p:nvSpPr>
        <p:spPr>
          <a:xfrm>
            <a:off x="-3" y="0"/>
            <a:ext cx="2697523" cy="369332"/>
          </a:xfrm>
          <a:prstGeom prst="rect">
            <a:avLst/>
          </a:prstGeom>
          <a:noFill/>
        </p:spPr>
        <p:txBody>
          <a:bodyPr wrap="square" rtlCol="0">
            <a:spAutoFit/>
          </a:bodyPr>
          <a:lstStyle/>
          <a:p>
            <a:r>
              <a:rPr lang="en-US" dirty="0"/>
              <a:t>Introduction (cont’d)</a:t>
            </a:r>
            <a:endParaRPr lang="el-GR" dirty="0"/>
          </a:p>
        </p:txBody>
      </p:sp>
      <p:sp>
        <p:nvSpPr>
          <p:cNvPr id="121" name="Ορθογώνιο 8">
            <a:extLst>
              <a:ext uri="{FF2B5EF4-FFF2-40B4-BE49-F238E27FC236}">
                <a16:creationId xmlns:a16="http://schemas.microsoft.com/office/drawing/2014/main" id="{0E7BFFA6-91E1-7D54-28CB-D6D54178EAC7}"/>
              </a:ext>
            </a:extLst>
          </p:cNvPr>
          <p:cNvSpPr/>
          <p:nvPr/>
        </p:nvSpPr>
        <p:spPr>
          <a:xfrm>
            <a:off x="6096000" y="-9886"/>
            <a:ext cx="609600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3" name="Ορθογώνιο 1">
            <a:extLst>
              <a:ext uri="{FF2B5EF4-FFF2-40B4-BE49-F238E27FC236}">
                <a16:creationId xmlns:a16="http://schemas.microsoft.com/office/drawing/2014/main" id="{7A045C7A-7100-CDB9-6762-9EA506507B89}"/>
              </a:ext>
            </a:extLst>
          </p:cNvPr>
          <p:cNvSpPr/>
          <p:nvPr/>
        </p:nvSpPr>
        <p:spPr>
          <a:xfrm>
            <a:off x="8623093" y="657681"/>
            <a:ext cx="3213513" cy="508155"/>
          </a:xfrm>
          <a:prstGeom prst="rect">
            <a:avLst/>
          </a:prstGeom>
          <a:noFill/>
          <a:ln w="28575">
            <a:solidFill>
              <a:schemeClr val="bg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lang="el-GR" altLang="en-US" sz="1100" dirty="0">
                <a:solidFill>
                  <a:schemeClr val="tx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t>
            </a:r>
            <a:r>
              <a:rPr lang="en-US" altLang="en-US" sz="1100" dirty="0">
                <a:solidFill>
                  <a:schemeClr val="tx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Lei</a:t>
            </a:r>
            <a:r>
              <a:rPr lang="el-GR" altLang="en-US" sz="1100" dirty="0">
                <a:solidFill>
                  <a:schemeClr val="tx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 </a:t>
            </a:r>
            <a:r>
              <a:rPr lang="en-US" altLang="en-US" sz="1100" dirty="0">
                <a:solidFill>
                  <a:schemeClr val="tx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et al</a:t>
            </a:r>
            <a:r>
              <a:rPr lang="el-GR" altLang="en-US" sz="1100" dirty="0">
                <a:solidFill>
                  <a:schemeClr val="tx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 2018)</a:t>
            </a:r>
            <a:r>
              <a:rPr lang="el-GR" altLang="en-US" sz="1100" dirty="0">
                <a:solidFill>
                  <a:schemeClr val="tx1"/>
                </a:solidFill>
                <a:latin typeface="Calibri" panose="020F0502020204030204" pitchFamily="34" charset="0"/>
                <a:cs typeface="Calibri" panose="020F0502020204030204" pitchFamily="34" charset="0"/>
              </a:rPr>
              <a:t>  - </a:t>
            </a:r>
            <a:r>
              <a:rPr lang="el-GR" altLang="en-US" sz="1100" dirty="0">
                <a:solidFill>
                  <a:schemeClr val="tx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a:t>
            </a:r>
            <a:r>
              <a:rPr lang="en-US" altLang="en-US" sz="1100" dirty="0" err="1">
                <a:solidFill>
                  <a:schemeClr val="tx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Sugumaran</a:t>
            </a:r>
            <a:r>
              <a:rPr lang="el-GR" altLang="en-US" sz="1100" dirty="0">
                <a:solidFill>
                  <a:schemeClr val="tx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&amp; </a:t>
            </a:r>
            <a:r>
              <a:rPr lang="en-US" altLang="en-US" sz="1100" dirty="0">
                <a:solidFill>
                  <a:schemeClr val="tx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Ramachandran</a:t>
            </a:r>
            <a:r>
              <a:rPr lang="el-GR" altLang="en-US" sz="1100" dirty="0">
                <a:solidFill>
                  <a:schemeClr val="tx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 2007)</a:t>
            </a:r>
            <a:r>
              <a:rPr lang="el-GR" altLang="en-US" sz="1100" dirty="0">
                <a:solidFill>
                  <a:schemeClr val="tx1"/>
                </a:solidFill>
                <a:latin typeface="Calibri" panose="020F0502020204030204" pitchFamily="34" charset="0"/>
                <a:cs typeface="Calibri" panose="020F0502020204030204" pitchFamily="34" charset="0"/>
              </a:rPr>
              <a:t> </a:t>
            </a:r>
            <a:r>
              <a:rPr lang="el-GR" sz="1100" dirty="0">
                <a:solidFill>
                  <a:schemeClr val="tx1"/>
                </a:solidFill>
                <a:latin typeface="Calibri" panose="020F0502020204030204" pitchFamily="34" charset="0"/>
                <a:cs typeface="Calibri" panose="020F0502020204030204" pitchFamily="34" charset="0"/>
              </a:rPr>
              <a:t>- </a:t>
            </a:r>
            <a:r>
              <a:rPr lang="el-GR" sz="1100" dirty="0">
                <a:solidFill>
                  <a:schemeClr val="tx1"/>
                </a:solidFill>
                <a:latin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a:t>
            </a:r>
            <a:r>
              <a:rPr lang="en-US" sz="1100" dirty="0">
                <a:solidFill>
                  <a:schemeClr val="tx1"/>
                </a:solidFill>
                <a:latin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Lei</a:t>
            </a:r>
            <a:r>
              <a:rPr lang="el-GR" sz="1100" dirty="0">
                <a:solidFill>
                  <a:schemeClr val="tx1"/>
                </a:solidFill>
                <a:latin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a:t>
            </a:r>
            <a:r>
              <a:rPr lang="en-US" sz="1100" dirty="0">
                <a:solidFill>
                  <a:schemeClr val="tx1"/>
                </a:solidFill>
                <a:latin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Zhang</a:t>
            </a:r>
            <a:r>
              <a:rPr lang="el-GR" sz="1100" dirty="0">
                <a:solidFill>
                  <a:schemeClr val="tx1"/>
                </a:solidFill>
                <a:latin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a:t>
            </a:r>
            <a:r>
              <a:rPr lang="en-US" sz="1100" dirty="0">
                <a:solidFill>
                  <a:schemeClr val="tx1"/>
                </a:solidFill>
                <a:latin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Jiang</a:t>
            </a:r>
            <a:r>
              <a:rPr lang="el-GR" sz="1100" dirty="0">
                <a:solidFill>
                  <a:schemeClr val="tx1"/>
                </a:solidFill>
                <a:latin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&amp; </a:t>
            </a:r>
            <a:r>
              <a:rPr lang="en-US" sz="1100" dirty="0">
                <a:solidFill>
                  <a:schemeClr val="tx1"/>
                </a:solidFill>
                <a:latin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Gao</a:t>
            </a:r>
            <a:r>
              <a:rPr lang="el-GR" sz="1100" dirty="0">
                <a:solidFill>
                  <a:schemeClr val="tx1"/>
                </a:solidFill>
                <a:latin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2022)</a:t>
            </a:r>
            <a:endParaRPr lang="el-GR" altLang="en-US" sz="1100" dirty="0">
              <a:solidFill>
                <a:schemeClr val="tx1"/>
              </a:solidFill>
              <a:latin typeface="Calibri" panose="020F0502020204030204" pitchFamily="34" charset="0"/>
              <a:cs typeface="Calibri" panose="020F0502020204030204" pitchFamily="34" charset="0"/>
            </a:endParaRPr>
          </a:p>
        </p:txBody>
      </p:sp>
      <p:sp>
        <p:nvSpPr>
          <p:cNvPr id="80" name="Star: 4 Points 79">
            <a:extLst>
              <a:ext uri="{FF2B5EF4-FFF2-40B4-BE49-F238E27FC236}">
                <a16:creationId xmlns:a16="http://schemas.microsoft.com/office/drawing/2014/main" id="{5A5D00B1-FB9B-4355-D723-0E26E2E34FA3}"/>
              </a:ext>
            </a:extLst>
          </p:cNvPr>
          <p:cNvSpPr/>
          <p:nvPr/>
        </p:nvSpPr>
        <p:spPr>
          <a:xfrm rot="12624427" flipV="1">
            <a:off x="6984568" y="5865350"/>
            <a:ext cx="205317" cy="233273"/>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122398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a:extLst>
            <a:ext uri="{FF2B5EF4-FFF2-40B4-BE49-F238E27FC236}">
              <a16:creationId xmlns:a16="http://schemas.microsoft.com/office/drawing/2014/main" id="{8301D211-9364-A46C-F6F5-61E21942FC00}"/>
            </a:ext>
          </a:extLst>
        </p:cNvPr>
        <p:cNvGrpSpPr/>
        <p:nvPr/>
      </p:nvGrpSpPr>
      <p:grpSpPr>
        <a:xfrm>
          <a:off x="0" y="0"/>
          <a:ext cx="0" cy="0"/>
          <a:chOff x="0" y="0"/>
          <a:chExt cx="0" cy="0"/>
        </a:xfrm>
      </p:grpSpPr>
      <p:sp>
        <p:nvSpPr>
          <p:cNvPr id="98" name="Ορθογώνιο 97">
            <a:extLst>
              <a:ext uri="{FF2B5EF4-FFF2-40B4-BE49-F238E27FC236}">
                <a16:creationId xmlns:a16="http://schemas.microsoft.com/office/drawing/2014/main" id="{EA623112-EE29-9E02-B190-381413507F02}"/>
              </a:ext>
            </a:extLst>
          </p:cNvPr>
          <p:cNvSpPr/>
          <p:nvPr/>
        </p:nvSpPr>
        <p:spPr>
          <a:xfrm>
            <a:off x="0" y="637162"/>
            <a:ext cx="2574486" cy="41969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Ορθογώνιο 4">
            <a:extLst>
              <a:ext uri="{FF2B5EF4-FFF2-40B4-BE49-F238E27FC236}">
                <a16:creationId xmlns:a16="http://schemas.microsoft.com/office/drawing/2014/main" id="{7546DB4A-3CDA-1F6C-7A2F-29242C6EFE16}"/>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TextBox 5">
            <a:extLst>
              <a:ext uri="{FF2B5EF4-FFF2-40B4-BE49-F238E27FC236}">
                <a16:creationId xmlns:a16="http://schemas.microsoft.com/office/drawing/2014/main" id="{F58D8258-39B2-3C54-A93E-17E94EB3EB3F}"/>
              </a:ext>
            </a:extLst>
          </p:cNvPr>
          <p:cNvSpPr txBox="1"/>
          <p:nvPr/>
        </p:nvSpPr>
        <p:spPr>
          <a:xfrm>
            <a:off x="11518490" y="6529071"/>
            <a:ext cx="819814" cy="369332"/>
          </a:xfrm>
          <a:prstGeom prst="rect">
            <a:avLst/>
          </a:prstGeom>
          <a:noFill/>
        </p:spPr>
        <p:txBody>
          <a:bodyPr wrap="square" rtlCol="0">
            <a:spAutoFit/>
          </a:bodyPr>
          <a:lstStyle/>
          <a:p>
            <a:r>
              <a:rPr lang="en-US" dirty="0">
                <a:solidFill>
                  <a:schemeClr val="bg1"/>
                </a:solidFill>
              </a:rPr>
              <a:t>6</a:t>
            </a:r>
            <a:r>
              <a:rPr lang="el-GR" dirty="0">
                <a:solidFill>
                  <a:schemeClr val="bg1"/>
                </a:solidFill>
              </a:rPr>
              <a:t>/</a:t>
            </a:r>
            <a:r>
              <a:rPr lang="en-US" dirty="0">
                <a:solidFill>
                  <a:schemeClr val="bg1"/>
                </a:solidFill>
              </a:rPr>
              <a:t>21</a:t>
            </a:r>
            <a:endParaRPr lang="el-GR" dirty="0">
              <a:solidFill>
                <a:schemeClr val="bg1"/>
              </a:solidFill>
            </a:endParaRPr>
          </a:p>
        </p:txBody>
      </p:sp>
      <p:sp>
        <p:nvSpPr>
          <p:cNvPr id="7" name="Ορθογώνιο 6">
            <a:extLst>
              <a:ext uri="{FF2B5EF4-FFF2-40B4-BE49-F238E27FC236}">
                <a16:creationId xmlns:a16="http://schemas.microsoft.com/office/drawing/2014/main" id="{B4B023FD-FA13-0551-1DD3-38D1E4A265C8}"/>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a:extLst>
              <a:ext uri="{FF2B5EF4-FFF2-40B4-BE49-F238E27FC236}">
                <a16:creationId xmlns:a16="http://schemas.microsoft.com/office/drawing/2014/main" id="{D9040825-B856-6EA7-4802-B31D509A5A9A}"/>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9" name="Ορθογώνιο 8">
            <a:extLst>
              <a:ext uri="{FF2B5EF4-FFF2-40B4-BE49-F238E27FC236}">
                <a16:creationId xmlns:a16="http://schemas.microsoft.com/office/drawing/2014/main" id="{B8A20DF6-D9CE-FA56-3242-C6367211A003}"/>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92" name="TextBox 91">
            <a:extLst>
              <a:ext uri="{FF2B5EF4-FFF2-40B4-BE49-F238E27FC236}">
                <a16:creationId xmlns:a16="http://schemas.microsoft.com/office/drawing/2014/main" id="{CD839E88-ABFF-EE21-91C0-8DEB9EA5DDA3}"/>
              </a:ext>
            </a:extLst>
          </p:cNvPr>
          <p:cNvSpPr txBox="1"/>
          <p:nvPr/>
        </p:nvSpPr>
        <p:spPr>
          <a:xfrm>
            <a:off x="-43978" y="639005"/>
            <a:ext cx="2618463" cy="400110"/>
          </a:xfrm>
          <a:prstGeom prst="rect">
            <a:avLst/>
          </a:prstGeom>
          <a:noFill/>
        </p:spPr>
        <p:txBody>
          <a:bodyPr wrap="square" rtlCol="0">
            <a:spAutoFit/>
          </a:bodyPr>
          <a:lstStyle/>
          <a:p>
            <a:pPr algn="ctr"/>
            <a:r>
              <a:rPr lang="en-US" sz="2000" b="1" dirty="0">
                <a:solidFill>
                  <a:schemeClr val="bg1"/>
                </a:solidFill>
              </a:rPr>
              <a:t>AI Models</a:t>
            </a:r>
            <a:endParaRPr lang="el-GR" sz="2000" b="1" dirty="0">
              <a:solidFill>
                <a:schemeClr val="bg1"/>
              </a:solidFill>
            </a:endParaRPr>
          </a:p>
        </p:txBody>
      </p:sp>
      <p:sp>
        <p:nvSpPr>
          <p:cNvPr id="106" name="TextBox 105">
            <a:extLst>
              <a:ext uri="{FF2B5EF4-FFF2-40B4-BE49-F238E27FC236}">
                <a16:creationId xmlns:a16="http://schemas.microsoft.com/office/drawing/2014/main" id="{C33B2BCA-E10E-A600-6BD9-4372A49C0F12}"/>
              </a:ext>
            </a:extLst>
          </p:cNvPr>
          <p:cNvSpPr txBox="1"/>
          <p:nvPr/>
        </p:nvSpPr>
        <p:spPr>
          <a:xfrm>
            <a:off x="7651149" y="4558014"/>
            <a:ext cx="2521803" cy="369332"/>
          </a:xfrm>
          <a:prstGeom prst="rect">
            <a:avLst/>
          </a:prstGeom>
          <a:noFill/>
          <a:ln w="28575">
            <a:solidFill>
              <a:srgbClr val="FF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a:solidFill>
                  <a:srgbClr val="FF0000"/>
                </a:solidFill>
              </a:rPr>
              <a:t>Important Remarks</a:t>
            </a:r>
          </a:p>
        </p:txBody>
      </p:sp>
      <p:sp>
        <p:nvSpPr>
          <p:cNvPr id="110" name="TextBox 109">
            <a:extLst>
              <a:ext uri="{FF2B5EF4-FFF2-40B4-BE49-F238E27FC236}">
                <a16:creationId xmlns:a16="http://schemas.microsoft.com/office/drawing/2014/main" id="{9002BB96-5BDE-BC05-4B90-A4BA59B7AD1E}"/>
              </a:ext>
            </a:extLst>
          </p:cNvPr>
          <p:cNvSpPr txBox="1"/>
          <p:nvPr/>
        </p:nvSpPr>
        <p:spPr>
          <a:xfrm>
            <a:off x="5890557" y="5010913"/>
            <a:ext cx="6191250" cy="1337417"/>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1600" b="1" dirty="0">
                <a:ln w="0"/>
                <a:effectLst>
                  <a:outerShdw blurRad="38100" dist="19050" dir="2700000" algn="tl" rotWithShape="0">
                    <a:schemeClr val="dk1">
                      <a:alpha val="40000"/>
                    </a:schemeClr>
                  </a:outerShdw>
                </a:effectLst>
              </a:rPr>
              <a:t> </a:t>
            </a:r>
            <a:r>
              <a:rPr lang="en-US" sz="1600" b="1" dirty="0">
                <a:ln w="0"/>
                <a:solidFill>
                  <a:srgbClr val="FF0000"/>
                </a:solidFill>
                <a:effectLst>
                  <a:outerShdw blurRad="38100" dist="19050" dir="2700000" algn="tl" rotWithShape="0">
                    <a:schemeClr val="dk1">
                      <a:alpha val="40000"/>
                    </a:schemeClr>
                  </a:outerShdw>
                </a:effectLst>
              </a:rPr>
              <a:t>Threshold</a:t>
            </a:r>
            <a:r>
              <a:rPr lang="en-US" sz="1600" b="1" dirty="0">
                <a:ln w="0"/>
                <a:solidFill>
                  <a:schemeClr val="tx1"/>
                </a:solidFill>
                <a:effectLst>
                  <a:outerShdw blurRad="38100" dist="19050" dir="2700000" algn="tl" rotWithShape="0">
                    <a:schemeClr val="dk1">
                      <a:alpha val="40000"/>
                    </a:schemeClr>
                  </a:outerShdw>
                </a:effectLst>
              </a:rPr>
              <a:t> Determination:</a:t>
            </a:r>
          </a:p>
          <a:p>
            <a:pPr marL="285750" indent="-285750">
              <a:lnSpc>
                <a:spcPct val="150000"/>
              </a:lnSpc>
              <a:buFont typeface="Wingdings" panose="05000000000000000000" pitchFamily="2" charset="2"/>
              <a:buChar char="§"/>
            </a:pPr>
            <a:endParaRPr lang="en-US" sz="1200" b="1" dirty="0">
              <a:ln w="0"/>
              <a:effectLst>
                <a:outerShdw blurRad="38100" dist="19050" dir="2700000" algn="tl" rotWithShape="0">
                  <a:schemeClr val="dk1">
                    <a:alpha val="40000"/>
                  </a:schemeClr>
                </a:outerShdw>
              </a:effectLst>
            </a:endParaRPr>
          </a:p>
          <a:p>
            <a:pPr marL="285750" indent="-285750">
              <a:lnSpc>
                <a:spcPct val="150000"/>
              </a:lnSpc>
              <a:buFont typeface="Wingdings" panose="05000000000000000000" pitchFamily="2" charset="2"/>
              <a:buChar char="§"/>
            </a:pPr>
            <a:endParaRPr lang="en-US" sz="1200" b="1" dirty="0">
              <a:ln w="0"/>
              <a:effectLst>
                <a:outerShdw blurRad="38100" dist="19050" dir="2700000" algn="tl" rotWithShape="0">
                  <a:schemeClr val="dk1">
                    <a:alpha val="40000"/>
                  </a:schemeClr>
                </a:outerShdw>
              </a:effectLst>
            </a:endParaRPr>
          </a:p>
          <a:p>
            <a:pPr marL="285750" indent="-285750">
              <a:lnSpc>
                <a:spcPct val="150000"/>
              </a:lnSpc>
              <a:buFont typeface="Wingdings" panose="05000000000000000000" pitchFamily="2" charset="2"/>
              <a:buChar char="§"/>
            </a:pPr>
            <a:r>
              <a:rPr lang="en-US" sz="1600" b="1" dirty="0">
                <a:ln w="0"/>
                <a:effectLst>
                  <a:outerShdw blurRad="38100" dist="19050" dir="2700000" algn="tl" rotWithShape="0">
                    <a:schemeClr val="dk1">
                      <a:alpha val="40000"/>
                    </a:schemeClr>
                  </a:outerShdw>
                </a:effectLst>
              </a:rPr>
              <a:t> </a:t>
            </a:r>
            <a:r>
              <a:rPr lang="en-US" sz="1600" b="1" dirty="0">
                <a:ln w="0"/>
                <a:solidFill>
                  <a:srgbClr val="FF0000"/>
                </a:solidFill>
                <a:effectLst>
                  <a:outerShdw blurRad="38100" dist="19050" dir="2700000" algn="tl" rotWithShape="0">
                    <a:schemeClr val="dk1">
                      <a:alpha val="40000"/>
                    </a:schemeClr>
                  </a:outerShdw>
                </a:effectLst>
              </a:rPr>
              <a:t>Large amount</a:t>
            </a:r>
            <a:r>
              <a:rPr lang="en-US" sz="1600" b="1" dirty="0">
                <a:ln w="0"/>
                <a:effectLst>
                  <a:outerShdw blurRad="38100" dist="19050" dir="2700000" algn="tl" rotWithShape="0">
                    <a:schemeClr val="dk1">
                      <a:alpha val="40000"/>
                    </a:schemeClr>
                  </a:outerShdw>
                </a:effectLst>
              </a:rPr>
              <a:t> of run-to-failure data is needed for </a:t>
            </a:r>
            <a:r>
              <a:rPr lang="en-US" sz="1600" b="1" dirty="0">
                <a:ln w="0"/>
                <a:solidFill>
                  <a:srgbClr val="FF0000"/>
                </a:solidFill>
                <a:effectLst>
                  <a:outerShdw blurRad="38100" dist="19050" dir="2700000" algn="tl" rotWithShape="0">
                    <a:schemeClr val="dk1">
                      <a:alpha val="40000"/>
                    </a:schemeClr>
                  </a:outerShdw>
                </a:effectLst>
              </a:rPr>
              <a:t>training</a:t>
            </a:r>
          </a:p>
        </p:txBody>
      </p:sp>
      <p:sp>
        <p:nvSpPr>
          <p:cNvPr id="112" name="TextBox 111">
            <a:extLst>
              <a:ext uri="{FF2B5EF4-FFF2-40B4-BE49-F238E27FC236}">
                <a16:creationId xmlns:a16="http://schemas.microsoft.com/office/drawing/2014/main" id="{E442C95B-F620-8A6F-7353-F8CB26D48F06}"/>
              </a:ext>
            </a:extLst>
          </p:cNvPr>
          <p:cNvSpPr txBox="1"/>
          <p:nvPr/>
        </p:nvSpPr>
        <p:spPr>
          <a:xfrm>
            <a:off x="8823777" y="5020332"/>
            <a:ext cx="2846614" cy="887679"/>
          </a:xfrm>
          <a:prstGeom prst="rect">
            <a:avLst/>
          </a:prstGeom>
          <a:noFill/>
        </p:spPr>
        <p:txBody>
          <a:bodyPr wrap="square">
            <a:spAutoFit/>
          </a:bodyPr>
          <a:lstStyle/>
          <a:p>
            <a:pPr>
              <a:lnSpc>
                <a:spcPct val="150000"/>
              </a:lnSpc>
            </a:pPr>
            <a:r>
              <a:rPr lang="en-US" sz="1200" b="1" dirty="0">
                <a:ln w="0"/>
                <a:solidFill>
                  <a:schemeClr val="tx1"/>
                </a:solidFill>
                <a:effectLst>
                  <a:outerShdw blurRad="38100" dist="19050" dir="2700000" algn="tl" rotWithShape="0">
                    <a:schemeClr val="dk1">
                      <a:alpha val="40000"/>
                    </a:schemeClr>
                  </a:outerShdw>
                </a:effectLst>
              </a:rPr>
              <a:t>(</a:t>
            </a:r>
            <a:r>
              <a:rPr lang="en-US" sz="1200" b="1" dirty="0" err="1">
                <a:ln w="0"/>
                <a:solidFill>
                  <a:schemeClr val="tx1"/>
                </a:solidFill>
                <a:effectLst>
                  <a:outerShdw blurRad="38100" dist="19050" dir="2700000" algn="tl" rotWithShape="0">
                    <a:schemeClr val="dk1">
                      <a:alpha val="40000"/>
                    </a:schemeClr>
                  </a:outerShdw>
                </a:effectLst>
              </a:rPr>
              <a:t>i</a:t>
            </a:r>
            <a:r>
              <a:rPr lang="en-US" sz="1200" b="1" dirty="0">
                <a:ln w="0"/>
                <a:solidFill>
                  <a:schemeClr val="tx1"/>
                </a:solidFill>
                <a:effectLst>
                  <a:outerShdw blurRad="38100" dist="19050" dir="2700000" algn="tl" rotWithShape="0">
                    <a:schemeClr val="dk1">
                      <a:alpha val="40000"/>
                    </a:schemeClr>
                  </a:outerShdw>
                </a:effectLst>
              </a:rPr>
              <a:t>) Not </a:t>
            </a:r>
            <a:r>
              <a:rPr lang="en-US" sz="1200" b="1" dirty="0">
                <a:ln w="0"/>
                <a:effectLst>
                  <a:outerShdw blurRad="38100" dist="19050" dir="2700000" algn="tl" rotWithShape="0">
                    <a:schemeClr val="dk1">
                      <a:alpha val="40000"/>
                    </a:schemeClr>
                  </a:outerShdw>
                </a:effectLst>
              </a:rPr>
              <a:t>Subjective</a:t>
            </a:r>
          </a:p>
          <a:p>
            <a:pPr>
              <a:lnSpc>
                <a:spcPct val="150000"/>
              </a:lnSpc>
            </a:pPr>
            <a:r>
              <a:rPr lang="en-US" sz="1200" b="1" dirty="0">
                <a:ln w="0"/>
                <a:effectLst>
                  <a:outerShdw blurRad="38100" dist="19050" dir="2700000" algn="tl" rotWithShape="0">
                    <a:schemeClr val="dk1">
                      <a:alpha val="40000"/>
                    </a:schemeClr>
                  </a:outerShdw>
                </a:effectLst>
              </a:rPr>
              <a:t>(ii) Does </a:t>
            </a:r>
            <a:r>
              <a:rPr lang="en-US" sz="1200" b="1" dirty="0">
                <a:ln w="0"/>
                <a:solidFill>
                  <a:srgbClr val="FF0000"/>
                </a:solidFill>
                <a:effectLst>
                  <a:outerShdw blurRad="38100" dist="19050" dir="2700000" algn="tl" rotWithShape="0">
                    <a:schemeClr val="dk1">
                      <a:alpha val="40000"/>
                    </a:schemeClr>
                  </a:outerShdw>
                </a:effectLst>
              </a:rPr>
              <a:t>not depend </a:t>
            </a:r>
            <a:r>
              <a:rPr lang="en-US" sz="1200" b="1" dirty="0">
                <a:ln w="0"/>
                <a:effectLst>
                  <a:outerShdw blurRad="38100" dist="19050" dir="2700000" algn="tl" rotWithShape="0">
                    <a:schemeClr val="dk1">
                      <a:alpha val="40000"/>
                    </a:schemeClr>
                  </a:outerShdw>
                </a:effectLst>
              </a:rPr>
              <a:t>on </a:t>
            </a:r>
            <a:r>
              <a:rPr lang="en-US" sz="1200" b="1" dirty="0">
                <a:ln w="0"/>
                <a:solidFill>
                  <a:srgbClr val="FF0000"/>
                </a:solidFill>
                <a:effectLst>
                  <a:outerShdw blurRad="38100" dist="19050" dir="2700000" algn="tl" rotWithShape="0">
                    <a:schemeClr val="dk1">
                      <a:alpha val="40000"/>
                    </a:schemeClr>
                  </a:outerShdw>
                </a:effectLst>
              </a:rPr>
              <a:t>degradation</a:t>
            </a:r>
          </a:p>
        </p:txBody>
      </p:sp>
      <p:sp>
        <p:nvSpPr>
          <p:cNvPr id="118" name="Ορθογώνιο 7">
            <a:extLst>
              <a:ext uri="{FF2B5EF4-FFF2-40B4-BE49-F238E27FC236}">
                <a16:creationId xmlns:a16="http://schemas.microsoft.com/office/drawing/2014/main" id="{82E029F8-AFDF-94DF-4913-341A18F59C77}"/>
              </a:ext>
            </a:extLst>
          </p:cNvPr>
          <p:cNvSpPr/>
          <p:nvPr/>
        </p:nvSpPr>
        <p:spPr>
          <a:xfrm>
            <a:off x="0" y="-9886"/>
            <a:ext cx="609600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9" name="TextBox 118">
            <a:extLst>
              <a:ext uri="{FF2B5EF4-FFF2-40B4-BE49-F238E27FC236}">
                <a16:creationId xmlns:a16="http://schemas.microsoft.com/office/drawing/2014/main" id="{DE0AA07C-4318-3D62-CBB0-262CD9EB6345}"/>
              </a:ext>
            </a:extLst>
          </p:cNvPr>
          <p:cNvSpPr txBox="1"/>
          <p:nvPr/>
        </p:nvSpPr>
        <p:spPr>
          <a:xfrm>
            <a:off x="-3" y="0"/>
            <a:ext cx="2697523" cy="369332"/>
          </a:xfrm>
          <a:prstGeom prst="rect">
            <a:avLst/>
          </a:prstGeom>
          <a:noFill/>
        </p:spPr>
        <p:txBody>
          <a:bodyPr wrap="square" rtlCol="0">
            <a:spAutoFit/>
          </a:bodyPr>
          <a:lstStyle/>
          <a:p>
            <a:r>
              <a:rPr lang="en-US" dirty="0"/>
              <a:t>Introduction (cont’d)</a:t>
            </a:r>
            <a:endParaRPr lang="el-GR" dirty="0"/>
          </a:p>
        </p:txBody>
      </p:sp>
      <p:sp>
        <p:nvSpPr>
          <p:cNvPr id="121" name="Ορθογώνιο 8">
            <a:extLst>
              <a:ext uri="{FF2B5EF4-FFF2-40B4-BE49-F238E27FC236}">
                <a16:creationId xmlns:a16="http://schemas.microsoft.com/office/drawing/2014/main" id="{76540492-5515-65F7-15CD-DE32E4FACCCE}"/>
              </a:ext>
            </a:extLst>
          </p:cNvPr>
          <p:cNvSpPr/>
          <p:nvPr/>
        </p:nvSpPr>
        <p:spPr>
          <a:xfrm>
            <a:off x="6096000" y="-9886"/>
            <a:ext cx="609600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0" name="Straight Arrow Connector 9">
            <a:extLst>
              <a:ext uri="{FF2B5EF4-FFF2-40B4-BE49-F238E27FC236}">
                <a16:creationId xmlns:a16="http://schemas.microsoft.com/office/drawing/2014/main" id="{DBE3DBC7-5FE7-1DE5-0762-FEA473A0A95C}"/>
              </a:ext>
            </a:extLst>
          </p:cNvPr>
          <p:cNvCxnSpPr>
            <a:cxnSpLocks/>
          </p:cNvCxnSpPr>
          <p:nvPr/>
        </p:nvCxnSpPr>
        <p:spPr>
          <a:xfrm>
            <a:off x="6629638" y="3972782"/>
            <a:ext cx="5040753" cy="142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B3AE202-F963-E610-931D-EAD01B288534}"/>
              </a:ext>
            </a:extLst>
          </p:cNvPr>
          <p:cNvCxnSpPr>
            <a:cxnSpLocks/>
          </p:cNvCxnSpPr>
          <p:nvPr/>
        </p:nvCxnSpPr>
        <p:spPr>
          <a:xfrm flipV="1">
            <a:off x="6641804" y="1161393"/>
            <a:ext cx="11751" cy="28256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82D3A270-C0A7-AADB-C7A8-17C6D2B92652}"/>
              </a:ext>
            </a:extLst>
          </p:cNvPr>
          <p:cNvSpPr/>
          <p:nvPr/>
        </p:nvSpPr>
        <p:spPr>
          <a:xfrm>
            <a:off x="6692030" y="1192953"/>
            <a:ext cx="3821074" cy="2773444"/>
          </a:xfrm>
          <a:custGeom>
            <a:avLst/>
            <a:gdLst>
              <a:gd name="connsiteX0" fmla="*/ 0 w 2571750"/>
              <a:gd name="connsiteY0" fmla="*/ 1381125 h 1381125"/>
              <a:gd name="connsiteX1" fmla="*/ 114300 w 2571750"/>
              <a:gd name="connsiteY1" fmla="*/ 1352550 h 1381125"/>
              <a:gd name="connsiteX2" fmla="*/ 171450 w 2571750"/>
              <a:gd name="connsiteY2" fmla="*/ 1285875 h 1381125"/>
              <a:gd name="connsiteX3" fmla="*/ 200025 w 2571750"/>
              <a:gd name="connsiteY3" fmla="*/ 1209675 h 1381125"/>
              <a:gd name="connsiteX4" fmla="*/ 247650 w 2571750"/>
              <a:gd name="connsiteY4" fmla="*/ 1190625 h 1381125"/>
              <a:gd name="connsiteX5" fmla="*/ 581025 w 2571750"/>
              <a:gd name="connsiteY5" fmla="*/ 1228725 h 1381125"/>
              <a:gd name="connsiteX6" fmla="*/ 600075 w 2571750"/>
              <a:gd name="connsiteY6" fmla="*/ 1266825 h 1381125"/>
              <a:gd name="connsiteX7" fmla="*/ 676275 w 2571750"/>
              <a:gd name="connsiteY7" fmla="*/ 1257300 h 1381125"/>
              <a:gd name="connsiteX8" fmla="*/ 733425 w 2571750"/>
              <a:gd name="connsiteY8" fmla="*/ 1266825 h 1381125"/>
              <a:gd name="connsiteX9" fmla="*/ 762000 w 2571750"/>
              <a:gd name="connsiteY9" fmla="*/ 1323975 h 1381125"/>
              <a:gd name="connsiteX10" fmla="*/ 790575 w 2571750"/>
              <a:gd name="connsiteY10" fmla="*/ 1352550 h 1381125"/>
              <a:gd name="connsiteX11" fmla="*/ 1000125 w 2571750"/>
              <a:gd name="connsiteY11" fmla="*/ 1323975 h 1381125"/>
              <a:gd name="connsiteX12" fmla="*/ 1038225 w 2571750"/>
              <a:gd name="connsiteY12" fmla="*/ 1304925 h 1381125"/>
              <a:gd name="connsiteX13" fmla="*/ 1104900 w 2571750"/>
              <a:gd name="connsiteY13" fmla="*/ 1228725 h 1381125"/>
              <a:gd name="connsiteX14" fmla="*/ 1123950 w 2571750"/>
              <a:gd name="connsiteY14" fmla="*/ 1181100 h 1381125"/>
              <a:gd name="connsiteX15" fmla="*/ 1152525 w 2571750"/>
              <a:gd name="connsiteY15" fmla="*/ 1162050 h 1381125"/>
              <a:gd name="connsiteX16" fmla="*/ 1209675 w 2571750"/>
              <a:gd name="connsiteY16" fmla="*/ 1123950 h 1381125"/>
              <a:gd name="connsiteX17" fmla="*/ 1285875 w 2571750"/>
              <a:gd name="connsiteY17" fmla="*/ 1085850 h 1381125"/>
              <a:gd name="connsiteX18" fmla="*/ 1428750 w 2571750"/>
              <a:gd name="connsiteY18" fmla="*/ 1038225 h 1381125"/>
              <a:gd name="connsiteX19" fmla="*/ 1485900 w 2571750"/>
              <a:gd name="connsiteY19" fmla="*/ 1028700 h 1381125"/>
              <a:gd name="connsiteX20" fmla="*/ 1504950 w 2571750"/>
              <a:gd name="connsiteY20" fmla="*/ 1000125 h 1381125"/>
              <a:gd name="connsiteX21" fmla="*/ 1600200 w 2571750"/>
              <a:gd name="connsiteY21" fmla="*/ 981075 h 1381125"/>
              <a:gd name="connsiteX22" fmla="*/ 1647825 w 2571750"/>
              <a:gd name="connsiteY22" fmla="*/ 914400 h 1381125"/>
              <a:gd name="connsiteX23" fmla="*/ 1666875 w 2571750"/>
              <a:gd name="connsiteY23" fmla="*/ 885825 h 1381125"/>
              <a:gd name="connsiteX24" fmla="*/ 1743075 w 2571750"/>
              <a:gd name="connsiteY24" fmla="*/ 847725 h 1381125"/>
              <a:gd name="connsiteX25" fmla="*/ 1790700 w 2571750"/>
              <a:gd name="connsiteY25" fmla="*/ 800100 h 1381125"/>
              <a:gd name="connsiteX26" fmla="*/ 1905000 w 2571750"/>
              <a:gd name="connsiteY26" fmla="*/ 762000 h 1381125"/>
              <a:gd name="connsiteX27" fmla="*/ 1914525 w 2571750"/>
              <a:gd name="connsiteY27" fmla="*/ 704850 h 1381125"/>
              <a:gd name="connsiteX28" fmla="*/ 1895475 w 2571750"/>
              <a:gd name="connsiteY28" fmla="*/ 666750 h 1381125"/>
              <a:gd name="connsiteX29" fmla="*/ 1962150 w 2571750"/>
              <a:gd name="connsiteY29" fmla="*/ 523875 h 1381125"/>
              <a:gd name="connsiteX30" fmla="*/ 1990725 w 2571750"/>
              <a:gd name="connsiteY30" fmla="*/ 504825 h 1381125"/>
              <a:gd name="connsiteX31" fmla="*/ 2028825 w 2571750"/>
              <a:gd name="connsiteY31" fmla="*/ 457200 h 1381125"/>
              <a:gd name="connsiteX32" fmla="*/ 2047875 w 2571750"/>
              <a:gd name="connsiteY32" fmla="*/ 419100 h 1381125"/>
              <a:gd name="connsiteX33" fmla="*/ 2095500 w 2571750"/>
              <a:gd name="connsiteY33" fmla="*/ 390525 h 1381125"/>
              <a:gd name="connsiteX34" fmla="*/ 2276475 w 2571750"/>
              <a:gd name="connsiteY34" fmla="*/ 295275 h 1381125"/>
              <a:gd name="connsiteX35" fmla="*/ 2381250 w 2571750"/>
              <a:gd name="connsiteY35" fmla="*/ 180975 h 1381125"/>
              <a:gd name="connsiteX36" fmla="*/ 2514600 w 2571750"/>
              <a:gd name="connsiteY36" fmla="*/ 85725 h 1381125"/>
              <a:gd name="connsiteX37" fmla="*/ 2552700 w 2571750"/>
              <a:gd name="connsiteY37" fmla="*/ 38100 h 1381125"/>
              <a:gd name="connsiteX38" fmla="*/ 2571750 w 2571750"/>
              <a:gd name="connsiteY38" fmla="*/ 0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71750" h="1381125">
                <a:moveTo>
                  <a:pt x="0" y="1381125"/>
                </a:moveTo>
                <a:cubicBezTo>
                  <a:pt x="50304" y="1374837"/>
                  <a:pt x="75485" y="1380275"/>
                  <a:pt x="114300" y="1352550"/>
                </a:cubicBezTo>
                <a:cubicBezTo>
                  <a:pt x="129127" y="1341959"/>
                  <a:pt x="164224" y="1300328"/>
                  <a:pt x="171450" y="1285875"/>
                </a:cubicBezTo>
                <a:cubicBezTo>
                  <a:pt x="183582" y="1261612"/>
                  <a:pt x="183079" y="1230858"/>
                  <a:pt x="200025" y="1209675"/>
                </a:cubicBezTo>
                <a:cubicBezTo>
                  <a:pt x="210706" y="1196324"/>
                  <a:pt x="231775" y="1196975"/>
                  <a:pt x="247650" y="1190625"/>
                </a:cubicBezTo>
                <a:cubicBezTo>
                  <a:pt x="358775" y="1203325"/>
                  <a:pt x="471703" y="1205088"/>
                  <a:pt x="581025" y="1228725"/>
                </a:cubicBezTo>
                <a:cubicBezTo>
                  <a:pt x="594903" y="1231726"/>
                  <a:pt x="586475" y="1262745"/>
                  <a:pt x="600075" y="1266825"/>
                </a:cubicBezTo>
                <a:cubicBezTo>
                  <a:pt x="624593" y="1274180"/>
                  <a:pt x="650875" y="1260475"/>
                  <a:pt x="676275" y="1257300"/>
                </a:cubicBezTo>
                <a:cubicBezTo>
                  <a:pt x="695325" y="1260475"/>
                  <a:pt x="716151" y="1258188"/>
                  <a:pt x="733425" y="1266825"/>
                </a:cubicBezTo>
                <a:cubicBezTo>
                  <a:pt x="755907" y="1278066"/>
                  <a:pt x="750730" y="1307070"/>
                  <a:pt x="762000" y="1323975"/>
                </a:cubicBezTo>
                <a:cubicBezTo>
                  <a:pt x="769472" y="1335183"/>
                  <a:pt x="781050" y="1343025"/>
                  <a:pt x="790575" y="1352550"/>
                </a:cubicBezTo>
                <a:cubicBezTo>
                  <a:pt x="864276" y="1345850"/>
                  <a:pt x="928084" y="1343186"/>
                  <a:pt x="1000125" y="1323975"/>
                </a:cubicBezTo>
                <a:cubicBezTo>
                  <a:pt x="1013845" y="1320316"/>
                  <a:pt x="1025525" y="1311275"/>
                  <a:pt x="1038225" y="1304925"/>
                </a:cubicBezTo>
                <a:cubicBezTo>
                  <a:pt x="1060450" y="1279525"/>
                  <a:pt x="1085689" y="1256475"/>
                  <a:pt x="1104900" y="1228725"/>
                </a:cubicBezTo>
                <a:cubicBezTo>
                  <a:pt x="1114632" y="1214667"/>
                  <a:pt x="1114012" y="1195013"/>
                  <a:pt x="1123950" y="1181100"/>
                </a:cubicBezTo>
                <a:cubicBezTo>
                  <a:pt x="1130604" y="1171785"/>
                  <a:pt x="1143731" y="1169379"/>
                  <a:pt x="1152525" y="1162050"/>
                </a:cubicBezTo>
                <a:cubicBezTo>
                  <a:pt x="1221651" y="1104445"/>
                  <a:pt x="1143388" y="1154081"/>
                  <a:pt x="1209675" y="1123950"/>
                </a:cubicBezTo>
                <a:cubicBezTo>
                  <a:pt x="1235528" y="1112199"/>
                  <a:pt x="1259285" y="1095821"/>
                  <a:pt x="1285875" y="1085850"/>
                </a:cubicBezTo>
                <a:cubicBezTo>
                  <a:pt x="1342246" y="1064711"/>
                  <a:pt x="1371328" y="1051476"/>
                  <a:pt x="1428750" y="1038225"/>
                </a:cubicBezTo>
                <a:cubicBezTo>
                  <a:pt x="1447568" y="1033882"/>
                  <a:pt x="1466850" y="1031875"/>
                  <a:pt x="1485900" y="1028700"/>
                </a:cubicBezTo>
                <a:cubicBezTo>
                  <a:pt x="1492250" y="1019175"/>
                  <a:pt x="1495425" y="1006475"/>
                  <a:pt x="1504950" y="1000125"/>
                </a:cubicBezTo>
                <a:cubicBezTo>
                  <a:pt x="1514423" y="993810"/>
                  <a:pt x="1600012" y="981106"/>
                  <a:pt x="1600200" y="981075"/>
                </a:cubicBezTo>
                <a:cubicBezTo>
                  <a:pt x="1617702" y="928570"/>
                  <a:pt x="1598516" y="971927"/>
                  <a:pt x="1647825" y="914400"/>
                </a:cubicBezTo>
                <a:cubicBezTo>
                  <a:pt x="1655275" y="905708"/>
                  <a:pt x="1657497" y="892390"/>
                  <a:pt x="1666875" y="885825"/>
                </a:cubicBezTo>
                <a:cubicBezTo>
                  <a:pt x="1690140" y="869540"/>
                  <a:pt x="1719726" y="863889"/>
                  <a:pt x="1743075" y="847725"/>
                </a:cubicBezTo>
                <a:cubicBezTo>
                  <a:pt x="1761534" y="834946"/>
                  <a:pt x="1772979" y="813883"/>
                  <a:pt x="1790700" y="800100"/>
                </a:cubicBezTo>
                <a:cubicBezTo>
                  <a:pt x="1819840" y="777436"/>
                  <a:pt x="1874726" y="769568"/>
                  <a:pt x="1905000" y="762000"/>
                </a:cubicBezTo>
                <a:cubicBezTo>
                  <a:pt x="1908175" y="742950"/>
                  <a:pt x="1916447" y="724067"/>
                  <a:pt x="1914525" y="704850"/>
                </a:cubicBezTo>
                <a:cubicBezTo>
                  <a:pt x="1913112" y="690721"/>
                  <a:pt x="1893467" y="680806"/>
                  <a:pt x="1895475" y="666750"/>
                </a:cubicBezTo>
                <a:cubicBezTo>
                  <a:pt x="1898446" y="645956"/>
                  <a:pt x="1938723" y="551207"/>
                  <a:pt x="1962150" y="523875"/>
                </a:cubicBezTo>
                <a:cubicBezTo>
                  <a:pt x="1969600" y="515183"/>
                  <a:pt x="1982630" y="512920"/>
                  <a:pt x="1990725" y="504825"/>
                </a:cubicBezTo>
                <a:cubicBezTo>
                  <a:pt x="2005100" y="490450"/>
                  <a:pt x="2017548" y="474116"/>
                  <a:pt x="2028825" y="457200"/>
                </a:cubicBezTo>
                <a:cubicBezTo>
                  <a:pt x="2036701" y="445386"/>
                  <a:pt x="2037835" y="429140"/>
                  <a:pt x="2047875" y="419100"/>
                </a:cubicBezTo>
                <a:cubicBezTo>
                  <a:pt x="2060966" y="406009"/>
                  <a:pt x="2079703" y="400179"/>
                  <a:pt x="2095500" y="390525"/>
                </a:cubicBezTo>
                <a:cubicBezTo>
                  <a:pt x="2238595" y="303078"/>
                  <a:pt x="2172449" y="329950"/>
                  <a:pt x="2276475" y="295275"/>
                </a:cubicBezTo>
                <a:cubicBezTo>
                  <a:pt x="2311082" y="243364"/>
                  <a:pt x="2311642" y="238477"/>
                  <a:pt x="2381250" y="180975"/>
                </a:cubicBezTo>
                <a:cubicBezTo>
                  <a:pt x="2423364" y="146186"/>
                  <a:pt x="2472636" y="120695"/>
                  <a:pt x="2514600" y="85725"/>
                </a:cubicBezTo>
                <a:cubicBezTo>
                  <a:pt x="2530218" y="72710"/>
                  <a:pt x="2541423" y="55016"/>
                  <a:pt x="2552700" y="38100"/>
                </a:cubicBezTo>
                <a:cubicBezTo>
                  <a:pt x="2560576" y="26286"/>
                  <a:pt x="2571750" y="0"/>
                  <a:pt x="2571750" y="0"/>
                </a:cubicBezTo>
              </a:path>
            </a:pathLst>
          </a:custGeom>
          <a:noFill/>
          <a:ln>
            <a:solidFill>
              <a:srgbClr val="E5E5DB"/>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0E4E32C-D797-2D58-61B3-A19018E43974}"/>
              </a:ext>
            </a:extLst>
          </p:cNvPr>
          <p:cNvSpPr/>
          <p:nvPr/>
        </p:nvSpPr>
        <p:spPr>
          <a:xfrm>
            <a:off x="6696519" y="1395856"/>
            <a:ext cx="3387642" cy="2603250"/>
          </a:xfrm>
          <a:custGeom>
            <a:avLst/>
            <a:gdLst>
              <a:gd name="connsiteX0" fmla="*/ 0 w 1981200"/>
              <a:gd name="connsiteY0" fmla="*/ 1800225 h 1800225"/>
              <a:gd name="connsiteX1" fmla="*/ 9525 w 1981200"/>
              <a:gd name="connsiteY1" fmla="*/ 1752600 h 1800225"/>
              <a:gd name="connsiteX2" fmla="*/ 28575 w 1981200"/>
              <a:gd name="connsiteY2" fmla="*/ 1724025 h 1800225"/>
              <a:gd name="connsiteX3" fmla="*/ 200025 w 1981200"/>
              <a:gd name="connsiteY3" fmla="*/ 1676400 h 1800225"/>
              <a:gd name="connsiteX4" fmla="*/ 266700 w 1981200"/>
              <a:gd name="connsiteY4" fmla="*/ 1638300 h 1800225"/>
              <a:gd name="connsiteX5" fmla="*/ 438150 w 1981200"/>
              <a:gd name="connsiteY5" fmla="*/ 1562100 h 1800225"/>
              <a:gd name="connsiteX6" fmla="*/ 476250 w 1981200"/>
              <a:gd name="connsiteY6" fmla="*/ 1533525 h 1800225"/>
              <a:gd name="connsiteX7" fmla="*/ 504825 w 1981200"/>
              <a:gd name="connsiteY7" fmla="*/ 1514475 h 1800225"/>
              <a:gd name="connsiteX8" fmla="*/ 552450 w 1981200"/>
              <a:gd name="connsiteY8" fmla="*/ 1476375 h 1800225"/>
              <a:gd name="connsiteX9" fmla="*/ 609600 w 1981200"/>
              <a:gd name="connsiteY9" fmla="*/ 1457325 h 1800225"/>
              <a:gd name="connsiteX10" fmla="*/ 628650 w 1981200"/>
              <a:gd name="connsiteY10" fmla="*/ 1428750 h 1800225"/>
              <a:gd name="connsiteX11" fmla="*/ 676275 w 1981200"/>
              <a:gd name="connsiteY11" fmla="*/ 1371600 h 1800225"/>
              <a:gd name="connsiteX12" fmla="*/ 695325 w 1981200"/>
              <a:gd name="connsiteY12" fmla="*/ 1333500 h 1800225"/>
              <a:gd name="connsiteX13" fmla="*/ 704850 w 1981200"/>
              <a:gd name="connsiteY13" fmla="*/ 1276350 h 1800225"/>
              <a:gd name="connsiteX14" fmla="*/ 752475 w 1981200"/>
              <a:gd name="connsiteY14" fmla="*/ 1219200 h 1800225"/>
              <a:gd name="connsiteX15" fmla="*/ 866775 w 1981200"/>
              <a:gd name="connsiteY15" fmla="*/ 1123950 h 1800225"/>
              <a:gd name="connsiteX16" fmla="*/ 885825 w 1981200"/>
              <a:gd name="connsiteY16" fmla="*/ 1076325 h 1800225"/>
              <a:gd name="connsiteX17" fmla="*/ 876300 w 1981200"/>
              <a:gd name="connsiteY17" fmla="*/ 1047750 h 1800225"/>
              <a:gd name="connsiteX18" fmla="*/ 857250 w 1981200"/>
              <a:gd name="connsiteY18" fmla="*/ 1000125 h 1800225"/>
              <a:gd name="connsiteX19" fmla="*/ 876300 w 1981200"/>
              <a:gd name="connsiteY19" fmla="*/ 876300 h 1800225"/>
              <a:gd name="connsiteX20" fmla="*/ 914400 w 1981200"/>
              <a:gd name="connsiteY20" fmla="*/ 685800 h 1800225"/>
              <a:gd name="connsiteX21" fmla="*/ 1009650 w 1981200"/>
              <a:gd name="connsiteY21" fmla="*/ 581025 h 1800225"/>
              <a:gd name="connsiteX22" fmla="*/ 1028700 w 1981200"/>
              <a:gd name="connsiteY22" fmla="*/ 533400 h 1800225"/>
              <a:gd name="connsiteX23" fmla="*/ 1085850 w 1981200"/>
              <a:gd name="connsiteY23" fmla="*/ 504825 h 1800225"/>
              <a:gd name="connsiteX24" fmla="*/ 1143000 w 1981200"/>
              <a:gd name="connsiteY24" fmla="*/ 523875 h 1800225"/>
              <a:gd name="connsiteX25" fmla="*/ 1371600 w 1981200"/>
              <a:gd name="connsiteY25" fmla="*/ 504825 h 1800225"/>
              <a:gd name="connsiteX26" fmla="*/ 1400175 w 1981200"/>
              <a:gd name="connsiteY26" fmla="*/ 495300 h 1800225"/>
              <a:gd name="connsiteX27" fmla="*/ 1533525 w 1981200"/>
              <a:gd name="connsiteY27" fmla="*/ 533400 h 1800225"/>
              <a:gd name="connsiteX28" fmla="*/ 1590675 w 1981200"/>
              <a:gd name="connsiteY28" fmla="*/ 523875 h 1800225"/>
              <a:gd name="connsiteX29" fmla="*/ 1638300 w 1981200"/>
              <a:gd name="connsiteY29" fmla="*/ 400050 h 1800225"/>
              <a:gd name="connsiteX30" fmla="*/ 1666875 w 1981200"/>
              <a:gd name="connsiteY30" fmla="*/ 361950 h 1800225"/>
              <a:gd name="connsiteX31" fmla="*/ 1752600 w 1981200"/>
              <a:gd name="connsiteY31" fmla="*/ 295275 h 1800225"/>
              <a:gd name="connsiteX32" fmla="*/ 1828800 w 1981200"/>
              <a:gd name="connsiteY32" fmla="*/ 247650 h 1800225"/>
              <a:gd name="connsiteX33" fmla="*/ 1905000 w 1981200"/>
              <a:gd name="connsiteY33" fmla="*/ 209550 h 1800225"/>
              <a:gd name="connsiteX34" fmla="*/ 1943100 w 1981200"/>
              <a:gd name="connsiteY34" fmla="*/ 171450 h 1800225"/>
              <a:gd name="connsiteX35" fmla="*/ 1971675 w 1981200"/>
              <a:gd name="connsiteY35" fmla="*/ 76200 h 1800225"/>
              <a:gd name="connsiteX36" fmla="*/ 1981200 w 1981200"/>
              <a:gd name="connsiteY36" fmla="*/ 0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81200" h="1800225">
                <a:moveTo>
                  <a:pt x="0" y="1800225"/>
                </a:moveTo>
                <a:cubicBezTo>
                  <a:pt x="3175" y="1784350"/>
                  <a:pt x="3841" y="1767759"/>
                  <a:pt x="9525" y="1752600"/>
                </a:cubicBezTo>
                <a:cubicBezTo>
                  <a:pt x="13545" y="1741881"/>
                  <a:pt x="19781" y="1731354"/>
                  <a:pt x="28575" y="1724025"/>
                </a:cubicBezTo>
                <a:cubicBezTo>
                  <a:pt x="64926" y="1693733"/>
                  <a:pt x="188567" y="1678855"/>
                  <a:pt x="200025" y="1676400"/>
                </a:cubicBezTo>
                <a:cubicBezTo>
                  <a:pt x="222250" y="1663700"/>
                  <a:pt x="243539" y="1649199"/>
                  <a:pt x="266700" y="1638300"/>
                </a:cubicBezTo>
                <a:cubicBezTo>
                  <a:pt x="369417" y="1589962"/>
                  <a:pt x="347060" y="1615236"/>
                  <a:pt x="438150" y="1562100"/>
                </a:cubicBezTo>
                <a:cubicBezTo>
                  <a:pt x="451862" y="1554101"/>
                  <a:pt x="463332" y="1542752"/>
                  <a:pt x="476250" y="1533525"/>
                </a:cubicBezTo>
                <a:cubicBezTo>
                  <a:pt x="485565" y="1526871"/>
                  <a:pt x="495667" y="1521344"/>
                  <a:pt x="504825" y="1514475"/>
                </a:cubicBezTo>
                <a:cubicBezTo>
                  <a:pt x="521089" y="1502277"/>
                  <a:pt x="534602" y="1486110"/>
                  <a:pt x="552450" y="1476375"/>
                </a:cubicBezTo>
                <a:cubicBezTo>
                  <a:pt x="570079" y="1466759"/>
                  <a:pt x="609600" y="1457325"/>
                  <a:pt x="609600" y="1457325"/>
                </a:cubicBezTo>
                <a:cubicBezTo>
                  <a:pt x="615950" y="1447800"/>
                  <a:pt x="621622" y="1437786"/>
                  <a:pt x="628650" y="1428750"/>
                </a:cubicBezTo>
                <a:cubicBezTo>
                  <a:pt x="643874" y="1409176"/>
                  <a:pt x="662055" y="1391915"/>
                  <a:pt x="676275" y="1371600"/>
                </a:cubicBezTo>
                <a:cubicBezTo>
                  <a:pt x="684418" y="1359968"/>
                  <a:pt x="688975" y="1346200"/>
                  <a:pt x="695325" y="1333500"/>
                </a:cubicBezTo>
                <a:cubicBezTo>
                  <a:pt x="698500" y="1314450"/>
                  <a:pt x="698743" y="1294672"/>
                  <a:pt x="704850" y="1276350"/>
                </a:cubicBezTo>
                <a:cubicBezTo>
                  <a:pt x="710776" y="1258572"/>
                  <a:pt x="740041" y="1229977"/>
                  <a:pt x="752475" y="1219200"/>
                </a:cubicBezTo>
                <a:cubicBezTo>
                  <a:pt x="789953" y="1186719"/>
                  <a:pt x="866775" y="1123950"/>
                  <a:pt x="866775" y="1123950"/>
                </a:cubicBezTo>
                <a:cubicBezTo>
                  <a:pt x="873125" y="1108075"/>
                  <a:pt x="883704" y="1093291"/>
                  <a:pt x="885825" y="1076325"/>
                </a:cubicBezTo>
                <a:cubicBezTo>
                  <a:pt x="887070" y="1066362"/>
                  <a:pt x="879825" y="1057151"/>
                  <a:pt x="876300" y="1047750"/>
                </a:cubicBezTo>
                <a:cubicBezTo>
                  <a:pt x="870297" y="1031741"/>
                  <a:pt x="863600" y="1016000"/>
                  <a:pt x="857250" y="1000125"/>
                </a:cubicBezTo>
                <a:cubicBezTo>
                  <a:pt x="869364" y="939556"/>
                  <a:pt x="868611" y="949343"/>
                  <a:pt x="876300" y="876300"/>
                </a:cubicBezTo>
                <a:cubicBezTo>
                  <a:pt x="884845" y="795123"/>
                  <a:pt x="877919" y="758762"/>
                  <a:pt x="914400" y="685800"/>
                </a:cubicBezTo>
                <a:cubicBezTo>
                  <a:pt x="928132" y="658335"/>
                  <a:pt x="992718" y="597957"/>
                  <a:pt x="1009650" y="581025"/>
                </a:cubicBezTo>
                <a:cubicBezTo>
                  <a:pt x="1016000" y="565150"/>
                  <a:pt x="1018762" y="547313"/>
                  <a:pt x="1028700" y="533400"/>
                </a:cubicBezTo>
                <a:cubicBezTo>
                  <a:pt x="1040240" y="517244"/>
                  <a:pt x="1068682" y="510548"/>
                  <a:pt x="1085850" y="504825"/>
                </a:cubicBezTo>
                <a:cubicBezTo>
                  <a:pt x="1104900" y="511175"/>
                  <a:pt x="1122920" y="523875"/>
                  <a:pt x="1143000" y="523875"/>
                </a:cubicBezTo>
                <a:cubicBezTo>
                  <a:pt x="1219464" y="523875"/>
                  <a:pt x="1371600" y="504825"/>
                  <a:pt x="1371600" y="504825"/>
                </a:cubicBezTo>
                <a:cubicBezTo>
                  <a:pt x="1381125" y="501650"/>
                  <a:pt x="1390164" y="494530"/>
                  <a:pt x="1400175" y="495300"/>
                </a:cubicBezTo>
                <a:cubicBezTo>
                  <a:pt x="1477589" y="501255"/>
                  <a:pt x="1480392" y="506834"/>
                  <a:pt x="1533525" y="533400"/>
                </a:cubicBezTo>
                <a:cubicBezTo>
                  <a:pt x="1552575" y="530225"/>
                  <a:pt x="1573027" y="531719"/>
                  <a:pt x="1590675" y="523875"/>
                </a:cubicBezTo>
                <a:cubicBezTo>
                  <a:pt x="1647202" y="498752"/>
                  <a:pt x="1604454" y="445178"/>
                  <a:pt x="1638300" y="400050"/>
                </a:cubicBezTo>
                <a:cubicBezTo>
                  <a:pt x="1647825" y="387350"/>
                  <a:pt x="1656421" y="373897"/>
                  <a:pt x="1666875" y="361950"/>
                </a:cubicBezTo>
                <a:cubicBezTo>
                  <a:pt x="1705985" y="317253"/>
                  <a:pt x="1702027" y="326397"/>
                  <a:pt x="1752600" y="295275"/>
                </a:cubicBezTo>
                <a:cubicBezTo>
                  <a:pt x="1778110" y="279577"/>
                  <a:pt x="1802009" y="261045"/>
                  <a:pt x="1828800" y="247650"/>
                </a:cubicBezTo>
                <a:cubicBezTo>
                  <a:pt x="1854200" y="234950"/>
                  <a:pt x="1881371" y="225302"/>
                  <a:pt x="1905000" y="209550"/>
                </a:cubicBezTo>
                <a:cubicBezTo>
                  <a:pt x="1919944" y="199587"/>
                  <a:pt x="1930400" y="184150"/>
                  <a:pt x="1943100" y="171450"/>
                </a:cubicBezTo>
                <a:cubicBezTo>
                  <a:pt x="1963062" y="121544"/>
                  <a:pt x="1963626" y="128518"/>
                  <a:pt x="1971675" y="76200"/>
                </a:cubicBezTo>
                <a:cubicBezTo>
                  <a:pt x="1975567" y="50900"/>
                  <a:pt x="1981200" y="0"/>
                  <a:pt x="1981200" y="0"/>
                </a:cubicBezTo>
              </a:path>
            </a:pathLst>
          </a:custGeom>
          <a:noFill/>
          <a:ln>
            <a:solidFill>
              <a:srgbClr val="E5E5D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9B0E4FE-8EEC-C72D-2A67-4653E21EE0A4}"/>
              </a:ext>
            </a:extLst>
          </p:cNvPr>
          <p:cNvSpPr/>
          <p:nvPr/>
        </p:nvSpPr>
        <p:spPr>
          <a:xfrm>
            <a:off x="6806670" y="1631759"/>
            <a:ext cx="2537356" cy="2227399"/>
          </a:xfrm>
          <a:custGeom>
            <a:avLst/>
            <a:gdLst>
              <a:gd name="connsiteX0" fmla="*/ 0 w 1971675"/>
              <a:gd name="connsiteY0" fmla="*/ 1447800 h 1447800"/>
              <a:gd name="connsiteX1" fmla="*/ 219075 w 1971675"/>
              <a:gd name="connsiteY1" fmla="*/ 1314450 h 1447800"/>
              <a:gd name="connsiteX2" fmla="*/ 657225 w 1971675"/>
              <a:gd name="connsiteY2" fmla="*/ 1162050 h 1447800"/>
              <a:gd name="connsiteX3" fmla="*/ 762000 w 1971675"/>
              <a:gd name="connsiteY3" fmla="*/ 1114425 h 1447800"/>
              <a:gd name="connsiteX4" fmla="*/ 857250 w 1971675"/>
              <a:gd name="connsiteY4" fmla="*/ 1028700 h 1447800"/>
              <a:gd name="connsiteX5" fmla="*/ 923925 w 1971675"/>
              <a:gd name="connsiteY5" fmla="*/ 962025 h 1447800"/>
              <a:gd name="connsiteX6" fmla="*/ 981075 w 1971675"/>
              <a:gd name="connsiteY6" fmla="*/ 895350 h 1447800"/>
              <a:gd name="connsiteX7" fmla="*/ 1038225 w 1971675"/>
              <a:gd name="connsiteY7" fmla="*/ 866775 h 1447800"/>
              <a:gd name="connsiteX8" fmla="*/ 1104900 w 1971675"/>
              <a:gd name="connsiteY8" fmla="*/ 819150 h 1447800"/>
              <a:gd name="connsiteX9" fmla="*/ 1123950 w 1971675"/>
              <a:gd name="connsiteY9" fmla="*/ 781050 h 1447800"/>
              <a:gd name="connsiteX10" fmla="*/ 1152525 w 1971675"/>
              <a:gd name="connsiteY10" fmla="*/ 752475 h 1447800"/>
              <a:gd name="connsiteX11" fmla="*/ 1200150 w 1971675"/>
              <a:gd name="connsiteY11" fmla="*/ 695325 h 1447800"/>
              <a:gd name="connsiteX12" fmla="*/ 1238250 w 1971675"/>
              <a:gd name="connsiteY12" fmla="*/ 638175 h 1447800"/>
              <a:gd name="connsiteX13" fmla="*/ 1266825 w 1971675"/>
              <a:gd name="connsiteY13" fmla="*/ 619125 h 1447800"/>
              <a:gd name="connsiteX14" fmla="*/ 1371600 w 1971675"/>
              <a:gd name="connsiteY14" fmla="*/ 581025 h 1447800"/>
              <a:gd name="connsiteX15" fmla="*/ 1476375 w 1971675"/>
              <a:gd name="connsiteY15" fmla="*/ 523875 h 1447800"/>
              <a:gd name="connsiteX16" fmla="*/ 1495425 w 1971675"/>
              <a:gd name="connsiteY16" fmla="*/ 438150 h 1447800"/>
              <a:gd name="connsiteX17" fmla="*/ 1524000 w 1971675"/>
              <a:gd name="connsiteY17" fmla="*/ 371475 h 1447800"/>
              <a:gd name="connsiteX18" fmla="*/ 1543050 w 1971675"/>
              <a:gd name="connsiteY18" fmla="*/ 342900 h 1447800"/>
              <a:gd name="connsiteX19" fmla="*/ 1657350 w 1971675"/>
              <a:gd name="connsiteY19" fmla="*/ 266700 h 1447800"/>
              <a:gd name="connsiteX20" fmla="*/ 1733550 w 1971675"/>
              <a:gd name="connsiteY20" fmla="*/ 190500 h 1447800"/>
              <a:gd name="connsiteX21" fmla="*/ 1781175 w 1971675"/>
              <a:gd name="connsiteY21" fmla="*/ 142875 h 1447800"/>
              <a:gd name="connsiteX22" fmla="*/ 1800225 w 1971675"/>
              <a:gd name="connsiteY22" fmla="*/ 114300 h 1447800"/>
              <a:gd name="connsiteX23" fmla="*/ 1914525 w 1971675"/>
              <a:gd name="connsiteY23" fmla="*/ 38100 h 1447800"/>
              <a:gd name="connsiteX24" fmla="*/ 1943100 w 1971675"/>
              <a:gd name="connsiteY24" fmla="*/ 9525 h 1447800"/>
              <a:gd name="connsiteX25" fmla="*/ 1971675 w 1971675"/>
              <a:gd name="connsiteY25" fmla="*/ 0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1675" h="1447800">
                <a:moveTo>
                  <a:pt x="0" y="1447800"/>
                </a:moveTo>
                <a:cubicBezTo>
                  <a:pt x="73025" y="1403350"/>
                  <a:pt x="142611" y="1352682"/>
                  <a:pt x="219075" y="1314450"/>
                </a:cubicBezTo>
                <a:cubicBezTo>
                  <a:pt x="457213" y="1195381"/>
                  <a:pt x="427212" y="1241117"/>
                  <a:pt x="657225" y="1162050"/>
                </a:cubicBezTo>
                <a:cubicBezTo>
                  <a:pt x="693505" y="1149579"/>
                  <a:pt x="727075" y="1130300"/>
                  <a:pt x="762000" y="1114425"/>
                </a:cubicBezTo>
                <a:cubicBezTo>
                  <a:pt x="820841" y="1035970"/>
                  <a:pt x="753779" y="1117389"/>
                  <a:pt x="857250" y="1028700"/>
                </a:cubicBezTo>
                <a:cubicBezTo>
                  <a:pt x="881114" y="1008245"/>
                  <a:pt x="902538" y="985057"/>
                  <a:pt x="923925" y="962025"/>
                </a:cubicBezTo>
                <a:cubicBezTo>
                  <a:pt x="943843" y="940575"/>
                  <a:pt x="958588" y="914090"/>
                  <a:pt x="981075" y="895350"/>
                </a:cubicBezTo>
                <a:cubicBezTo>
                  <a:pt x="997437" y="881715"/>
                  <a:pt x="1020086" y="877938"/>
                  <a:pt x="1038225" y="866775"/>
                </a:cubicBezTo>
                <a:cubicBezTo>
                  <a:pt x="1061486" y="852461"/>
                  <a:pt x="1082675" y="835025"/>
                  <a:pt x="1104900" y="819150"/>
                </a:cubicBezTo>
                <a:cubicBezTo>
                  <a:pt x="1111250" y="806450"/>
                  <a:pt x="1115697" y="792604"/>
                  <a:pt x="1123950" y="781050"/>
                </a:cubicBezTo>
                <a:cubicBezTo>
                  <a:pt x="1131780" y="770089"/>
                  <a:pt x="1143576" y="762543"/>
                  <a:pt x="1152525" y="752475"/>
                </a:cubicBezTo>
                <a:cubicBezTo>
                  <a:pt x="1169000" y="733941"/>
                  <a:pt x="1185271" y="715163"/>
                  <a:pt x="1200150" y="695325"/>
                </a:cubicBezTo>
                <a:cubicBezTo>
                  <a:pt x="1213887" y="677009"/>
                  <a:pt x="1223173" y="655405"/>
                  <a:pt x="1238250" y="638175"/>
                </a:cubicBezTo>
                <a:cubicBezTo>
                  <a:pt x="1245788" y="629560"/>
                  <a:pt x="1256303" y="623634"/>
                  <a:pt x="1266825" y="619125"/>
                </a:cubicBezTo>
                <a:cubicBezTo>
                  <a:pt x="1300983" y="604486"/>
                  <a:pt x="1337769" y="596403"/>
                  <a:pt x="1371600" y="581025"/>
                </a:cubicBezTo>
                <a:cubicBezTo>
                  <a:pt x="1407817" y="564563"/>
                  <a:pt x="1441450" y="542925"/>
                  <a:pt x="1476375" y="523875"/>
                </a:cubicBezTo>
                <a:cubicBezTo>
                  <a:pt x="1479225" y="509623"/>
                  <a:pt x="1489447" y="454591"/>
                  <a:pt x="1495425" y="438150"/>
                </a:cubicBezTo>
                <a:cubicBezTo>
                  <a:pt x="1503688" y="415426"/>
                  <a:pt x="1513186" y="393102"/>
                  <a:pt x="1524000" y="371475"/>
                </a:cubicBezTo>
                <a:cubicBezTo>
                  <a:pt x="1529120" y="361236"/>
                  <a:pt x="1535600" y="351592"/>
                  <a:pt x="1543050" y="342900"/>
                </a:cubicBezTo>
                <a:cubicBezTo>
                  <a:pt x="1595854" y="281295"/>
                  <a:pt x="1573586" y="318247"/>
                  <a:pt x="1657350" y="266700"/>
                </a:cubicBezTo>
                <a:cubicBezTo>
                  <a:pt x="1716973" y="230009"/>
                  <a:pt x="1693088" y="236020"/>
                  <a:pt x="1733550" y="190500"/>
                </a:cubicBezTo>
                <a:cubicBezTo>
                  <a:pt x="1748465" y="173720"/>
                  <a:pt x="1766391" y="159771"/>
                  <a:pt x="1781175" y="142875"/>
                </a:cubicBezTo>
                <a:cubicBezTo>
                  <a:pt x="1788713" y="134260"/>
                  <a:pt x="1792775" y="122992"/>
                  <a:pt x="1800225" y="114300"/>
                </a:cubicBezTo>
                <a:cubicBezTo>
                  <a:pt x="1855125" y="50250"/>
                  <a:pt x="1827447" y="93513"/>
                  <a:pt x="1914525" y="38100"/>
                </a:cubicBezTo>
                <a:cubicBezTo>
                  <a:pt x="1925889" y="30868"/>
                  <a:pt x="1931892" y="16997"/>
                  <a:pt x="1943100" y="9525"/>
                </a:cubicBezTo>
                <a:cubicBezTo>
                  <a:pt x="1951454" y="3956"/>
                  <a:pt x="1971675" y="0"/>
                  <a:pt x="1971675" y="0"/>
                </a:cubicBezTo>
              </a:path>
            </a:pathLst>
          </a:custGeom>
          <a:noFill/>
          <a:ln>
            <a:solidFill>
              <a:srgbClr val="E5E5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28E07A0-778E-B732-7B46-823263D50FD5}"/>
              </a:ext>
            </a:extLst>
          </p:cNvPr>
          <p:cNvSpPr/>
          <p:nvPr/>
        </p:nvSpPr>
        <p:spPr>
          <a:xfrm>
            <a:off x="6677471" y="1302936"/>
            <a:ext cx="1529964" cy="2669846"/>
          </a:xfrm>
          <a:custGeom>
            <a:avLst/>
            <a:gdLst>
              <a:gd name="connsiteX0" fmla="*/ 0 w 1028700"/>
              <a:gd name="connsiteY0" fmla="*/ 1743075 h 1743075"/>
              <a:gd name="connsiteX1" fmla="*/ 228600 w 1028700"/>
              <a:gd name="connsiteY1" fmla="*/ 1524000 h 1743075"/>
              <a:gd name="connsiteX2" fmla="*/ 314325 w 1028700"/>
              <a:gd name="connsiteY2" fmla="*/ 1419225 h 1743075"/>
              <a:gd name="connsiteX3" fmla="*/ 390525 w 1028700"/>
              <a:gd name="connsiteY3" fmla="*/ 1352550 h 1743075"/>
              <a:gd name="connsiteX4" fmla="*/ 476250 w 1028700"/>
              <a:gd name="connsiteY4" fmla="*/ 1285875 h 1743075"/>
              <a:gd name="connsiteX5" fmla="*/ 590550 w 1028700"/>
              <a:gd name="connsiteY5" fmla="*/ 1181100 h 1743075"/>
              <a:gd name="connsiteX6" fmla="*/ 695325 w 1028700"/>
              <a:gd name="connsiteY6" fmla="*/ 828675 h 1743075"/>
              <a:gd name="connsiteX7" fmla="*/ 885825 w 1028700"/>
              <a:gd name="connsiteY7" fmla="*/ 647700 h 1743075"/>
              <a:gd name="connsiteX8" fmla="*/ 904875 w 1028700"/>
              <a:gd name="connsiteY8" fmla="*/ 609600 h 1743075"/>
              <a:gd name="connsiteX9" fmla="*/ 914400 w 1028700"/>
              <a:gd name="connsiteY9" fmla="*/ 542925 h 1743075"/>
              <a:gd name="connsiteX10" fmla="*/ 1000125 w 1028700"/>
              <a:gd name="connsiteY10" fmla="*/ 390525 h 1743075"/>
              <a:gd name="connsiteX11" fmla="*/ 1028700 w 1028700"/>
              <a:gd name="connsiteY11" fmla="*/ 200025 h 1743075"/>
              <a:gd name="connsiteX12" fmla="*/ 1019175 w 1028700"/>
              <a:gd name="connsiteY12" fmla="*/ 76200 h 1743075"/>
              <a:gd name="connsiteX13" fmla="*/ 1019175 w 1028700"/>
              <a:gd name="connsiteY13" fmla="*/ 0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8700" h="1743075">
                <a:moveTo>
                  <a:pt x="0" y="1743075"/>
                </a:moveTo>
                <a:cubicBezTo>
                  <a:pt x="76200" y="1670050"/>
                  <a:pt x="155093" y="1599735"/>
                  <a:pt x="228600" y="1524000"/>
                </a:cubicBezTo>
                <a:cubicBezTo>
                  <a:pt x="260029" y="1491619"/>
                  <a:pt x="280365" y="1448940"/>
                  <a:pt x="314325" y="1419225"/>
                </a:cubicBezTo>
                <a:cubicBezTo>
                  <a:pt x="339725" y="1397000"/>
                  <a:pt x="364472" y="1374006"/>
                  <a:pt x="390525" y="1352550"/>
                </a:cubicBezTo>
                <a:cubicBezTo>
                  <a:pt x="418469" y="1329537"/>
                  <a:pt x="448154" y="1308703"/>
                  <a:pt x="476250" y="1285875"/>
                </a:cubicBezTo>
                <a:cubicBezTo>
                  <a:pt x="540037" y="1234048"/>
                  <a:pt x="537515" y="1234135"/>
                  <a:pt x="590550" y="1181100"/>
                </a:cubicBezTo>
                <a:cubicBezTo>
                  <a:pt x="606720" y="1103482"/>
                  <a:pt x="629343" y="909001"/>
                  <a:pt x="695325" y="828675"/>
                </a:cubicBezTo>
                <a:cubicBezTo>
                  <a:pt x="794575" y="707849"/>
                  <a:pt x="830508" y="736207"/>
                  <a:pt x="885825" y="647700"/>
                </a:cubicBezTo>
                <a:cubicBezTo>
                  <a:pt x="893350" y="635659"/>
                  <a:pt x="898525" y="622300"/>
                  <a:pt x="904875" y="609600"/>
                </a:cubicBezTo>
                <a:cubicBezTo>
                  <a:pt x="908050" y="587375"/>
                  <a:pt x="905448" y="563514"/>
                  <a:pt x="914400" y="542925"/>
                </a:cubicBezTo>
                <a:cubicBezTo>
                  <a:pt x="937640" y="489473"/>
                  <a:pt x="1000125" y="390525"/>
                  <a:pt x="1000125" y="390525"/>
                </a:cubicBezTo>
                <a:cubicBezTo>
                  <a:pt x="1001781" y="380587"/>
                  <a:pt x="1028700" y="228657"/>
                  <a:pt x="1028700" y="200025"/>
                </a:cubicBezTo>
                <a:cubicBezTo>
                  <a:pt x="1028700" y="158628"/>
                  <a:pt x="1021144" y="117550"/>
                  <a:pt x="1019175" y="76200"/>
                </a:cubicBezTo>
                <a:cubicBezTo>
                  <a:pt x="1017967" y="50829"/>
                  <a:pt x="1019175" y="25400"/>
                  <a:pt x="1019175" y="0"/>
                </a:cubicBezTo>
              </a:path>
            </a:pathLst>
          </a:custGeom>
          <a:noFill/>
          <a:ln>
            <a:solidFill>
              <a:srgbClr val="E5E5DB"/>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B1E38A-7FDD-9F09-CE00-19213726752A}"/>
              </a:ext>
            </a:extLst>
          </p:cNvPr>
          <p:cNvSpPr/>
          <p:nvPr/>
        </p:nvSpPr>
        <p:spPr>
          <a:xfrm>
            <a:off x="6802372" y="1445967"/>
            <a:ext cx="3004358" cy="2366300"/>
          </a:xfrm>
          <a:custGeom>
            <a:avLst/>
            <a:gdLst>
              <a:gd name="connsiteX0" fmla="*/ 0 w 2152650"/>
              <a:gd name="connsiteY0" fmla="*/ 1466850 h 1466850"/>
              <a:gd name="connsiteX1" fmla="*/ 285750 w 2152650"/>
              <a:gd name="connsiteY1" fmla="*/ 1371600 h 1466850"/>
              <a:gd name="connsiteX2" fmla="*/ 419100 w 2152650"/>
              <a:gd name="connsiteY2" fmla="*/ 1362075 h 1466850"/>
              <a:gd name="connsiteX3" fmla="*/ 561975 w 2152650"/>
              <a:gd name="connsiteY3" fmla="*/ 1343025 h 1466850"/>
              <a:gd name="connsiteX4" fmla="*/ 866775 w 2152650"/>
              <a:gd name="connsiteY4" fmla="*/ 1219200 h 1466850"/>
              <a:gd name="connsiteX5" fmla="*/ 942975 w 2152650"/>
              <a:gd name="connsiteY5" fmla="*/ 1190625 h 1466850"/>
              <a:gd name="connsiteX6" fmla="*/ 1162050 w 2152650"/>
              <a:gd name="connsiteY6" fmla="*/ 1143000 h 1466850"/>
              <a:gd name="connsiteX7" fmla="*/ 1247775 w 2152650"/>
              <a:gd name="connsiteY7" fmla="*/ 1085850 h 1466850"/>
              <a:gd name="connsiteX8" fmla="*/ 1333500 w 2152650"/>
              <a:gd name="connsiteY8" fmla="*/ 981075 h 1466850"/>
              <a:gd name="connsiteX9" fmla="*/ 1371600 w 2152650"/>
              <a:gd name="connsiteY9" fmla="*/ 904875 h 1466850"/>
              <a:gd name="connsiteX10" fmla="*/ 1390650 w 2152650"/>
              <a:gd name="connsiteY10" fmla="*/ 838200 h 1466850"/>
              <a:gd name="connsiteX11" fmla="*/ 1495425 w 2152650"/>
              <a:gd name="connsiteY11" fmla="*/ 714375 h 1466850"/>
              <a:gd name="connsiteX12" fmla="*/ 1571625 w 2152650"/>
              <a:gd name="connsiteY12" fmla="*/ 666750 h 1466850"/>
              <a:gd name="connsiteX13" fmla="*/ 1609725 w 2152650"/>
              <a:gd name="connsiteY13" fmla="*/ 628650 h 1466850"/>
              <a:gd name="connsiteX14" fmla="*/ 1695450 w 2152650"/>
              <a:gd name="connsiteY14" fmla="*/ 581025 h 1466850"/>
              <a:gd name="connsiteX15" fmla="*/ 1781175 w 2152650"/>
              <a:gd name="connsiteY15" fmla="*/ 514350 h 1466850"/>
              <a:gd name="connsiteX16" fmla="*/ 1847850 w 2152650"/>
              <a:gd name="connsiteY16" fmla="*/ 457200 h 1466850"/>
              <a:gd name="connsiteX17" fmla="*/ 1876425 w 2152650"/>
              <a:gd name="connsiteY17" fmla="*/ 371475 h 1466850"/>
              <a:gd name="connsiteX18" fmla="*/ 2019300 w 2152650"/>
              <a:gd name="connsiteY18" fmla="*/ 209550 h 1466850"/>
              <a:gd name="connsiteX19" fmla="*/ 2057400 w 2152650"/>
              <a:gd name="connsiteY19" fmla="*/ 171450 h 1466850"/>
              <a:gd name="connsiteX20" fmla="*/ 2105025 w 2152650"/>
              <a:gd name="connsiteY20" fmla="*/ 142875 h 1466850"/>
              <a:gd name="connsiteX21" fmla="*/ 2133600 w 2152650"/>
              <a:gd name="connsiteY21" fmla="*/ 66675 h 1466850"/>
              <a:gd name="connsiteX22" fmla="*/ 2152650 w 2152650"/>
              <a:gd name="connsiteY22" fmla="*/ 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52650" h="1466850">
                <a:moveTo>
                  <a:pt x="0" y="1466850"/>
                </a:moveTo>
                <a:cubicBezTo>
                  <a:pt x="95250" y="1435100"/>
                  <a:pt x="188345" y="1395951"/>
                  <a:pt x="285750" y="1371600"/>
                </a:cubicBezTo>
                <a:cubicBezTo>
                  <a:pt x="328983" y="1360792"/>
                  <a:pt x="374773" y="1366661"/>
                  <a:pt x="419100" y="1362075"/>
                </a:cubicBezTo>
                <a:cubicBezTo>
                  <a:pt x="466891" y="1357131"/>
                  <a:pt x="514350" y="1349375"/>
                  <a:pt x="561975" y="1343025"/>
                </a:cubicBezTo>
                <a:cubicBezTo>
                  <a:pt x="820072" y="1234352"/>
                  <a:pt x="657289" y="1300667"/>
                  <a:pt x="866775" y="1219200"/>
                </a:cubicBezTo>
                <a:cubicBezTo>
                  <a:pt x="889369" y="1210413"/>
                  <a:pt x="918352" y="1197340"/>
                  <a:pt x="942975" y="1190625"/>
                </a:cubicBezTo>
                <a:cubicBezTo>
                  <a:pt x="1027756" y="1167503"/>
                  <a:pt x="1064989" y="1162412"/>
                  <a:pt x="1162050" y="1143000"/>
                </a:cubicBezTo>
                <a:cubicBezTo>
                  <a:pt x="1190625" y="1123950"/>
                  <a:pt x="1220771" y="1107068"/>
                  <a:pt x="1247775" y="1085850"/>
                </a:cubicBezTo>
                <a:cubicBezTo>
                  <a:pt x="1284556" y="1056950"/>
                  <a:pt x="1310515" y="1021299"/>
                  <a:pt x="1333500" y="981075"/>
                </a:cubicBezTo>
                <a:cubicBezTo>
                  <a:pt x="1347589" y="956419"/>
                  <a:pt x="1361053" y="931242"/>
                  <a:pt x="1371600" y="904875"/>
                </a:cubicBezTo>
                <a:cubicBezTo>
                  <a:pt x="1380184" y="883414"/>
                  <a:pt x="1380313" y="858874"/>
                  <a:pt x="1390650" y="838200"/>
                </a:cubicBezTo>
                <a:cubicBezTo>
                  <a:pt x="1422558" y="774385"/>
                  <a:pt x="1442601" y="750945"/>
                  <a:pt x="1495425" y="714375"/>
                </a:cubicBezTo>
                <a:cubicBezTo>
                  <a:pt x="1520052" y="697326"/>
                  <a:pt x="1547663" y="684722"/>
                  <a:pt x="1571625" y="666750"/>
                </a:cubicBezTo>
                <a:cubicBezTo>
                  <a:pt x="1585993" y="655974"/>
                  <a:pt x="1594958" y="638873"/>
                  <a:pt x="1609725" y="628650"/>
                </a:cubicBezTo>
                <a:cubicBezTo>
                  <a:pt x="1636601" y="610043"/>
                  <a:pt x="1668251" y="599157"/>
                  <a:pt x="1695450" y="581025"/>
                </a:cubicBezTo>
                <a:cubicBezTo>
                  <a:pt x="1725571" y="560945"/>
                  <a:pt x="1753079" y="537178"/>
                  <a:pt x="1781175" y="514350"/>
                </a:cubicBezTo>
                <a:cubicBezTo>
                  <a:pt x="1803893" y="495891"/>
                  <a:pt x="1847850" y="457200"/>
                  <a:pt x="1847850" y="457200"/>
                </a:cubicBezTo>
                <a:cubicBezTo>
                  <a:pt x="1857375" y="428625"/>
                  <a:pt x="1859280" y="396240"/>
                  <a:pt x="1876425" y="371475"/>
                </a:cubicBezTo>
                <a:cubicBezTo>
                  <a:pt x="1917398" y="312292"/>
                  <a:pt x="1968401" y="260449"/>
                  <a:pt x="2019300" y="209550"/>
                </a:cubicBezTo>
                <a:cubicBezTo>
                  <a:pt x="2032000" y="196850"/>
                  <a:pt x="2043223" y="182477"/>
                  <a:pt x="2057400" y="171450"/>
                </a:cubicBezTo>
                <a:cubicBezTo>
                  <a:pt x="2072013" y="160084"/>
                  <a:pt x="2089150" y="152400"/>
                  <a:pt x="2105025" y="142875"/>
                </a:cubicBezTo>
                <a:cubicBezTo>
                  <a:pt x="2110852" y="128308"/>
                  <a:pt x="2128623" y="86584"/>
                  <a:pt x="2133600" y="66675"/>
                </a:cubicBezTo>
                <a:cubicBezTo>
                  <a:pt x="2149976" y="1171"/>
                  <a:pt x="2133491" y="38318"/>
                  <a:pt x="2152650" y="0"/>
                </a:cubicBezTo>
              </a:path>
            </a:pathLst>
          </a:custGeom>
          <a:noFill/>
          <a:ln>
            <a:solidFill>
              <a:srgbClr val="E5E5D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15B9138-D8DE-E555-A3D6-065DBB053EA8}"/>
              </a:ext>
            </a:extLst>
          </p:cNvPr>
          <p:cNvSpPr/>
          <p:nvPr/>
        </p:nvSpPr>
        <p:spPr>
          <a:xfrm>
            <a:off x="6683616" y="1361294"/>
            <a:ext cx="1904535" cy="2579927"/>
          </a:xfrm>
          <a:custGeom>
            <a:avLst/>
            <a:gdLst>
              <a:gd name="connsiteX0" fmla="*/ 0 w 2466975"/>
              <a:gd name="connsiteY0" fmla="*/ 1600200 h 1600200"/>
              <a:gd name="connsiteX1" fmla="*/ 295275 w 2466975"/>
              <a:gd name="connsiteY1" fmla="*/ 1514475 h 1600200"/>
              <a:gd name="connsiteX2" fmla="*/ 533400 w 2466975"/>
              <a:gd name="connsiteY2" fmla="*/ 1476375 h 1600200"/>
              <a:gd name="connsiteX3" fmla="*/ 609600 w 2466975"/>
              <a:gd name="connsiteY3" fmla="*/ 1457325 h 1600200"/>
              <a:gd name="connsiteX4" fmla="*/ 685800 w 2466975"/>
              <a:gd name="connsiteY4" fmla="*/ 1447800 h 1600200"/>
              <a:gd name="connsiteX5" fmla="*/ 752475 w 2466975"/>
              <a:gd name="connsiteY5" fmla="*/ 1438275 h 1600200"/>
              <a:gd name="connsiteX6" fmla="*/ 1000125 w 2466975"/>
              <a:gd name="connsiteY6" fmla="*/ 1419225 h 1600200"/>
              <a:gd name="connsiteX7" fmla="*/ 1238250 w 2466975"/>
              <a:gd name="connsiteY7" fmla="*/ 1333500 h 1600200"/>
              <a:gd name="connsiteX8" fmla="*/ 1352550 w 2466975"/>
              <a:gd name="connsiteY8" fmla="*/ 1266825 h 1600200"/>
              <a:gd name="connsiteX9" fmla="*/ 1438275 w 2466975"/>
              <a:gd name="connsiteY9" fmla="*/ 1238250 h 1600200"/>
              <a:gd name="connsiteX10" fmla="*/ 1485900 w 2466975"/>
              <a:gd name="connsiteY10" fmla="*/ 1219200 h 1600200"/>
              <a:gd name="connsiteX11" fmla="*/ 1524000 w 2466975"/>
              <a:gd name="connsiteY11" fmla="*/ 1200150 h 1600200"/>
              <a:gd name="connsiteX12" fmla="*/ 1552575 w 2466975"/>
              <a:gd name="connsiteY12" fmla="*/ 1190625 h 1600200"/>
              <a:gd name="connsiteX13" fmla="*/ 1657350 w 2466975"/>
              <a:gd name="connsiteY13" fmla="*/ 1143000 h 1600200"/>
              <a:gd name="connsiteX14" fmla="*/ 1733550 w 2466975"/>
              <a:gd name="connsiteY14" fmla="*/ 1076325 h 1600200"/>
              <a:gd name="connsiteX15" fmla="*/ 1800225 w 2466975"/>
              <a:gd name="connsiteY15" fmla="*/ 1038225 h 1600200"/>
              <a:gd name="connsiteX16" fmla="*/ 1828800 w 2466975"/>
              <a:gd name="connsiteY16" fmla="*/ 1009650 h 1600200"/>
              <a:gd name="connsiteX17" fmla="*/ 1885950 w 2466975"/>
              <a:gd name="connsiteY17" fmla="*/ 981075 h 1600200"/>
              <a:gd name="connsiteX18" fmla="*/ 1924050 w 2466975"/>
              <a:gd name="connsiteY18" fmla="*/ 952500 h 1600200"/>
              <a:gd name="connsiteX19" fmla="*/ 2000250 w 2466975"/>
              <a:gd name="connsiteY19" fmla="*/ 895350 h 1600200"/>
              <a:gd name="connsiteX20" fmla="*/ 2047875 w 2466975"/>
              <a:gd name="connsiteY20" fmla="*/ 847725 h 1600200"/>
              <a:gd name="connsiteX21" fmla="*/ 2057400 w 2466975"/>
              <a:gd name="connsiteY21" fmla="*/ 809625 h 1600200"/>
              <a:gd name="connsiteX22" fmla="*/ 2085975 w 2466975"/>
              <a:gd name="connsiteY22" fmla="*/ 742950 h 1600200"/>
              <a:gd name="connsiteX23" fmla="*/ 2095500 w 2466975"/>
              <a:gd name="connsiteY23" fmla="*/ 704850 h 1600200"/>
              <a:gd name="connsiteX24" fmla="*/ 2200275 w 2466975"/>
              <a:gd name="connsiteY24" fmla="*/ 609600 h 1600200"/>
              <a:gd name="connsiteX25" fmla="*/ 2209800 w 2466975"/>
              <a:gd name="connsiteY25" fmla="*/ 571500 h 1600200"/>
              <a:gd name="connsiteX26" fmla="*/ 2238375 w 2466975"/>
              <a:gd name="connsiteY26" fmla="*/ 504825 h 1600200"/>
              <a:gd name="connsiteX27" fmla="*/ 2257425 w 2466975"/>
              <a:gd name="connsiteY27" fmla="*/ 381000 h 1600200"/>
              <a:gd name="connsiteX28" fmla="*/ 2324100 w 2466975"/>
              <a:gd name="connsiteY28" fmla="*/ 295275 h 1600200"/>
              <a:gd name="connsiteX29" fmla="*/ 2352675 w 2466975"/>
              <a:gd name="connsiteY29" fmla="*/ 219075 h 1600200"/>
              <a:gd name="connsiteX30" fmla="*/ 2362200 w 2466975"/>
              <a:gd name="connsiteY30" fmla="*/ 180975 h 1600200"/>
              <a:gd name="connsiteX31" fmla="*/ 2419350 w 2466975"/>
              <a:gd name="connsiteY31" fmla="*/ 95250 h 1600200"/>
              <a:gd name="connsiteX32" fmla="*/ 2447925 w 2466975"/>
              <a:gd name="connsiteY32" fmla="*/ 28575 h 1600200"/>
              <a:gd name="connsiteX33" fmla="*/ 2466975 w 2466975"/>
              <a:gd name="connsiteY33"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66975" h="1600200">
                <a:moveTo>
                  <a:pt x="0" y="1600200"/>
                </a:moveTo>
                <a:cubicBezTo>
                  <a:pt x="364" y="1600089"/>
                  <a:pt x="228630" y="1526592"/>
                  <a:pt x="295275" y="1514475"/>
                </a:cubicBezTo>
                <a:cubicBezTo>
                  <a:pt x="504021" y="1476521"/>
                  <a:pt x="352624" y="1514433"/>
                  <a:pt x="533400" y="1476375"/>
                </a:cubicBezTo>
                <a:cubicBezTo>
                  <a:pt x="559020" y="1470981"/>
                  <a:pt x="583867" y="1462150"/>
                  <a:pt x="609600" y="1457325"/>
                </a:cubicBezTo>
                <a:cubicBezTo>
                  <a:pt x="634759" y="1452608"/>
                  <a:pt x="660427" y="1451183"/>
                  <a:pt x="685800" y="1447800"/>
                </a:cubicBezTo>
                <a:cubicBezTo>
                  <a:pt x="708054" y="1444833"/>
                  <a:pt x="730117" y="1440308"/>
                  <a:pt x="752475" y="1438275"/>
                </a:cubicBezTo>
                <a:cubicBezTo>
                  <a:pt x="834929" y="1430779"/>
                  <a:pt x="917575" y="1425575"/>
                  <a:pt x="1000125" y="1419225"/>
                </a:cubicBezTo>
                <a:cubicBezTo>
                  <a:pt x="1079500" y="1390650"/>
                  <a:pt x="1166711" y="1378212"/>
                  <a:pt x="1238250" y="1333500"/>
                </a:cubicBezTo>
                <a:cubicBezTo>
                  <a:pt x="1260785" y="1319416"/>
                  <a:pt x="1318807" y="1279803"/>
                  <a:pt x="1352550" y="1266825"/>
                </a:cubicBezTo>
                <a:cubicBezTo>
                  <a:pt x="1380663" y="1256012"/>
                  <a:pt x="1410309" y="1249437"/>
                  <a:pt x="1438275" y="1238250"/>
                </a:cubicBezTo>
                <a:cubicBezTo>
                  <a:pt x="1454150" y="1231900"/>
                  <a:pt x="1470276" y="1226144"/>
                  <a:pt x="1485900" y="1219200"/>
                </a:cubicBezTo>
                <a:cubicBezTo>
                  <a:pt x="1498875" y="1213433"/>
                  <a:pt x="1510949" y="1205743"/>
                  <a:pt x="1524000" y="1200150"/>
                </a:cubicBezTo>
                <a:cubicBezTo>
                  <a:pt x="1533228" y="1196195"/>
                  <a:pt x="1543347" y="1194580"/>
                  <a:pt x="1552575" y="1190625"/>
                </a:cubicBezTo>
                <a:cubicBezTo>
                  <a:pt x="1587837" y="1175513"/>
                  <a:pt x="1623500" y="1161053"/>
                  <a:pt x="1657350" y="1143000"/>
                </a:cubicBezTo>
                <a:cubicBezTo>
                  <a:pt x="1707655" y="1116171"/>
                  <a:pt x="1686672" y="1111483"/>
                  <a:pt x="1733550" y="1076325"/>
                </a:cubicBezTo>
                <a:cubicBezTo>
                  <a:pt x="1826713" y="1006453"/>
                  <a:pt x="1723698" y="1101998"/>
                  <a:pt x="1800225" y="1038225"/>
                </a:cubicBezTo>
                <a:cubicBezTo>
                  <a:pt x="1810573" y="1029601"/>
                  <a:pt x="1817592" y="1017122"/>
                  <a:pt x="1828800" y="1009650"/>
                </a:cubicBezTo>
                <a:cubicBezTo>
                  <a:pt x="1846521" y="997836"/>
                  <a:pt x="1867687" y="992033"/>
                  <a:pt x="1885950" y="981075"/>
                </a:cubicBezTo>
                <a:cubicBezTo>
                  <a:pt x="1899563" y="972907"/>
                  <a:pt x="1911132" y="961727"/>
                  <a:pt x="1924050" y="952500"/>
                </a:cubicBezTo>
                <a:cubicBezTo>
                  <a:pt x="1964054" y="923925"/>
                  <a:pt x="1953429" y="937489"/>
                  <a:pt x="2000250" y="895350"/>
                </a:cubicBezTo>
                <a:cubicBezTo>
                  <a:pt x="2016937" y="880331"/>
                  <a:pt x="2032000" y="863600"/>
                  <a:pt x="2047875" y="847725"/>
                </a:cubicBezTo>
                <a:cubicBezTo>
                  <a:pt x="2051050" y="835025"/>
                  <a:pt x="2052803" y="821882"/>
                  <a:pt x="2057400" y="809625"/>
                </a:cubicBezTo>
                <a:cubicBezTo>
                  <a:pt x="2087880" y="728345"/>
                  <a:pt x="2067053" y="809178"/>
                  <a:pt x="2085975" y="742950"/>
                </a:cubicBezTo>
                <a:cubicBezTo>
                  <a:pt x="2089571" y="730363"/>
                  <a:pt x="2088238" y="715742"/>
                  <a:pt x="2095500" y="704850"/>
                </a:cubicBezTo>
                <a:cubicBezTo>
                  <a:pt x="2111790" y="680415"/>
                  <a:pt x="2179856" y="626616"/>
                  <a:pt x="2200275" y="609600"/>
                </a:cubicBezTo>
                <a:cubicBezTo>
                  <a:pt x="2203450" y="596900"/>
                  <a:pt x="2205326" y="583803"/>
                  <a:pt x="2209800" y="571500"/>
                </a:cubicBezTo>
                <a:cubicBezTo>
                  <a:pt x="2218063" y="548776"/>
                  <a:pt x="2232510" y="528283"/>
                  <a:pt x="2238375" y="504825"/>
                </a:cubicBezTo>
                <a:cubicBezTo>
                  <a:pt x="2248503" y="464311"/>
                  <a:pt x="2241613" y="419651"/>
                  <a:pt x="2257425" y="381000"/>
                </a:cubicBezTo>
                <a:cubicBezTo>
                  <a:pt x="2271132" y="347495"/>
                  <a:pt x="2324100" y="295275"/>
                  <a:pt x="2324100" y="295275"/>
                </a:cubicBezTo>
                <a:cubicBezTo>
                  <a:pt x="2348549" y="197478"/>
                  <a:pt x="2315318" y="318693"/>
                  <a:pt x="2352675" y="219075"/>
                </a:cubicBezTo>
                <a:cubicBezTo>
                  <a:pt x="2357272" y="206818"/>
                  <a:pt x="2356883" y="192938"/>
                  <a:pt x="2362200" y="180975"/>
                </a:cubicBezTo>
                <a:cubicBezTo>
                  <a:pt x="2384954" y="129778"/>
                  <a:pt x="2391662" y="139551"/>
                  <a:pt x="2419350" y="95250"/>
                </a:cubicBezTo>
                <a:cubicBezTo>
                  <a:pt x="2468901" y="15968"/>
                  <a:pt x="2415517" y="93390"/>
                  <a:pt x="2447925" y="28575"/>
                </a:cubicBezTo>
                <a:cubicBezTo>
                  <a:pt x="2453045" y="18336"/>
                  <a:pt x="2466975" y="0"/>
                  <a:pt x="2466975" y="0"/>
                </a:cubicBezTo>
              </a:path>
            </a:pathLst>
          </a:custGeom>
          <a:noFill/>
          <a:ln>
            <a:solidFill>
              <a:srgbClr val="E5E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7767E877-0CF3-8630-D929-ABBA3B79580A}"/>
              </a:ext>
            </a:extLst>
          </p:cNvPr>
          <p:cNvSpPr/>
          <p:nvPr/>
        </p:nvSpPr>
        <p:spPr>
          <a:xfrm>
            <a:off x="7032082" y="2039192"/>
            <a:ext cx="1568993" cy="1585921"/>
          </a:xfrm>
          <a:custGeom>
            <a:avLst/>
            <a:gdLst>
              <a:gd name="connsiteX0" fmla="*/ 0 w 1209675"/>
              <a:gd name="connsiteY0" fmla="*/ 971550 h 971550"/>
              <a:gd name="connsiteX1" fmla="*/ 47625 w 1209675"/>
              <a:gd name="connsiteY1" fmla="*/ 962025 h 971550"/>
              <a:gd name="connsiteX2" fmla="*/ 114300 w 1209675"/>
              <a:gd name="connsiteY2" fmla="*/ 923925 h 971550"/>
              <a:gd name="connsiteX3" fmla="*/ 171450 w 1209675"/>
              <a:gd name="connsiteY3" fmla="*/ 895350 h 971550"/>
              <a:gd name="connsiteX4" fmla="*/ 209550 w 1209675"/>
              <a:gd name="connsiteY4" fmla="*/ 866775 h 971550"/>
              <a:gd name="connsiteX5" fmla="*/ 276225 w 1209675"/>
              <a:gd name="connsiteY5" fmla="*/ 838200 h 971550"/>
              <a:gd name="connsiteX6" fmla="*/ 314325 w 1209675"/>
              <a:gd name="connsiteY6" fmla="*/ 828675 h 971550"/>
              <a:gd name="connsiteX7" fmla="*/ 342900 w 1209675"/>
              <a:gd name="connsiteY7" fmla="*/ 809625 h 971550"/>
              <a:gd name="connsiteX8" fmla="*/ 400050 w 1209675"/>
              <a:gd name="connsiteY8" fmla="*/ 762000 h 971550"/>
              <a:gd name="connsiteX9" fmla="*/ 428625 w 1209675"/>
              <a:gd name="connsiteY9" fmla="*/ 752475 h 971550"/>
              <a:gd name="connsiteX10" fmla="*/ 495300 w 1209675"/>
              <a:gd name="connsiteY10" fmla="*/ 704850 h 971550"/>
              <a:gd name="connsiteX11" fmla="*/ 533400 w 1209675"/>
              <a:gd name="connsiteY11" fmla="*/ 676275 h 971550"/>
              <a:gd name="connsiteX12" fmla="*/ 581025 w 1209675"/>
              <a:gd name="connsiteY12" fmla="*/ 647700 h 971550"/>
              <a:gd name="connsiteX13" fmla="*/ 619125 w 1209675"/>
              <a:gd name="connsiteY13" fmla="*/ 619125 h 971550"/>
              <a:gd name="connsiteX14" fmla="*/ 676275 w 1209675"/>
              <a:gd name="connsiteY14" fmla="*/ 600075 h 971550"/>
              <a:gd name="connsiteX15" fmla="*/ 733425 w 1209675"/>
              <a:gd name="connsiteY15" fmla="*/ 561975 h 971550"/>
              <a:gd name="connsiteX16" fmla="*/ 800100 w 1209675"/>
              <a:gd name="connsiteY16" fmla="*/ 504825 h 971550"/>
              <a:gd name="connsiteX17" fmla="*/ 838200 w 1209675"/>
              <a:gd name="connsiteY17" fmla="*/ 476250 h 971550"/>
              <a:gd name="connsiteX18" fmla="*/ 876300 w 1209675"/>
              <a:gd name="connsiteY18" fmla="*/ 381000 h 971550"/>
              <a:gd name="connsiteX19" fmla="*/ 895350 w 1209675"/>
              <a:gd name="connsiteY19" fmla="*/ 352425 h 971550"/>
              <a:gd name="connsiteX20" fmla="*/ 923925 w 1209675"/>
              <a:gd name="connsiteY20" fmla="*/ 342900 h 971550"/>
              <a:gd name="connsiteX21" fmla="*/ 990600 w 1209675"/>
              <a:gd name="connsiteY21" fmla="*/ 276225 h 971550"/>
              <a:gd name="connsiteX22" fmla="*/ 1009650 w 1209675"/>
              <a:gd name="connsiteY22" fmla="*/ 190500 h 971550"/>
              <a:gd name="connsiteX23" fmla="*/ 1038225 w 1209675"/>
              <a:gd name="connsiteY23" fmla="*/ 161925 h 971550"/>
              <a:gd name="connsiteX24" fmla="*/ 1066800 w 1209675"/>
              <a:gd name="connsiteY24" fmla="*/ 123825 h 971550"/>
              <a:gd name="connsiteX25" fmla="*/ 1143000 w 1209675"/>
              <a:gd name="connsiteY25" fmla="*/ 57150 h 971550"/>
              <a:gd name="connsiteX26" fmla="*/ 1209675 w 1209675"/>
              <a:gd name="connsiteY26" fmla="*/ 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9675" h="971550">
                <a:moveTo>
                  <a:pt x="0" y="971550"/>
                </a:moveTo>
                <a:cubicBezTo>
                  <a:pt x="15875" y="968375"/>
                  <a:pt x="32681" y="968252"/>
                  <a:pt x="47625" y="962025"/>
                </a:cubicBezTo>
                <a:cubicBezTo>
                  <a:pt x="71254" y="952180"/>
                  <a:pt x="91762" y="936061"/>
                  <a:pt x="114300" y="923925"/>
                </a:cubicBezTo>
                <a:cubicBezTo>
                  <a:pt x="133053" y="913827"/>
                  <a:pt x="153187" y="906308"/>
                  <a:pt x="171450" y="895350"/>
                </a:cubicBezTo>
                <a:cubicBezTo>
                  <a:pt x="185063" y="887182"/>
                  <a:pt x="196088" y="875189"/>
                  <a:pt x="209550" y="866775"/>
                </a:cubicBezTo>
                <a:cubicBezTo>
                  <a:pt x="230939" y="853407"/>
                  <a:pt x="252346" y="845023"/>
                  <a:pt x="276225" y="838200"/>
                </a:cubicBezTo>
                <a:cubicBezTo>
                  <a:pt x="288812" y="834604"/>
                  <a:pt x="301625" y="831850"/>
                  <a:pt x="314325" y="828675"/>
                </a:cubicBezTo>
                <a:cubicBezTo>
                  <a:pt x="323850" y="822325"/>
                  <a:pt x="333864" y="816653"/>
                  <a:pt x="342900" y="809625"/>
                </a:cubicBezTo>
                <a:cubicBezTo>
                  <a:pt x="362474" y="794401"/>
                  <a:pt x="379417" y="775755"/>
                  <a:pt x="400050" y="762000"/>
                </a:cubicBezTo>
                <a:cubicBezTo>
                  <a:pt x="408404" y="756431"/>
                  <a:pt x="419100" y="755650"/>
                  <a:pt x="428625" y="752475"/>
                </a:cubicBezTo>
                <a:cubicBezTo>
                  <a:pt x="483099" y="698001"/>
                  <a:pt x="428436" y="746640"/>
                  <a:pt x="495300" y="704850"/>
                </a:cubicBezTo>
                <a:cubicBezTo>
                  <a:pt x="508762" y="696436"/>
                  <a:pt x="520191" y="685081"/>
                  <a:pt x="533400" y="676275"/>
                </a:cubicBezTo>
                <a:cubicBezTo>
                  <a:pt x="548804" y="666006"/>
                  <a:pt x="565621" y="657969"/>
                  <a:pt x="581025" y="647700"/>
                </a:cubicBezTo>
                <a:cubicBezTo>
                  <a:pt x="594234" y="638894"/>
                  <a:pt x="604926" y="626225"/>
                  <a:pt x="619125" y="619125"/>
                </a:cubicBezTo>
                <a:cubicBezTo>
                  <a:pt x="637086" y="610145"/>
                  <a:pt x="676275" y="600075"/>
                  <a:pt x="676275" y="600075"/>
                </a:cubicBezTo>
                <a:cubicBezTo>
                  <a:pt x="713344" y="544472"/>
                  <a:pt x="671918" y="592729"/>
                  <a:pt x="733425" y="561975"/>
                </a:cubicBezTo>
                <a:cubicBezTo>
                  <a:pt x="766850" y="545263"/>
                  <a:pt x="773411" y="527702"/>
                  <a:pt x="800100" y="504825"/>
                </a:cubicBezTo>
                <a:cubicBezTo>
                  <a:pt x="812153" y="494494"/>
                  <a:pt x="825500" y="485775"/>
                  <a:pt x="838200" y="476250"/>
                </a:cubicBezTo>
                <a:cubicBezTo>
                  <a:pt x="850900" y="444500"/>
                  <a:pt x="857332" y="409453"/>
                  <a:pt x="876300" y="381000"/>
                </a:cubicBezTo>
                <a:cubicBezTo>
                  <a:pt x="882650" y="371475"/>
                  <a:pt x="886411" y="359576"/>
                  <a:pt x="895350" y="352425"/>
                </a:cubicBezTo>
                <a:cubicBezTo>
                  <a:pt x="903190" y="346153"/>
                  <a:pt x="914400" y="346075"/>
                  <a:pt x="923925" y="342900"/>
                </a:cubicBezTo>
                <a:cubicBezTo>
                  <a:pt x="951442" y="322263"/>
                  <a:pt x="975783" y="309563"/>
                  <a:pt x="990600" y="276225"/>
                </a:cubicBezTo>
                <a:cubicBezTo>
                  <a:pt x="994341" y="267808"/>
                  <a:pt x="1002952" y="202222"/>
                  <a:pt x="1009650" y="190500"/>
                </a:cubicBezTo>
                <a:cubicBezTo>
                  <a:pt x="1016333" y="178804"/>
                  <a:pt x="1029459" y="172152"/>
                  <a:pt x="1038225" y="161925"/>
                </a:cubicBezTo>
                <a:cubicBezTo>
                  <a:pt x="1048556" y="149872"/>
                  <a:pt x="1056469" y="135878"/>
                  <a:pt x="1066800" y="123825"/>
                </a:cubicBezTo>
                <a:cubicBezTo>
                  <a:pt x="1087082" y="100162"/>
                  <a:pt x="1119068" y="74555"/>
                  <a:pt x="1143000" y="57150"/>
                </a:cubicBezTo>
                <a:cubicBezTo>
                  <a:pt x="1209060" y="9106"/>
                  <a:pt x="1188980" y="41390"/>
                  <a:pt x="1209675" y="0"/>
                </a:cubicBezTo>
              </a:path>
            </a:pathLst>
          </a:custGeom>
          <a:ln w="19050">
            <a:solidFill>
              <a:schemeClr val="accent5"/>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26" name="Star: 5 Points 25">
            <a:extLst>
              <a:ext uri="{FF2B5EF4-FFF2-40B4-BE49-F238E27FC236}">
                <a16:creationId xmlns:a16="http://schemas.microsoft.com/office/drawing/2014/main" id="{03883D5E-C13D-4706-4C38-F3A2C9E57DA0}"/>
              </a:ext>
            </a:extLst>
          </p:cNvPr>
          <p:cNvSpPr/>
          <p:nvPr/>
        </p:nvSpPr>
        <p:spPr>
          <a:xfrm>
            <a:off x="8047485" y="1114125"/>
            <a:ext cx="183866" cy="219809"/>
          </a:xfrm>
          <a:prstGeom prst="star5">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CCDB5C89-1BE8-16C9-9651-E04E58CE33FE}"/>
              </a:ext>
            </a:extLst>
          </p:cNvPr>
          <p:cNvSpPr/>
          <p:nvPr/>
        </p:nvSpPr>
        <p:spPr>
          <a:xfrm>
            <a:off x="9964119" y="1163174"/>
            <a:ext cx="183866" cy="219809"/>
          </a:xfrm>
          <a:prstGeom prst="star5">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5FEFB842-526F-05A1-A2B7-DB67D4995F10}"/>
              </a:ext>
            </a:extLst>
          </p:cNvPr>
          <p:cNvSpPr/>
          <p:nvPr/>
        </p:nvSpPr>
        <p:spPr>
          <a:xfrm>
            <a:off x="9219690" y="1555560"/>
            <a:ext cx="183866" cy="219809"/>
          </a:xfrm>
          <a:prstGeom prst="star5">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52E8B459-C2D3-05EB-52C2-A093A1CCFC4A}"/>
              </a:ext>
            </a:extLst>
          </p:cNvPr>
          <p:cNvSpPr/>
          <p:nvPr/>
        </p:nvSpPr>
        <p:spPr>
          <a:xfrm>
            <a:off x="9681544" y="1342568"/>
            <a:ext cx="183866" cy="219809"/>
          </a:xfrm>
          <a:prstGeom prst="star5">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C32BBF86-07BF-7363-626F-9E03B3779081}"/>
              </a:ext>
            </a:extLst>
          </p:cNvPr>
          <p:cNvSpPr/>
          <p:nvPr/>
        </p:nvSpPr>
        <p:spPr>
          <a:xfrm>
            <a:off x="10374814" y="1107519"/>
            <a:ext cx="183866" cy="219809"/>
          </a:xfrm>
          <a:prstGeom prst="star5">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Star: 5 Points 33">
            <a:extLst>
              <a:ext uri="{FF2B5EF4-FFF2-40B4-BE49-F238E27FC236}">
                <a16:creationId xmlns:a16="http://schemas.microsoft.com/office/drawing/2014/main" id="{09EC307B-B553-5880-47B9-A645EF5C3E53}"/>
              </a:ext>
            </a:extLst>
          </p:cNvPr>
          <p:cNvSpPr/>
          <p:nvPr/>
        </p:nvSpPr>
        <p:spPr>
          <a:xfrm>
            <a:off x="8500858" y="1175495"/>
            <a:ext cx="183866" cy="219809"/>
          </a:xfrm>
          <a:prstGeom prst="star5">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0ABA9B37-7CB1-31D0-964F-BE3C3E7C3EFB}"/>
              </a:ext>
            </a:extLst>
          </p:cNvPr>
          <p:cNvSpPr txBox="1"/>
          <p:nvPr/>
        </p:nvSpPr>
        <p:spPr>
          <a:xfrm>
            <a:off x="8382634" y="822839"/>
            <a:ext cx="1978743" cy="338554"/>
          </a:xfrm>
          <a:prstGeom prst="rect">
            <a:avLst/>
          </a:prstGeom>
          <a:noFill/>
        </p:spPr>
        <p:txBody>
          <a:bodyPr wrap="square" rtlCol="0">
            <a:spAutoFit/>
          </a:bodyPr>
          <a:lstStyle/>
          <a:p>
            <a:r>
              <a:rPr lang="en-US" sz="1600" b="1" dirty="0">
                <a:solidFill>
                  <a:srgbClr val="C00000"/>
                </a:solidFill>
              </a:rPr>
              <a:t>Failure events</a:t>
            </a:r>
          </a:p>
        </p:txBody>
      </p:sp>
      <p:sp>
        <p:nvSpPr>
          <p:cNvPr id="63" name="TextBox 62">
            <a:extLst>
              <a:ext uri="{FF2B5EF4-FFF2-40B4-BE49-F238E27FC236}">
                <a16:creationId xmlns:a16="http://schemas.microsoft.com/office/drawing/2014/main" id="{EC8FA44A-FDCC-AAA5-192A-99D729577380}"/>
              </a:ext>
            </a:extLst>
          </p:cNvPr>
          <p:cNvSpPr txBox="1"/>
          <p:nvPr/>
        </p:nvSpPr>
        <p:spPr>
          <a:xfrm>
            <a:off x="6641804" y="4033667"/>
            <a:ext cx="2669819" cy="338554"/>
          </a:xfrm>
          <a:prstGeom prst="rect">
            <a:avLst/>
          </a:prstGeom>
          <a:noFill/>
        </p:spPr>
        <p:txBody>
          <a:bodyPr wrap="square" rtlCol="0">
            <a:spAutoFit/>
          </a:bodyPr>
          <a:lstStyle/>
          <a:p>
            <a:r>
              <a:rPr lang="en-US" sz="1600" dirty="0"/>
              <a:t>Operating time</a:t>
            </a:r>
          </a:p>
        </p:txBody>
      </p:sp>
      <p:sp>
        <p:nvSpPr>
          <p:cNvPr id="64" name="TextBox 63">
            <a:extLst>
              <a:ext uri="{FF2B5EF4-FFF2-40B4-BE49-F238E27FC236}">
                <a16:creationId xmlns:a16="http://schemas.microsoft.com/office/drawing/2014/main" id="{654F7B17-66FB-11F7-68B3-6F516F0EA07B}"/>
              </a:ext>
            </a:extLst>
          </p:cNvPr>
          <p:cNvSpPr txBox="1"/>
          <p:nvPr/>
        </p:nvSpPr>
        <p:spPr>
          <a:xfrm rot="16200000">
            <a:off x="5388267" y="2196886"/>
            <a:ext cx="1867387" cy="338554"/>
          </a:xfrm>
          <a:prstGeom prst="rect">
            <a:avLst/>
          </a:prstGeom>
          <a:noFill/>
        </p:spPr>
        <p:txBody>
          <a:bodyPr wrap="square" rtlCol="0">
            <a:spAutoFit/>
          </a:bodyPr>
          <a:lstStyle/>
          <a:p>
            <a:r>
              <a:rPr lang="en-US" sz="1600" dirty="0"/>
              <a:t>Feature value</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89DC2BA-586F-8566-AE46-79263F569D4B}"/>
                  </a:ext>
                </a:extLst>
              </p:cNvPr>
              <p:cNvSpPr txBox="1"/>
              <p:nvPr/>
            </p:nvSpPr>
            <p:spPr>
              <a:xfrm>
                <a:off x="8404368" y="3978205"/>
                <a:ext cx="45392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𝑡</m:t>
                          </m:r>
                        </m:e>
                        <m:sub>
                          <m:r>
                            <a:rPr lang="en-US" sz="1200" b="0" i="1" smtClean="0">
                              <a:solidFill>
                                <a:srgbClr val="00B050"/>
                              </a:solidFill>
                              <a:latin typeface="Cambria Math" panose="02040503050406030204" pitchFamily="18" charset="0"/>
                            </a:rPr>
                            <m:t>𝑐</m:t>
                          </m:r>
                        </m:sub>
                      </m:sSub>
                    </m:oMath>
                  </m:oMathPara>
                </a14:m>
                <a:endParaRPr lang="en-US" sz="1200" dirty="0">
                  <a:solidFill>
                    <a:schemeClr val="tx1"/>
                  </a:solidFill>
                </a:endParaRPr>
              </a:p>
            </p:txBody>
          </p:sp>
        </mc:Choice>
        <mc:Fallback xmlns="">
          <p:sp>
            <p:nvSpPr>
              <p:cNvPr id="70" name="TextBox 69">
                <a:extLst>
                  <a:ext uri="{FF2B5EF4-FFF2-40B4-BE49-F238E27FC236}">
                    <a16:creationId xmlns:a16="http://schemas.microsoft.com/office/drawing/2014/main" id="{589DC2BA-586F-8566-AE46-79263F569D4B}"/>
                  </a:ext>
                </a:extLst>
              </p:cNvPr>
              <p:cNvSpPr txBox="1">
                <a:spLocks noRot="1" noChangeAspect="1" noMove="1" noResize="1" noEditPoints="1" noAdjustHandles="1" noChangeArrowheads="1" noChangeShapeType="1" noTextEdit="1"/>
              </p:cNvSpPr>
              <p:nvPr/>
            </p:nvSpPr>
            <p:spPr>
              <a:xfrm>
                <a:off x="8404368" y="3978205"/>
                <a:ext cx="453922" cy="276999"/>
              </a:xfrm>
              <a:prstGeom prst="rect">
                <a:avLst/>
              </a:prstGeom>
              <a:blipFill>
                <a:blip r:embed="rId5"/>
                <a:stretch>
                  <a:fillRect/>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206BBA5A-2237-B7B6-EA42-42981DCB8397}"/>
              </a:ext>
            </a:extLst>
          </p:cNvPr>
          <p:cNvCxnSpPr>
            <a:cxnSpLocks/>
            <a:stCxn id="24" idx="26"/>
          </p:cNvCxnSpPr>
          <p:nvPr/>
        </p:nvCxnSpPr>
        <p:spPr>
          <a:xfrm>
            <a:off x="8601075" y="2039192"/>
            <a:ext cx="0" cy="1947841"/>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0713885-3B17-C244-109A-D0F99B3E58E8}"/>
              </a:ext>
            </a:extLst>
          </p:cNvPr>
          <p:cNvSpPr txBox="1"/>
          <p:nvPr/>
        </p:nvSpPr>
        <p:spPr>
          <a:xfrm>
            <a:off x="2181416" y="1193045"/>
            <a:ext cx="1733167" cy="369332"/>
          </a:xfrm>
          <a:prstGeom prst="rect">
            <a:avLst/>
          </a:prstGeom>
          <a:ln w="12700"/>
        </p:spPr>
        <p:style>
          <a:lnRef idx="0">
            <a:schemeClr val="dk1"/>
          </a:lnRef>
          <a:fillRef idx="3">
            <a:schemeClr val="dk1"/>
          </a:fillRef>
          <a:effectRef idx="3">
            <a:schemeClr val="dk1"/>
          </a:effectRef>
          <a:fontRef idx="minor">
            <a:schemeClr val="lt1"/>
          </a:fontRef>
        </p:style>
        <p:txBody>
          <a:bodyPr wrap="none" rtlCol="0">
            <a:spAutoFit/>
          </a:bodyPr>
          <a:lstStyle/>
          <a:p>
            <a:r>
              <a:rPr lang="en-US" b="1" dirty="0"/>
              <a:t>RULE Concept</a:t>
            </a:r>
          </a:p>
        </p:txBody>
      </p:sp>
      <p:sp>
        <p:nvSpPr>
          <p:cNvPr id="82" name="Oval 81">
            <a:extLst>
              <a:ext uri="{FF2B5EF4-FFF2-40B4-BE49-F238E27FC236}">
                <a16:creationId xmlns:a16="http://schemas.microsoft.com/office/drawing/2014/main" id="{A86FB573-776C-DD25-0455-0B90CAA9D6AE}"/>
              </a:ext>
            </a:extLst>
          </p:cNvPr>
          <p:cNvSpPr/>
          <p:nvPr/>
        </p:nvSpPr>
        <p:spPr>
          <a:xfrm>
            <a:off x="338841" y="1741401"/>
            <a:ext cx="2786968" cy="1197173"/>
          </a:xfrm>
          <a:prstGeom prst="ellipse">
            <a:avLst/>
          </a:prstGeom>
          <a:solidFill>
            <a:schemeClr val="accent1">
              <a:lumMod val="75000"/>
            </a:schemeClr>
          </a:solid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Given</a:t>
            </a:r>
            <a:r>
              <a:rPr lang="en-US" sz="1200" dirty="0"/>
              <a:t> multiple run-to-failure data sets</a:t>
            </a:r>
          </a:p>
        </p:txBody>
      </p:sp>
      <p:sp>
        <p:nvSpPr>
          <p:cNvPr id="83" name="Rectangle: Rounded Corners 82">
            <a:extLst>
              <a:ext uri="{FF2B5EF4-FFF2-40B4-BE49-F238E27FC236}">
                <a16:creationId xmlns:a16="http://schemas.microsoft.com/office/drawing/2014/main" id="{55D52347-5323-9918-375E-20F4F6AF2C3B}"/>
              </a:ext>
            </a:extLst>
          </p:cNvPr>
          <p:cNvSpPr/>
          <p:nvPr/>
        </p:nvSpPr>
        <p:spPr>
          <a:xfrm>
            <a:off x="3287246" y="1771111"/>
            <a:ext cx="2378801" cy="1086211"/>
          </a:xfrm>
          <a:prstGeom prst="roundRect">
            <a:avLst/>
          </a:prstGeom>
          <a:solidFill>
            <a:schemeClr val="accent1">
              <a:lumMod val="75000"/>
            </a:schemeClr>
          </a:solid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Fit </a:t>
            </a:r>
            <a:r>
              <a:rPr lang="en-US" sz="1200" dirty="0"/>
              <a:t>AI models to estimate degradation patterns of training data features</a:t>
            </a:r>
            <a:endParaRPr lang="en-US" sz="1200" b="1" dirty="0"/>
          </a:p>
        </p:txBody>
      </p:sp>
      <p:sp>
        <p:nvSpPr>
          <p:cNvPr id="80" name="Arrow: Down 79">
            <a:extLst>
              <a:ext uri="{FF2B5EF4-FFF2-40B4-BE49-F238E27FC236}">
                <a16:creationId xmlns:a16="http://schemas.microsoft.com/office/drawing/2014/main" id="{A0F83A3D-D0A6-07E1-97DA-0EEC2F809D84}"/>
              </a:ext>
            </a:extLst>
          </p:cNvPr>
          <p:cNvSpPr/>
          <p:nvPr/>
        </p:nvSpPr>
        <p:spPr>
          <a:xfrm rot="16200000">
            <a:off x="2922726" y="2025939"/>
            <a:ext cx="524475" cy="581376"/>
          </a:xfrm>
          <a:prstGeom prst="down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3F4349B-17A6-72DE-35A3-420E14F58526}"/>
              </a:ext>
            </a:extLst>
          </p:cNvPr>
          <p:cNvSpPr/>
          <p:nvPr/>
        </p:nvSpPr>
        <p:spPr>
          <a:xfrm>
            <a:off x="261913" y="3403637"/>
            <a:ext cx="2786968" cy="1118822"/>
          </a:xfrm>
          <a:prstGeom prst="ellipse">
            <a:avLst/>
          </a:prstGeom>
          <a:solidFill>
            <a:schemeClr val="accent1">
              <a:lumMod val="75000"/>
            </a:schemeClr>
          </a:solid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Given</a:t>
            </a:r>
            <a:r>
              <a:rPr lang="en-US" sz="1400" dirty="0"/>
              <a:t> fitted AI models</a:t>
            </a:r>
          </a:p>
        </p:txBody>
      </p:sp>
      <mc:AlternateContent xmlns:mc="http://schemas.openxmlformats.org/markup-compatibility/2006" xmlns:a14="http://schemas.microsoft.com/office/drawing/2010/main">
        <mc:Choice Requires="a14">
          <p:sp>
            <p:nvSpPr>
              <p:cNvPr id="88" name="Rectangle: Rounded Corners 87">
                <a:extLst>
                  <a:ext uri="{FF2B5EF4-FFF2-40B4-BE49-F238E27FC236}">
                    <a16:creationId xmlns:a16="http://schemas.microsoft.com/office/drawing/2014/main" id="{225B3346-6FD0-CCE6-06BB-B84EB8489583}"/>
                  </a:ext>
                </a:extLst>
              </p:cNvPr>
              <p:cNvSpPr/>
              <p:nvPr/>
            </p:nvSpPr>
            <p:spPr>
              <a:xfrm>
                <a:off x="3284876" y="3445305"/>
                <a:ext cx="2396366" cy="1133183"/>
              </a:xfrm>
              <a:prstGeom prst="roundRect">
                <a:avLst/>
              </a:prstGeom>
              <a:solidFill>
                <a:schemeClr val="accent1">
                  <a:lumMod val="75000"/>
                </a:schemeClr>
              </a:solid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Feed current data </a:t>
                </a:r>
                <a:r>
                  <a:rPr lang="en-US" sz="1200" dirty="0"/>
                  <a:t>until </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𝑡</m:t>
                        </m:r>
                      </m:e>
                      <m:sub>
                        <m:r>
                          <a:rPr lang="en-US" sz="1200">
                            <a:latin typeface="Cambria Math" panose="02040503050406030204" pitchFamily="18" charset="0"/>
                          </a:rPr>
                          <m:t>𝑐</m:t>
                        </m:r>
                      </m:sub>
                    </m:sSub>
                  </m:oMath>
                </a14:m>
                <a:r>
                  <a:rPr lang="en-US" sz="1200" dirty="0"/>
                  <a:t> </a:t>
                </a:r>
              </a:p>
              <a:p>
                <a:pPr algn="ctr"/>
                <a:endParaRPr lang="en-US" sz="1200" dirty="0"/>
              </a:p>
              <a:p>
                <a:pPr algn="ctr"/>
                <a:r>
                  <a:rPr lang="en-US" sz="1200" b="1" dirty="0"/>
                  <a:t>Determine</a:t>
                </a:r>
                <a:r>
                  <a:rPr lang="en-US" sz="1200" dirty="0"/>
                  <a:t> which </a:t>
                </a:r>
                <a:r>
                  <a:rPr lang="en-US" sz="1200" b="1" dirty="0"/>
                  <a:t>model</a:t>
                </a:r>
                <a:r>
                  <a:rPr lang="en-US" sz="1200" dirty="0"/>
                  <a:t> </a:t>
                </a:r>
                <a:r>
                  <a:rPr lang="en-US" sz="1200" b="1" dirty="0"/>
                  <a:t>describes</a:t>
                </a:r>
                <a:r>
                  <a:rPr lang="en-US" sz="1200" dirty="0"/>
                  <a:t> the current data most </a:t>
                </a:r>
                <a:r>
                  <a:rPr lang="en-US" sz="1200" b="1" dirty="0"/>
                  <a:t>closely</a:t>
                </a:r>
              </a:p>
            </p:txBody>
          </p:sp>
        </mc:Choice>
        <mc:Fallback xmlns="">
          <p:sp>
            <p:nvSpPr>
              <p:cNvPr id="88" name="Rectangle: Rounded Corners 87">
                <a:extLst>
                  <a:ext uri="{FF2B5EF4-FFF2-40B4-BE49-F238E27FC236}">
                    <a16:creationId xmlns:a16="http://schemas.microsoft.com/office/drawing/2014/main" id="{225B3346-6FD0-CCE6-06BB-B84EB8489583}"/>
                  </a:ext>
                </a:extLst>
              </p:cNvPr>
              <p:cNvSpPr>
                <a:spLocks noRot="1" noChangeAspect="1" noMove="1" noResize="1" noEditPoints="1" noAdjustHandles="1" noChangeArrowheads="1" noChangeShapeType="1" noTextEdit="1"/>
              </p:cNvSpPr>
              <p:nvPr/>
            </p:nvSpPr>
            <p:spPr>
              <a:xfrm>
                <a:off x="3284876" y="3445305"/>
                <a:ext cx="2396366" cy="1133183"/>
              </a:xfrm>
              <a:prstGeom prst="roundRect">
                <a:avLst/>
              </a:prstGeom>
              <a:blipFill>
                <a:blip r:embed="rId6"/>
                <a:stretch>
                  <a:fillRect/>
                </a:stretch>
              </a:blipFill>
              <a:ln w="38100">
                <a:solidFill>
                  <a:schemeClr val="accent3"/>
                </a:solidFill>
              </a:ln>
            </p:spPr>
            <p:txBody>
              <a:bodyPr/>
              <a:lstStyle/>
              <a:p>
                <a:r>
                  <a:rPr lang="en-US">
                    <a:noFill/>
                  </a:rPr>
                  <a:t> </a:t>
                </a:r>
              </a:p>
            </p:txBody>
          </p:sp>
        </mc:Fallback>
      </mc:AlternateContent>
      <p:sp>
        <p:nvSpPr>
          <p:cNvPr id="90" name="Oval 89">
            <a:extLst>
              <a:ext uri="{FF2B5EF4-FFF2-40B4-BE49-F238E27FC236}">
                <a16:creationId xmlns:a16="http://schemas.microsoft.com/office/drawing/2014/main" id="{F2405288-CBE2-2477-2785-8314ACFFBED9}"/>
              </a:ext>
            </a:extLst>
          </p:cNvPr>
          <p:cNvSpPr/>
          <p:nvPr/>
        </p:nvSpPr>
        <p:spPr>
          <a:xfrm>
            <a:off x="158761" y="5103710"/>
            <a:ext cx="2830927" cy="1234344"/>
          </a:xfrm>
          <a:prstGeom prst="ellipse">
            <a:avLst/>
          </a:prstGeom>
          <a:solidFill>
            <a:schemeClr val="accent1">
              <a:lumMod val="75000"/>
            </a:schemeClr>
          </a:solid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Given</a:t>
            </a:r>
            <a:r>
              <a:rPr lang="en-US" sz="1400" dirty="0"/>
              <a:t> selected model</a:t>
            </a:r>
          </a:p>
        </p:txBody>
      </p:sp>
      <p:sp>
        <p:nvSpPr>
          <p:cNvPr id="91" name="Rectangle: Rounded Corners 90">
            <a:extLst>
              <a:ext uri="{FF2B5EF4-FFF2-40B4-BE49-F238E27FC236}">
                <a16:creationId xmlns:a16="http://schemas.microsoft.com/office/drawing/2014/main" id="{CBA81960-837B-C4EC-651E-DF2BCC0E51E2}"/>
              </a:ext>
            </a:extLst>
          </p:cNvPr>
          <p:cNvSpPr/>
          <p:nvPr/>
        </p:nvSpPr>
        <p:spPr>
          <a:xfrm>
            <a:off x="3297036" y="5240428"/>
            <a:ext cx="2372046" cy="996465"/>
          </a:xfrm>
          <a:prstGeom prst="roundRect">
            <a:avLst/>
          </a:prstGeom>
          <a:solidFill>
            <a:schemeClr val="accent1">
              <a:lumMod val="75000"/>
            </a:schemeClr>
          </a:solid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Predict</a:t>
            </a:r>
            <a:r>
              <a:rPr lang="en-US" sz="1200" dirty="0"/>
              <a:t> rest of trend</a:t>
            </a:r>
          </a:p>
          <a:p>
            <a:pPr algn="ctr"/>
            <a:endParaRPr lang="en-US" sz="1200" dirty="0"/>
          </a:p>
          <a:p>
            <a:pPr algn="ctr"/>
            <a:r>
              <a:rPr lang="en-US" sz="1200" b="1" dirty="0"/>
              <a:t>Estimate</a:t>
            </a:r>
            <a:r>
              <a:rPr lang="en-US" sz="1200" dirty="0"/>
              <a:t> RUL</a:t>
            </a:r>
          </a:p>
        </p:txBody>
      </p:sp>
      <p:sp>
        <p:nvSpPr>
          <p:cNvPr id="94" name="Arrow: Down 93">
            <a:extLst>
              <a:ext uri="{FF2B5EF4-FFF2-40B4-BE49-F238E27FC236}">
                <a16:creationId xmlns:a16="http://schemas.microsoft.com/office/drawing/2014/main" id="{8873897C-36EE-05A6-4AFD-67133EFE39F7}"/>
              </a:ext>
            </a:extLst>
          </p:cNvPr>
          <p:cNvSpPr/>
          <p:nvPr/>
        </p:nvSpPr>
        <p:spPr>
          <a:xfrm rot="16200000">
            <a:off x="2922725" y="3615160"/>
            <a:ext cx="524475" cy="581376"/>
          </a:xfrm>
          <a:prstGeom prst="down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row: Down 94">
            <a:extLst>
              <a:ext uri="{FF2B5EF4-FFF2-40B4-BE49-F238E27FC236}">
                <a16:creationId xmlns:a16="http://schemas.microsoft.com/office/drawing/2014/main" id="{059D9080-2DB5-10C7-DE00-7839B2F1EA98}"/>
              </a:ext>
            </a:extLst>
          </p:cNvPr>
          <p:cNvSpPr/>
          <p:nvPr/>
        </p:nvSpPr>
        <p:spPr>
          <a:xfrm rot="16200000">
            <a:off x="2887205" y="5430193"/>
            <a:ext cx="524475" cy="581376"/>
          </a:xfrm>
          <a:prstGeom prst="down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A450A90B-8E1D-525C-5364-76BCD5D587FC}"/>
              </a:ext>
            </a:extLst>
          </p:cNvPr>
          <p:cNvSpPr txBox="1"/>
          <p:nvPr/>
        </p:nvSpPr>
        <p:spPr>
          <a:xfrm rot="19905869">
            <a:off x="6038056" y="2472480"/>
            <a:ext cx="2469034" cy="276999"/>
          </a:xfrm>
          <a:prstGeom prst="rect">
            <a:avLst/>
          </a:prstGeom>
          <a:noFill/>
        </p:spPr>
        <p:txBody>
          <a:bodyPr wrap="square" rtlCol="0">
            <a:spAutoFit/>
          </a:bodyPr>
          <a:lstStyle/>
          <a:p>
            <a:pPr algn="ctr"/>
            <a:r>
              <a:rPr lang="en-US" sz="1200" b="1" dirty="0">
                <a:solidFill>
                  <a:schemeClr val="accent5"/>
                </a:solidFill>
              </a:rPr>
              <a:t>Current data</a:t>
            </a:r>
          </a:p>
        </p:txBody>
      </p:sp>
      <p:cxnSp>
        <p:nvCxnSpPr>
          <p:cNvPr id="3" name="Connector: Elbow 2">
            <a:extLst>
              <a:ext uri="{FF2B5EF4-FFF2-40B4-BE49-F238E27FC236}">
                <a16:creationId xmlns:a16="http://schemas.microsoft.com/office/drawing/2014/main" id="{17376365-CAB5-CE2F-F98B-55A1A387AECE}"/>
              </a:ext>
            </a:extLst>
          </p:cNvPr>
          <p:cNvCxnSpPr>
            <a:stCxn id="83" idx="2"/>
            <a:endCxn id="85" idx="0"/>
          </p:cNvCxnSpPr>
          <p:nvPr/>
        </p:nvCxnSpPr>
        <p:spPr>
          <a:xfrm rot="5400000">
            <a:off x="2792865" y="1719854"/>
            <a:ext cx="546315" cy="28212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8A41D6E0-CBD4-DE00-EB44-545A15F3ABFD}"/>
              </a:ext>
            </a:extLst>
          </p:cNvPr>
          <p:cNvCxnSpPr>
            <a:cxnSpLocks/>
            <a:stCxn id="88" idx="2"/>
            <a:endCxn id="90" idx="0"/>
          </p:cNvCxnSpPr>
          <p:nvPr/>
        </p:nvCxnSpPr>
        <p:spPr>
          <a:xfrm rot="5400000">
            <a:off x="2766031" y="3386682"/>
            <a:ext cx="525222" cy="29088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F402DC8-A440-9D74-0A9A-EFB29E5EE94E}"/>
              </a:ext>
            </a:extLst>
          </p:cNvPr>
          <p:cNvSpPr txBox="1"/>
          <p:nvPr/>
        </p:nvSpPr>
        <p:spPr>
          <a:xfrm>
            <a:off x="3566247" y="465540"/>
            <a:ext cx="2535132" cy="769441"/>
          </a:xfrm>
          <a:prstGeom prst="rect">
            <a:avLst/>
          </a:prstGeom>
          <a:noFill/>
        </p:spPr>
        <p:txBody>
          <a:bodyPr wrap="square">
            <a:spAutoFit/>
          </a:bodyPr>
          <a:lstStyle/>
          <a:p>
            <a:pPr algn="ct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t>
            </a:r>
            <a:r>
              <a:rPr kumimoji="0" lang="en-US" altLang="en-US" sz="11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Mahamad</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 </a:t>
            </a:r>
            <a:r>
              <a:rPr kumimoji="0" lang="en-US" altLang="en-US" sz="11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Saon</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 &amp; </a:t>
            </a:r>
            <a:r>
              <a:rPr kumimoji="0" lang="en-US" altLang="en-US" sz="11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Hiyama</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 2010)</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 </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t>
            </a:r>
            <a:r>
              <a:rPr kumimoji="0" lang="en-US"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Hu</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 </a:t>
            </a:r>
            <a:r>
              <a:rPr kumimoji="0" lang="en-US"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et al</a:t>
            </a:r>
            <a:r>
              <a:rPr kumimoji="0" lang="el-GR" altLang="en-US" sz="11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 2023)</a:t>
            </a:r>
            <a:r>
              <a:rPr kumimoji="0" lang="en-US" altLang="en-US" sz="1100" b="0" i="0" u="none" strike="noStrike" cap="none" normalizeH="0" baseline="0" dirty="0">
                <a:ln>
                  <a:noFill/>
                </a:ln>
                <a:effectLst/>
                <a:latin typeface="Calibri" panose="020F0502020204030204" pitchFamily="34" charset="0"/>
                <a:cs typeface="Calibri" panose="020F0502020204030204" pitchFamily="34" charset="0"/>
              </a:rPr>
              <a:t> </a:t>
            </a:r>
            <a:r>
              <a:rPr kumimoji="0" lang="en-US" altLang="en-US" sz="1100" b="0" i="0" u="none" strike="noStrike" cap="none" normalizeH="0" baseline="0" dirty="0">
                <a:ln>
                  <a:noFill/>
                </a:ln>
                <a:latin typeface="Calibri" panose="020F0502020204030204" pitchFamily="34" charset="0"/>
                <a:cs typeface="Calibri" panose="020F0502020204030204" pitchFamily="34" charset="0"/>
              </a:rPr>
              <a:t>-</a:t>
            </a:r>
            <a:r>
              <a:rPr lang="el-GR" sz="1100" dirty="0">
                <a:effectLst/>
                <a:latin typeface="Calibri" panose="020F0502020204030204" pitchFamily="34" charset="0"/>
                <a:ea typeface="Calibri" panose="020F0502020204030204" pitchFamily="34" charset="0"/>
                <a:cs typeface="Calibri" panose="020F0502020204030204" pitchFamily="34" charset="0"/>
              </a:rPr>
              <a:t> </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Mao</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He</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Tang</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 &amp;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Li</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9" action="ppaction://hlinkfile">
                  <a:extLst>
                    <a:ext uri="{A12FA001-AC4F-418D-AE19-62706E023703}">
                      <ahyp:hlinkClr xmlns:ahyp="http://schemas.microsoft.com/office/drawing/2018/hyperlinkcolor" val="tx"/>
                    </a:ext>
                  </a:extLst>
                </a:hlinkClick>
              </a:rPr>
              <a:t>, 2018)</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 </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Chen</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Ma</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Yan</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a:t>
            </a:r>
            <a:r>
              <a:rPr lang="en-US" sz="1100" u="none" strike="noStrike" dirty="0" err="1">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Yanyan</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&amp; </a:t>
            </a:r>
            <a:r>
              <a:rPr lang="en-US"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Huang</a:t>
            </a:r>
            <a:r>
              <a:rPr lang="el-GR" sz="1100" u="none" strike="noStrike" dirty="0">
                <a:effectLst/>
                <a:latin typeface="Calibri" panose="020F0502020204030204" pitchFamily="34" charset="0"/>
                <a:ea typeface="Calibri" panose="020F0502020204030204" pitchFamily="34" charset="0"/>
                <a:cs typeface="Calibri" panose="020F0502020204030204" pitchFamily="34" charset="0"/>
                <a:hlinkClick r:id="rId10" action="ppaction://hlinkfile">
                  <a:extLst>
                    <a:ext uri="{A12FA001-AC4F-418D-AE19-62706E023703}">
                      <ahyp:hlinkClr xmlns:ahyp="http://schemas.microsoft.com/office/drawing/2018/hyperlinkcolor" val="tx"/>
                    </a:ext>
                  </a:extLst>
                </a:hlinkClick>
              </a:rPr>
              <a:t>, 2022)</a:t>
            </a:r>
            <a:endParaRPr lang="el-GR" sz="1100" dirty="0">
              <a:latin typeface="Calibri" panose="020F0502020204030204" pitchFamily="34" charset="0"/>
              <a:cs typeface="Calibri" panose="020F0502020204030204" pitchFamily="34" charset="0"/>
            </a:endParaRPr>
          </a:p>
        </p:txBody>
      </p:sp>
      <p:sp>
        <p:nvSpPr>
          <p:cNvPr id="37" name="Ορθογώνιο 1">
            <a:extLst>
              <a:ext uri="{FF2B5EF4-FFF2-40B4-BE49-F238E27FC236}">
                <a16:creationId xmlns:a16="http://schemas.microsoft.com/office/drawing/2014/main" id="{1ADD5291-E77A-3990-0BBD-68FF49CF926C}"/>
              </a:ext>
            </a:extLst>
          </p:cNvPr>
          <p:cNvSpPr/>
          <p:nvPr/>
        </p:nvSpPr>
        <p:spPr>
          <a:xfrm>
            <a:off x="3546798" y="465539"/>
            <a:ext cx="2554581" cy="685838"/>
          </a:xfrm>
          <a:prstGeom prst="rect">
            <a:avLst/>
          </a:prstGeom>
          <a:noFill/>
          <a:ln w="28575">
            <a:solidFill>
              <a:schemeClr val="bg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8" name="Freeform: Shape 37">
            <a:extLst>
              <a:ext uri="{FF2B5EF4-FFF2-40B4-BE49-F238E27FC236}">
                <a16:creationId xmlns:a16="http://schemas.microsoft.com/office/drawing/2014/main" id="{6DA04DA1-A39D-3226-E7D1-62EF185F34A8}"/>
              </a:ext>
            </a:extLst>
          </p:cNvPr>
          <p:cNvSpPr/>
          <p:nvPr/>
        </p:nvSpPr>
        <p:spPr>
          <a:xfrm>
            <a:off x="8571996" y="1244775"/>
            <a:ext cx="477434" cy="893854"/>
          </a:xfrm>
          <a:custGeom>
            <a:avLst/>
            <a:gdLst>
              <a:gd name="connsiteX0" fmla="*/ 0 w 2571750"/>
              <a:gd name="connsiteY0" fmla="*/ 1381125 h 1381125"/>
              <a:gd name="connsiteX1" fmla="*/ 114300 w 2571750"/>
              <a:gd name="connsiteY1" fmla="*/ 1352550 h 1381125"/>
              <a:gd name="connsiteX2" fmla="*/ 171450 w 2571750"/>
              <a:gd name="connsiteY2" fmla="*/ 1285875 h 1381125"/>
              <a:gd name="connsiteX3" fmla="*/ 200025 w 2571750"/>
              <a:gd name="connsiteY3" fmla="*/ 1209675 h 1381125"/>
              <a:gd name="connsiteX4" fmla="*/ 247650 w 2571750"/>
              <a:gd name="connsiteY4" fmla="*/ 1190625 h 1381125"/>
              <a:gd name="connsiteX5" fmla="*/ 581025 w 2571750"/>
              <a:gd name="connsiteY5" fmla="*/ 1228725 h 1381125"/>
              <a:gd name="connsiteX6" fmla="*/ 600075 w 2571750"/>
              <a:gd name="connsiteY6" fmla="*/ 1266825 h 1381125"/>
              <a:gd name="connsiteX7" fmla="*/ 676275 w 2571750"/>
              <a:gd name="connsiteY7" fmla="*/ 1257300 h 1381125"/>
              <a:gd name="connsiteX8" fmla="*/ 733425 w 2571750"/>
              <a:gd name="connsiteY8" fmla="*/ 1266825 h 1381125"/>
              <a:gd name="connsiteX9" fmla="*/ 762000 w 2571750"/>
              <a:gd name="connsiteY9" fmla="*/ 1323975 h 1381125"/>
              <a:gd name="connsiteX10" fmla="*/ 790575 w 2571750"/>
              <a:gd name="connsiteY10" fmla="*/ 1352550 h 1381125"/>
              <a:gd name="connsiteX11" fmla="*/ 1000125 w 2571750"/>
              <a:gd name="connsiteY11" fmla="*/ 1323975 h 1381125"/>
              <a:gd name="connsiteX12" fmla="*/ 1038225 w 2571750"/>
              <a:gd name="connsiteY12" fmla="*/ 1304925 h 1381125"/>
              <a:gd name="connsiteX13" fmla="*/ 1104900 w 2571750"/>
              <a:gd name="connsiteY13" fmla="*/ 1228725 h 1381125"/>
              <a:gd name="connsiteX14" fmla="*/ 1123950 w 2571750"/>
              <a:gd name="connsiteY14" fmla="*/ 1181100 h 1381125"/>
              <a:gd name="connsiteX15" fmla="*/ 1152525 w 2571750"/>
              <a:gd name="connsiteY15" fmla="*/ 1162050 h 1381125"/>
              <a:gd name="connsiteX16" fmla="*/ 1209675 w 2571750"/>
              <a:gd name="connsiteY16" fmla="*/ 1123950 h 1381125"/>
              <a:gd name="connsiteX17" fmla="*/ 1285875 w 2571750"/>
              <a:gd name="connsiteY17" fmla="*/ 1085850 h 1381125"/>
              <a:gd name="connsiteX18" fmla="*/ 1428750 w 2571750"/>
              <a:gd name="connsiteY18" fmla="*/ 1038225 h 1381125"/>
              <a:gd name="connsiteX19" fmla="*/ 1485900 w 2571750"/>
              <a:gd name="connsiteY19" fmla="*/ 1028700 h 1381125"/>
              <a:gd name="connsiteX20" fmla="*/ 1504950 w 2571750"/>
              <a:gd name="connsiteY20" fmla="*/ 1000125 h 1381125"/>
              <a:gd name="connsiteX21" fmla="*/ 1600200 w 2571750"/>
              <a:gd name="connsiteY21" fmla="*/ 981075 h 1381125"/>
              <a:gd name="connsiteX22" fmla="*/ 1647825 w 2571750"/>
              <a:gd name="connsiteY22" fmla="*/ 914400 h 1381125"/>
              <a:gd name="connsiteX23" fmla="*/ 1666875 w 2571750"/>
              <a:gd name="connsiteY23" fmla="*/ 885825 h 1381125"/>
              <a:gd name="connsiteX24" fmla="*/ 1743075 w 2571750"/>
              <a:gd name="connsiteY24" fmla="*/ 847725 h 1381125"/>
              <a:gd name="connsiteX25" fmla="*/ 1790700 w 2571750"/>
              <a:gd name="connsiteY25" fmla="*/ 800100 h 1381125"/>
              <a:gd name="connsiteX26" fmla="*/ 1905000 w 2571750"/>
              <a:gd name="connsiteY26" fmla="*/ 762000 h 1381125"/>
              <a:gd name="connsiteX27" fmla="*/ 1914525 w 2571750"/>
              <a:gd name="connsiteY27" fmla="*/ 704850 h 1381125"/>
              <a:gd name="connsiteX28" fmla="*/ 1895475 w 2571750"/>
              <a:gd name="connsiteY28" fmla="*/ 666750 h 1381125"/>
              <a:gd name="connsiteX29" fmla="*/ 1962150 w 2571750"/>
              <a:gd name="connsiteY29" fmla="*/ 523875 h 1381125"/>
              <a:gd name="connsiteX30" fmla="*/ 1990725 w 2571750"/>
              <a:gd name="connsiteY30" fmla="*/ 504825 h 1381125"/>
              <a:gd name="connsiteX31" fmla="*/ 2028825 w 2571750"/>
              <a:gd name="connsiteY31" fmla="*/ 457200 h 1381125"/>
              <a:gd name="connsiteX32" fmla="*/ 2047875 w 2571750"/>
              <a:gd name="connsiteY32" fmla="*/ 419100 h 1381125"/>
              <a:gd name="connsiteX33" fmla="*/ 2095500 w 2571750"/>
              <a:gd name="connsiteY33" fmla="*/ 390525 h 1381125"/>
              <a:gd name="connsiteX34" fmla="*/ 2276475 w 2571750"/>
              <a:gd name="connsiteY34" fmla="*/ 295275 h 1381125"/>
              <a:gd name="connsiteX35" fmla="*/ 2381250 w 2571750"/>
              <a:gd name="connsiteY35" fmla="*/ 180975 h 1381125"/>
              <a:gd name="connsiteX36" fmla="*/ 2514600 w 2571750"/>
              <a:gd name="connsiteY36" fmla="*/ 85725 h 1381125"/>
              <a:gd name="connsiteX37" fmla="*/ 2552700 w 2571750"/>
              <a:gd name="connsiteY37" fmla="*/ 38100 h 1381125"/>
              <a:gd name="connsiteX38" fmla="*/ 2571750 w 2571750"/>
              <a:gd name="connsiteY38" fmla="*/ 0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71750" h="1381125">
                <a:moveTo>
                  <a:pt x="0" y="1381125"/>
                </a:moveTo>
                <a:cubicBezTo>
                  <a:pt x="50304" y="1374837"/>
                  <a:pt x="75485" y="1380275"/>
                  <a:pt x="114300" y="1352550"/>
                </a:cubicBezTo>
                <a:cubicBezTo>
                  <a:pt x="129127" y="1341959"/>
                  <a:pt x="164224" y="1300328"/>
                  <a:pt x="171450" y="1285875"/>
                </a:cubicBezTo>
                <a:cubicBezTo>
                  <a:pt x="183582" y="1261612"/>
                  <a:pt x="183079" y="1230858"/>
                  <a:pt x="200025" y="1209675"/>
                </a:cubicBezTo>
                <a:cubicBezTo>
                  <a:pt x="210706" y="1196324"/>
                  <a:pt x="231775" y="1196975"/>
                  <a:pt x="247650" y="1190625"/>
                </a:cubicBezTo>
                <a:cubicBezTo>
                  <a:pt x="358775" y="1203325"/>
                  <a:pt x="471703" y="1205088"/>
                  <a:pt x="581025" y="1228725"/>
                </a:cubicBezTo>
                <a:cubicBezTo>
                  <a:pt x="594903" y="1231726"/>
                  <a:pt x="586475" y="1262745"/>
                  <a:pt x="600075" y="1266825"/>
                </a:cubicBezTo>
                <a:cubicBezTo>
                  <a:pt x="624593" y="1274180"/>
                  <a:pt x="650875" y="1260475"/>
                  <a:pt x="676275" y="1257300"/>
                </a:cubicBezTo>
                <a:cubicBezTo>
                  <a:pt x="695325" y="1260475"/>
                  <a:pt x="716151" y="1258188"/>
                  <a:pt x="733425" y="1266825"/>
                </a:cubicBezTo>
                <a:cubicBezTo>
                  <a:pt x="755907" y="1278066"/>
                  <a:pt x="750730" y="1307070"/>
                  <a:pt x="762000" y="1323975"/>
                </a:cubicBezTo>
                <a:cubicBezTo>
                  <a:pt x="769472" y="1335183"/>
                  <a:pt x="781050" y="1343025"/>
                  <a:pt x="790575" y="1352550"/>
                </a:cubicBezTo>
                <a:cubicBezTo>
                  <a:pt x="864276" y="1345850"/>
                  <a:pt x="928084" y="1343186"/>
                  <a:pt x="1000125" y="1323975"/>
                </a:cubicBezTo>
                <a:cubicBezTo>
                  <a:pt x="1013845" y="1320316"/>
                  <a:pt x="1025525" y="1311275"/>
                  <a:pt x="1038225" y="1304925"/>
                </a:cubicBezTo>
                <a:cubicBezTo>
                  <a:pt x="1060450" y="1279525"/>
                  <a:pt x="1085689" y="1256475"/>
                  <a:pt x="1104900" y="1228725"/>
                </a:cubicBezTo>
                <a:cubicBezTo>
                  <a:pt x="1114632" y="1214667"/>
                  <a:pt x="1114012" y="1195013"/>
                  <a:pt x="1123950" y="1181100"/>
                </a:cubicBezTo>
                <a:cubicBezTo>
                  <a:pt x="1130604" y="1171785"/>
                  <a:pt x="1143731" y="1169379"/>
                  <a:pt x="1152525" y="1162050"/>
                </a:cubicBezTo>
                <a:cubicBezTo>
                  <a:pt x="1221651" y="1104445"/>
                  <a:pt x="1143388" y="1154081"/>
                  <a:pt x="1209675" y="1123950"/>
                </a:cubicBezTo>
                <a:cubicBezTo>
                  <a:pt x="1235528" y="1112199"/>
                  <a:pt x="1259285" y="1095821"/>
                  <a:pt x="1285875" y="1085850"/>
                </a:cubicBezTo>
                <a:cubicBezTo>
                  <a:pt x="1342246" y="1064711"/>
                  <a:pt x="1371328" y="1051476"/>
                  <a:pt x="1428750" y="1038225"/>
                </a:cubicBezTo>
                <a:cubicBezTo>
                  <a:pt x="1447568" y="1033882"/>
                  <a:pt x="1466850" y="1031875"/>
                  <a:pt x="1485900" y="1028700"/>
                </a:cubicBezTo>
                <a:cubicBezTo>
                  <a:pt x="1492250" y="1019175"/>
                  <a:pt x="1495425" y="1006475"/>
                  <a:pt x="1504950" y="1000125"/>
                </a:cubicBezTo>
                <a:cubicBezTo>
                  <a:pt x="1514423" y="993810"/>
                  <a:pt x="1600012" y="981106"/>
                  <a:pt x="1600200" y="981075"/>
                </a:cubicBezTo>
                <a:cubicBezTo>
                  <a:pt x="1617702" y="928570"/>
                  <a:pt x="1598516" y="971927"/>
                  <a:pt x="1647825" y="914400"/>
                </a:cubicBezTo>
                <a:cubicBezTo>
                  <a:pt x="1655275" y="905708"/>
                  <a:pt x="1657497" y="892390"/>
                  <a:pt x="1666875" y="885825"/>
                </a:cubicBezTo>
                <a:cubicBezTo>
                  <a:pt x="1690140" y="869540"/>
                  <a:pt x="1719726" y="863889"/>
                  <a:pt x="1743075" y="847725"/>
                </a:cubicBezTo>
                <a:cubicBezTo>
                  <a:pt x="1761534" y="834946"/>
                  <a:pt x="1772979" y="813883"/>
                  <a:pt x="1790700" y="800100"/>
                </a:cubicBezTo>
                <a:cubicBezTo>
                  <a:pt x="1819840" y="777436"/>
                  <a:pt x="1874726" y="769568"/>
                  <a:pt x="1905000" y="762000"/>
                </a:cubicBezTo>
                <a:cubicBezTo>
                  <a:pt x="1908175" y="742950"/>
                  <a:pt x="1916447" y="724067"/>
                  <a:pt x="1914525" y="704850"/>
                </a:cubicBezTo>
                <a:cubicBezTo>
                  <a:pt x="1913112" y="690721"/>
                  <a:pt x="1893467" y="680806"/>
                  <a:pt x="1895475" y="666750"/>
                </a:cubicBezTo>
                <a:cubicBezTo>
                  <a:pt x="1898446" y="645956"/>
                  <a:pt x="1938723" y="551207"/>
                  <a:pt x="1962150" y="523875"/>
                </a:cubicBezTo>
                <a:cubicBezTo>
                  <a:pt x="1969600" y="515183"/>
                  <a:pt x="1982630" y="512920"/>
                  <a:pt x="1990725" y="504825"/>
                </a:cubicBezTo>
                <a:cubicBezTo>
                  <a:pt x="2005100" y="490450"/>
                  <a:pt x="2017548" y="474116"/>
                  <a:pt x="2028825" y="457200"/>
                </a:cubicBezTo>
                <a:cubicBezTo>
                  <a:pt x="2036701" y="445386"/>
                  <a:pt x="2037835" y="429140"/>
                  <a:pt x="2047875" y="419100"/>
                </a:cubicBezTo>
                <a:cubicBezTo>
                  <a:pt x="2060966" y="406009"/>
                  <a:pt x="2079703" y="400179"/>
                  <a:pt x="2095500" y="390525"/>
                </a:cubicBezTo>
                <a:cubicBezTo>
                  <a:pt x="2238595" y="303078"/>
                  <a:pt x="2172449" y="329950"/>
                  <a:pt x="2276475" y="295275"/>
                </a:cubicBezTo>
                <a:cubicBezTo>
                  <a:pt x="2311082" y="243364"/>
                  <a:pt x="2311642" y="238477"/>
                  <a:pt x="2381250" y="180975"/>
                </a:cubicBezTo>
                <a:cubicBezTo>
                  <a:pt x="2423364" y="146186"/>
                  <a:pt x="2472636" y="120695"/>
                  <a:pt x="2514600" y="85725"/>
                </a:cubicBezTo>
                <a:cubicBezTo>
                  <a:pt x="2530218" y="72710"/>
                  <a:pt x="2541423" y="55016"/>
                  <a:pt x="2552700" y="38100"/>
                </a:cubicBezTo>
                <a:cubicBezTo>
                  <a:pt x="2560576" y="26286"/>
                  <a:pt x="2571750" y="0"/>
                  <a:pt x="2571750" y="0"/>
                </a:cubicBezTo>
              </a:path>
            </a:pathLst>
          </a:cu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3D0456F3-9522-8D92-C4C6-52BB276874DF}"/>
              </a:ext>
            </a:extLst>
          </p:cNvPr>
          <p:cNvSpPr txBox="1"/>
          <p:nvPr/>
        </p:nvSpPr>
        <p:spPr>
          <a:xfrm rot="20481909">
            <a:off x="6648482" y="1644153"/>
            <a:ext cx="1415559" cy="253916"/>
          </a:xfrm>
          <a:prstGeom prst="rect">
            <a:avLst/>
          </a:prstGeom>
          <a:noFill/>
        </p:spPr>
        <p:txBody>
          <a:bodyPr wrap="square" rtlCol="0">
            <a:spAutoFit/>
          </a:bodyPr>
          <a:lstStyle/>
          <a:p>
            <a:pPr algn="ctr"/>
            <a:r>
              <a:rPr lang="en-US" sz="1050" b="1" dirty="0">
                <a:solidFill>
                  <a:srgbClr val="00B0F0"/>
                </a:solidFill>
              </a:rPr>
              <a:t>Predicted values</a:t>
            </a:r>
          </a:p>
        </p:txBody>
      </p:sp>
    </p:spTree>
    <p:extLst>
      <p:ext uri="{BB962C8B-B14F-4D97-AF65-F5344CB8AC3E}">
        <p14:creationId xmlns:p14="http://schemas.microsoft.com/office/powerpoint/2010/main" val="4139044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p:cNvGrpSpPr/>
        <p:nvPr/>
      </p:nvGrpSpPr>
      <p:grpSpPr>
        <a:xfrm>
          <a:off x="0" y="0"/>
          <a:ext cx="0" cy="0"/>
          <a:chOff x="0" y="0"/>
          <a:chExt cx="0" cy="0"/>
        </a:xfrm>
      </p:grpSpPr>
      <p:sp>
        <p:nvSpPr>
          <p:cNvPr id="27" name="Ορθογώνιο 26">
            <a:extLst>
              <a:ext uri="{FF2B5EF4-FFF2-40B4-BE49-F238E27FC236}">
                <a16:creationId xmlns:a16="http://schemas.microsoft.com/office/drawing/2014/main" id="{D707EBCB-7259-4096-9B59-AFA617BD5DC9}"/>
              </a:ext>
            </a:extLst>
          </p:cNvPr>
          <p:cNvSpPr/>
          <p:nvPr/>
        </p:nvSpPr>
        <p:spPr>
          <a:xfrm>
            <a:off x="0" y="554885"/>
            <a:ext cx="1943100" cy="6213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F20FDBC1-4B1E-4E39-8ABD-B784AECDE66F}"/>
              </a:ext>
            </a:extLst>
          </p:cNvPr>
          <p:cNvSpPr/>
          <p:nvPr/>
        </p:nvSpPr>
        <p:spPr>
          <a:xfrm>
            <a:off x="0" y="-9886"/>
            <a:ext cx="609600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TextBox 6">
            <a:extLst>
              <a:ext uri="{FF2B5EF4-FFF2-40B4-BE49-F238E27FC236}">
                <a16:creationId xmlns:a16="http://schemas.microsoft.com/office/drawing/2014/main" id="{8EA23060-51AA-4188-A192-F06D006CAB79}"/>
              </a:ext>
            </a:extLst>
          </p:cNvPr>
          <p:cNvSpPr txBox="1"/>
          <p:nvPr/>
        </p:nvSpPr>
        <p:spPr>
          <a:xfrm>
            <a:off x="-2" y="0"/>
            <a:ext cx="2590802" cy="369332"/>
          </a:xfrm>
          <a:prstGeom prst="rect">
            <a:avLst/>
          </a:prstGeom>
          <a:noFill/>
        </p:spPr>
        <p:txBody>
          <a:bodyPr wrap="square" rtlCol="0">
            <a:spAutoFit/>
          </a:bodyPr>
          <a:lstStyle/>
          <a:p>
            <a:r>
              <a:rPr lang="en-US" sz="1800" dirty="0"/>
              <a:t>Introduction</a:t>
            </a:r>
            <a:r>
              <a:rPr lang="en-US" dirty="0"/>
              <a:t> (cont’d)</a:t>
            </a:r>
            <a:endParaRPr lang="el-GR" dirty="0"/>
          </a:p>
        </p:txBody>
      </p:sp>
      <p:sp>
        <p:nvSpPr>
          <p:cNvPr id="9" name="Ορθογώνιο 8">
            <a:extLst>
              <a:ext uri="{FF2B5EF4-FFF2-40B4-BE49-F238E27FC236}">
                <a16:creationId xmlns:a16="http://schemas.microsoft.com/office/drawing/2014/main" id="{34EE2DB1-20A5-4C8E-BDFF-0D025CA01A98}"/>
              </a:ext>
            </a:extLst>
          </p:cNvPr>
          <p:cNvSpPr/>
          <p:nvPr/>
        </p:nvSpPr>
        <p:spPr>
          <a:xfrm>
            <a:off x="6096000" y="-9886"/>
            <a:ext cx="609600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Γραφικό 4" descr="Κέντρο με συμπαγές γέμισμα">
            <a:extLst>
              <a:ext uri="{FF2B5EF4-FFF2-40B4-BE49-F238E27FC236}">
                <a16:creationId xmlns:a16="http://schemas.microsoft.com/office/drawing/2014/main" id="{3532A1FA-9CDE-4154-B133-EE4A5AF93E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4671" y="540602"/>
            <a:ext cx="599304" cy="599304"/>
          </a:xfrm>
          <a:prstGeom prst="rect">
            <a:avLst/>
          </a:prstGeom>
        </p:spPr>
      </p:pic>
      <p:sp>
        <p:nvSpPr>
          <p:cNvPr id="18" name="Ορθογώνιο 17">
            <a:extLst>
              <a:ext uri="{FF2B5EF4-FFF2-40B4-BE49-F238E27FC236}">
                <a16:creationId xmlns:a16="http://schemas.microsoft.com/office/drawing/2014/main" id="{95C8AB3C-05E9-4D5F-8873-E2B0262CCCF4}"/>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 name="Ορθογώνιο 19">
            <a:extLst>
              <a:ext uri="{FF2B5EF4-FFF2-40B4-BE49-F238E27FC236}">
                <a16:creationId xmlns:a16="http://schemas.microsoft.com/office/drawing/2014/main" id="{8E728AA5-8D00-4924-A08E-409D02AC1574}"/>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 name="TextBox 20">
            <a:extLst>
              <a:ext uri="{FF2B5EF4-FFF2-40B4-BE49-F238E27FC236}">
                <a16:creationId xmlns:a16="http://schemas.microsoft.com/office/drawing/2014/main" id="{0B1052BA-0126-4E87-A50D-386A03CEAD89}"/>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4" name="TextBox 3">
            <a:extLst>
              <a:ext uri="{FF2B5EF4-FFF2-40B4-BE49-F238E27FC236}">
                <a16:creationId xmlns:a16="http://schemas.microsoft.com/office/drawing/2014/main" id="{9807B3B2-CB46-445A-AB76-7DBD86E3A866}"/>
              </a:ext>
            </a:extLst>
          </p:cNvPr>
          <p:cNvSpPr txBox="1"/>
          <p:nvPr/>
        </p:nvSpPr>
        <p:spPr>
          <a:xfrm>
            <a:off x="-54105" y="529951"/>
            <a:ext cx="1372878" cy="646331"/>
          </a:xfrm>
          <a:prstGeom prst="rect">
            <a:avLst/>
          </a:prstGeom>
          <a:noFill/>
        </p:spPr>
        <p:txBody>
          <a:bodyPr wrap="square" rtlCol="0">
            <a:spAutoFit/>
          </a:bodyPr>
          <a:lstStyle/>
          <a:p>
            <a:pPr algn="ctr"/>
            <a:r>
              <a:rPr lang="en-US" b="1" dirty="0">
                <a:solidFill>
                  <a:schemeClr val="bg1"/>
                </a:solidFill>
              </a:rPr>
              <a:t>Study’s</a:t>
            </a:r>
          </a:p>
          <a:p>
            <a:pPr algn="ctr"/>
            <a:r>
              <a:rPr lang="en-US" b="1" dirty="0">
                <a:solidFill>
                  <a:schemeClr val="bg1"/>
                </a:solidFill>
              </a:rPr>
              <a:t>Goal</a:t>
            </a:r>
            <a:endParaRPr lang="el-GR" dirty="0">
              <a:solidFill>
                <a:schemeClr val="bg1"/>
              </a:solidFill>
            </a:endParaRPr>
          </a:p>
        </p:txBody>
      </p:sp>
      <p:sp>
        <p:nvSpPr>
          <p:cNvPr id="2" name="TextBox 1">
            <a:extLst>
              <a:ext uri="{FF2B5EF4-FFF2-40B4-BE49-F238E27FC236}">
                <a16:creationId xmlns:a16="http://schemas.microsoft.com/office/drawing/2014/main" id="{F54DD2C1-1BB6-450D-BCFD-07E426CC602A}"/>
              </a:ext>
            </a:extLst>
          </p:cNvPr>
          <p:cNvSpPr txBox="1"/>
          <p:nvPr/>
        </p:nvSpPr>
        <p:spPr>
          <a:xfrm>
            <a:off x="2304833" y="586262"/>
            <a:ext cx="6912112" cy="646331"/>
          </a:xfrm>
          <a:prstGeom prst="rect">
            <a:avLst/>
          </a:prstGeom>
          <a:noFill/>
        </p:spPr>
        <p:txBody>
          <a:bodyPr wrap="square" rtlCol="0">
            <a:spAutoFit/>
          </a:bodyPr>
          <a:lstStyle/>
          <a:p>
            <a:r>
              <a:rPr lang="en-US" dirty="0"/>
              <a:t>Precise Estimation of Remaining Useful Life for bearing on a shaft under normal operating conditions.</a:t>
            </a:r>
            <a:endParaRPr lang="el-GR" dirty="0"/>
          </a:p>
        </p:txBody>
      </p:sp>
      <p:sp>
        <p:nvSpPr>
          <p:cNvPr id="3" name="Ορθογώνιο: Στρογγύλεμα γωνιών 2">
            <a:extLst>
              <a:ext uri="{FF2B5EF4-FFF2-40B4-BE49-F238E27FC236}">
                <a16:creationId xmlns:a16="http://schemas.microsoft.com/office/drawing/2014/main" id="{70421FD5-C17E-4064-A8E9-6EBD353DC5E8}"/>
              </a:ext>
            </a:extLst>
          </p:cNvPr>
          <p:cNvSpPr/>
          <p:nvPr/>
        </p:nvSpPr>
        <p:spPr>
          <a:xfrm>
            <a:off x="2172536" y="436328"/>
            <a:ext cx="7264866" cy="921577"/>
          </a:xfrm>
          <a:prstGeom prst="roundRect">
            <a:avLst/>
          </a:pr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6" name="Γραφικό 25" descr="Βέλος: Περιστροφή αριστερά περίγραμμα">
            <a:extLst>
              <a:ext uri="{FF2B5EF4-FFF2-40B4-BE49-F238E27FC236}">
                <a16:creationId xmlns:a16="http://schemas.microsoft.com/office/drawing/2014/main" id="{A7D02F5E-F944-4D2D-AB99-69393A0E3356}"/>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3215516" y="1315922"/>
            <a:ext cx="914400" cy="914400"/>
          </a:xfrm>
          <a:prstGeom prst="rect">
            <a:avLst/>
          </a:prstGeom>
        </p:spPr>
      </p:pic>
      <p:sp>
        <p:nvSpPr>
          <p:cNvPr id="29" name="TextBox 28">
            <a:extLst>
              <a:ext uri="{FF2B5EF4-FFF2-40B4-BE49-F238E27FC236}">
                <a16:creationId xmlns:a16="http://schemas.microsoft.com/office/drawing/2014/main" id="{EEAA8A7C-3F0E-48AA-8330-4EEBBDE55215}"/>
              </a:ext>
            </a:extLst>
          </p:cNvPr>
          <p:cNvSpPr txBox="1"/>
          <p:nvPr/>
        </p:nvSpPr>
        <p:spPr>
          <a:xfrm>
            <a:off x="4075378" y="1623199"/>
            <a:ext cx="6660544" cy="1200329"/>
          </a:xfrm>
          <a:prstGeom prst="rect">
            <a:avLst/>
          </a:prstGeom>
          <a:noFill/>
        </p:spPr>
        <p:txBody>
          <a:bodyPr wrap="square" rtlCol="0">
            <a:spAutoFit/>
          </a:bodyPr>
          <a:lstStyle/>
          <a:p>
            <a:pPr algn="ctr"/>
            <a:r>
              <a:rPr lang="en-US" b="1" dirty="0">
                <a:solidFill>
                  <a:schemeClr val="accent4"/>
                </a:solidFill>
              </a:rPr>
              <a:t>How?</a:t>
            </a:r>
            <a:endParaRPr lang="el-GR" b="1" dirty="0">
              <a:solidFill>
                <a:schemeClr val="accent4"/>
              </a:solidFill>
            </a:endParaRPr>
          </a:p>
          <a:p>
            <a:r>
              <a:rPr lang="en-US" dirty="0"/>
              <a:t>Via the usage of random vibration</a:t>
            </a:r>
            <a:r>
              <a:rPr lang="el-GR" dirty="0"/>
              <a:t> </a:t>
            </a:r>
            <a:r>
              <a:rPr lang="en-US" dirty="0"/>
              <a:t>response signals and a statistical time series method based on Functionally Pooled (FP) models.</a:t>
            </a:r>
          </a:p>
        </p:txBody>
      </p:sp>
      <p:sp>
        <p:nvSpPr>
          <p:cNvPr id="30" name="Ορθογώνιο: Στρογγύλεμα γωνιών 29">
            <a:extLst>
              <a:ext uri="{FF2B5EF4-FFF2-40B4-BE49-F238E27FC236}">
                <a16:creationId xmlns:a16="http://schemas.microsoft.com/office/drawing/2014/main" id="{EA5111F7-47E7-4077-A305-901B3C081289}"/>
              </a:ext>
            </a:extLst>
          </p:cNvPr>
          <p:cNvSpPr/>
          <p:nvPr/>
        </p:nvSpPr>
        <p:spPr>
          <a:xfrm>
            <a:off x="4045479" y="1574556"/>
            <a:ext cx="6720342" cy="1309959"/>
          </a:xfrm>
          <a:prstGeom prst="roundRect">
            <a:avLst/>
          </a:pr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31" name="Γραφικό 30" descr="Βέλος: Περιστροφή δεξιά περίγραμμα">
            <a:extLst>
              <a:ext uri="{FF2B5EF4-FFF2-40B4-BE49-F238E27FC236}">
                <a16:creationId xmlns:a16="http://schemas.microsoft.com/office/drawing/2014/main" id="{5D19E66D-B0A1-4A17-B7EF-01D08FDBE585}"/>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10240479" y="2766595"/>
            <a:ext cx="990886" cy="990886"/>
          </a:xfrm>
          <a:prstGeom prst="rect">
            <a:avLst/>
          </a:prstGeom>
        </p:spPr>
      </p:pic>
      <p:sp>
        <p:nvSpPr>
          <p:cNvPr id="32" name="TextBox 31">
            <a:extLst>
              <a:ext uri="{FF2B5EF4-FFF2-40B4-BE49-F238E27FC236}">
                <a16:creationId xmlns:a16="http://schemas.microsoft.com/office/drawing/2014/main" id="{894D1542-D4BF-4860-9C0C-88FF6BBBD507}"/>
              </a:ext>
            </a:extLst>
          </p:cNvPr>
          <p:cNvSpPr txBox="1"/>
          <p:nvPr/>
        </p:nvSpPr>
        <p:spPr>
          <a:xfrm>
            <a:off x="4141399" y="3211987"/>
            <a:ext cx="6027092" cy="646331"/>
          </a:xfrm>
          <a:prstGeom prst="rect">
            <a:avLst/>
          </a:prstGeom>
          <a:noFill/>
        </p:spPr>
        <p:txBody>
          <a:bodyPr wrap="square" rtlCol="0">
            <a:spAutoFit/>
          </a:bodyPr>
          <a:lstStyle/>
          <a:p>
            <a:pPr algn="ctr"/>
            <a:r>
              <a:rPr lang="en-US" b="1" dirty="0">
                <a:solidFill>
                  <a:schemeClr val="accent4"/>
                </a:solidFill>
              </a:rPr>
              <a:t>Method:</a:t>
            </a:r>
          </a:p>
          <a:p>
            <a:pPr algn="ctr"/>
            <a:r>
              <a:rPr lang="en-US" dirty="0"/>
              <a:t>Functionally Pooled Auto Regressive (FP-AR) models.</a:t>
            </a:r>
            <a:endParaRPr lang="el-GR" dirty="0"/>
          </a:p>
        </p:txBody>
      </p:sp>
      <p:sp>
        <p:nvSpPr>
          <p:cNvPr id="33" name="Ορθογώνιο: Στρογγύλεμα γωνιών 32">
            <a:extLst>
              <a:ext uri="{FF2B5EF4-FFF2-40B4-BE49-F238E27FC236}">
                <a16:creationId xmlns:a16="http://schemas.microsoft.com/office/drawing/2014/main" id="{26F2D25C-FB68-44D0-8AF5-0F655A93C7C6}"/>
              </a:ext>
            </a:extLst>
          </p:cNvPr>
          <p:cNvSpPr/>
          <p:nvPr/>
        </p:nvSpPr>
        <p:spPr>
          <a:xfrm>
            <a:off x="4075378" y="3203772"/>
            <a:ext cx="6235244" cy="652476"/>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34" name="Γραφικό 33" descr="Βέλος: Περιστροφή αριστερά περίγραμμα">
            <a:extLst>
              <a:ext uri="{FF2B5EF4-FFF2-40B4-BE49-F238E27FC236}">
                <a16:creationId xmlns:a16="http://schemas.microsoft.com/office/drawing/2014/main" id="{83262C72-DD56-41B2-BA87-EB216DA8B37E}"/>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3675557" y="3873902"/>
            <a:ext cx="931683" cy="914400"/>
          </a:xfrm>
          <a:prstGeom prst="rect">
            <a:avLst/>
          </a:prstGeom>
        </p:spPr>
      </p:pic>
      <p:sp>
        <p:nvSpPr>
          <p:cNvPr id="35" name="TextBox 34">
            <a:extLst>
              <a:ext uri="{FF2B5EF4-FFF2-40B4-BE49-F238E27FC236}">
                <a16:creationId xmlns:a16="http://schemas.microsoft.com/office/drawing/2014/main" id="{7459A0F0-F42A-41C0-86CC-C0377578E9F5}"/>
              </a:ext>
            </a:extLst>
          </p:cNvPr>
          <p:cNvSpPr txBox="1"/>
          <p:nvPr/>
        </p:nvSpPr>
        <p:spPr>
          <a:xfrm>
            <a:off x="4559280" y="4377375"/>
            <a:ext cx="7229296" cy="2031325"/>
          </a:xfrm>
          <a:prstGeom prst="rect">
            <a:avLst/>
          </a:prstGeom>
          <a:noFill/>
        </p:spPr>
        <p:txBody>
          <a:bodyPr wrap="square" rtlCol="0">
            <a:spAutoFit/>
          </a:bodyPr>
          <a:lstStyle/>
          <a:p>
            <a:pPr algn="ctr"/>
            <a:r>
              <a:rPr lang="en-US" b="1" dirty="0">
                <a:solidFill>
                  <a:schemeClr val="accent4"/>
                </a:solidFill>
              </a:rPr>
              <a:t>Why?</a:t>
            </a:r>
            <a:endParaRPr lang="el-GR" b="1" dirty="0">
              <a:solidFill>
                <a:schemeClr val="accent4"/>
              </a:solidFill>
            </a:endParaRPr>
          </a:p>
          <a:p>
            <a:pPr marL="285750" indent="-285750">
              <a:buFont typeface="Wingdings" panose="05000000000000000000" pitchFamily="2" charset="2"/>
              <a:buChar char="Ø"/>
            </a:pPr>
            <a:r>
              <a:rPr lang="en-US" dirty="0"/>
              <a:t>RUL based on </a:t>
            </a:r>
            <a:r>
              <a:rPr lang="en-US" b="1" dirty="0"/>
              <a:t>actual degraded condition </a:t>
            </a:r>
            <a:r>
              <a:rPr lang="en-US" sz="1800" dirty="0"/>
              <a:t>NOT on extracted </a:t>
            </a:r>
            <a:r>
              <a:rPr lang="en-US" dirty="0"/>
              <a:t>features.</a:t>
            </a:r>
          </a:p>
          <a:p>
            <a:pPr marL="285750" indent="-285750">
              <a:buFont typeface="Wingdings" panose="05000000000000000000" pitchFamily="2" charset="2"/>
              <a:buChar char="Ø"/>
            </a:pPr>
            <a:r>
              <a:rPr lang="en-US" dirty="0"/>
              <a:t>Do </a:t>
            </a:r>
            <a:r>
              <a:rPr lang="en-US" b="1" dirty="0"/>
              <a:t>NOT</a:t>
            </a:r>
            <a:r>
              <a:rPr lang="en-US" dirty="0"/>
              <a:t> rely on pre-selected deterministic function.</a:t>
            </a:r>
          </a:p>
          <a:p>
            <a:pPr marL="285750" indent="-285750">
              <a:buFont typeface="Wingdings" panose="05000000000000000000" pitchFamily="2" charset="2"/>
              <a:buChar char="Ø"/>
            </a:pPr>
            <a:r>
              <a:rPr lang="en-US" sz="1800" b="1" dirty="0"/>
              <a:t>Limited</a:t>
            </a:r>
            <a:r>
              <a:rPr lang="en-US" dirty="0"/>
              <a:t> amount of </a:t>
            </a:r>
            <a:r>
              <a:rPr lang="en-US" b="1" dirty="0"/>
              <a:t>data</a:t>
            </a:r>
            <a:r>
              <a:rPr lang="en-US" dirty="0"/>
              <a:t> needed for model’s identification.</a:t>
            </a:r>
            <a:endParaRPr lang="el-GR" dirty="0"/>
          </a:p>
          <a:p>
            <a:pPr marL="285750" indent="-285750">
              <a:buFont typeface="Wingdings" panose="05000000000000000000" pitchFamily="2" charset="2"/>
              <a:buChar char="Ø"/>
            </a:pPr>
            <a:r>
              <a:rPr lang="en-US" dirty="0"/>
              <a:t>Capable for </a:t>
            </a:r>
            <a:r>
              <a:rPr lang="en-US" b="1" dirty="0"/>
              <a:t>early RUL estimation</a:t>
            </a:r>
            <a:r>
              <a:rPr lang="en-US" dirty="0"/>
              <a:t>.</a:t>
            </a:r>
          </a:p>
          <a:p>
            <a:pPr marL="285750" indent="-285750">
              <a:buFont typeface="Wingdings" panose="05000000000000000000" pitchFamily="2" charset="2"/>
              <a:buChar char="Ø"/>
            </a:pPr>
            <a:endParaRPr lang="el-GR" sz="1800" dirty="0"/>
          </a:p>
        </p:txBody>
      </p:sp>
      <p:sp>
        <p:nvSpPr>
          <p:cNvPr id="36" name="Ορθογώνιο: Στρογγύλεμα γωνιών 35">
            <a:extLst>
              <a:ext uri="{FF2B5EF4-FFF2-40B4-BE49-F238E27FC236}">
                <a16:creationId xmlns:a16="http://schemas.microsoft.com/office/drawing/2014/main" id="{7660A4EA-6303-4D8D-B6CE-19D02E1AD663}"/>
              </a:ext>
            </a:extLst>
          </p:cNvPr>
          <p:cNvSpPr/>
          <p:nvPr/>
        </p:nvSpPr>
        <p:spPr>
          <a:xfrm>
            <a:off x="4559281" y="4266242"/>
            <a:ext cx="7229295" cy="2042142"/>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8" name="TextBox 37">
            <a:extLst>
              <a:ext uri="{FF2B5EF4-FFF2-40B4-BE49-F238E27FC236}">
                <a16:creationId xmlns:a16="http://schemas.microsoft.com/office/drawing/2014/main" id="{A7186D3D-912D-4CC2-8B2F-5E2DABF67541}"/>
              </a:ext>
            </a:extLst>
          </p:cNvPr>
          <p:cNvSpPr txBox="1"/>
          <p:nvPr/>
        </p:nvSpPr>
        <p:spPr>
          <a:xfrm>
            <a:off x="11536217" y="6529071"/>
            <a:ext cx="817707" cy="369332"/>
          </a:xfrm>
          <a:prstGeom prst="rect">
            <a:avLst/>
          </a:prstGeom>
          <a:noFill/>
        </p:spPr>
        <p:txBody>
          <a:bodyPr wrap="square" rtlCol="0">
            <a:spAutoFit/>
          </a:bodyPr>
          <a:lstStyle/>
          <a:p>
            <a:r>
              <a:rPr lang="en-US" dirty="0">
                <a:solidFill>
                  <a:schemeClr val="bg1"/>
                </a:solidFill>
              </a:rPr>
              <a:t>7</a:t>
            </a:r>
            <a:r>
              <a:rPr lang="el-GR" dirty="0">
                <a:solidFill>
                  <a:schemeClr val="bg1"/>
                </a:solidFill>
              </a:rPr>
              <a:t>/</a:t>
            </a:r>
            <a:r>
              <a:rPr lang="en-US" dirty="0">
                <a:solidFill>
                  <a:schemeClr val="bg1"/>
                </a:solidFill>
              </a:rPr>
              <a:t>21</a:t>
            </a:r>
            <a:endParaRPr lang="el-GR" dirty="0">
              <a:solidFill>
                <a:schemeClr val="bg1"/>
              </a:solidFill>
            </a:endParaRPr>
          </a:p>
        </p:txBody>
      </p:sp>
      <p:sp>
        <p:nvSpPr>
          <p:cNvPr id="6" name="Ορθογώνιο 8">
            <a:extLst>
              <a:ext uri="{FF2B5EF4-FFF2-40B4-BE49-F238E27FC236}">
                <a16:creationId xmlns:a16="http://schemas.microsoft.com/office/drawing/2014/main" id="{5368648C-32C8-4494-169E-FE761BB2A884}"/>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Tree>
    <p:extLst>
      <p:ext uri="{BB962C8B-B14F-4D97-AF65-F5344CB8AC3E}">
        <p14:creationId xmlns:p14="http://schemas.microsoft.com/office/powerpoint/2010/main" val="2420149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5777FBC-5781-45E3-80E6-08489BC67794}"/>
              </a:ext>
            </a:extLst>
          </p:cNvPr>
          <p:cNvSpPr txBox="1"/>
          <p:nvPr/>
        </p:nvSpPr>
        <p:spPr>
          <a:xfrm>
            <a:off x="4043157" y="1839"/>
            <a:ext cx="3789681" cy="509105"/>
          </a:xfrm>
          <a:prstGeom prst="rect">
            <a:avLst/>
          </a:prstGeom>
          <a:solidFill>
            <a:schemeClr val="bg2">
              <a:lumMod val="60000"/>
              <a:lumOff val="40000"/>
            </a:schemeClr>
          </a:solidFill>
        </p:spPr>
        <p:txBody>
          <a:bodyPr wrap="square" rtlCol="0">
            <a:spAutoFit/>
          </a:bodyPr>
          <a:lstStyle/>
          <a:p>
            <a:endParaRPr lang="el-GR" dirty="0"/>
          </a:p>
        </p:txBody>
      </p:sp>
      <p:sp>
        <p:nvSpPr>
          <p:cNvPr id="5" name="Ορθογώνιο 4">
            <a:extLst>
              <a:ext uri="{FF2B5EF4-FFF2-40B4-BE49-F238E27FC236}">
                <a16:creationId xmlns:a16="http://schemas.microsoft.com/office/drawing/2014/main" id="{10E385A3-712C-46F8-96DB-8479700531D5}"/>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Ορθογώνιο 9">
            <a:extLst>
              <a:ext uri="{FF2B5EF4-FFF2-40B4-BE49-F238E27FC236}">
                <a16:creationId xmlns:a16="http://schemas.microsoft.com/office/drawing/2014/main" id="{86AC0ACA-EEE8-4B2E-A14D-9BE9118779A8}"/>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TextBox 10">
            <a:extLst>
              <a:ext uri="{FF2B5EF4-FFF2-40B4-BE49-F238E27FC236}">
                <a16:creationId xmlns:a16="http://schemas.microsoft.com/office/drawing/2014/main" id="{26F637E7-06BA-4DF9-A625-9852D78DC137}"/>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12" name="Ορθογώνιο 11">
            <a:extLst>
              <a:ext uri="{FF2B5EF4-FFF2-40B4-BE49-F238E27FC236}">
                <a16:creationId xmlns:a16="http://schemas.microsoft.com/office/drawing/2014/main" id="{ADF596F5-A255-47B8-878E-51AC158446FD}"/>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3" name="TextBox 12">
            <a:extLst>
              <a:ext uri="{FF2B5EF4-FFF2-40B4-BE49-F238E27FC236}">
                <a16:creationId xmlns:a16="http://schemas.microsoft.com/office/drawing/2014/main" id="{4B205099-BB9D-4375-B15F-EAF856D8EFDA}"/>
              </a:ext>
            </a:extLst>
          </p:cNvPr>
          <p:cNvSpPr txBox="1"/>
          <p:nvPr/>
        </p:nvSpPr>
        <p:spPr>
          <a:xfrm>
            <a:off x="-1" y="1839"/>
            <a:ext cx="4043158" cy="523220"/>
          </a:xfrm>
          <a:prstGeom prst="rect">
            <a:avLst/>
          </a:prstGeom>
          <a:solidFill>
            <a:schemeClr val="accent1"/>
          </a:solidFill>
        </p:spPr>
        <p:txBody>
          <a:bodyPr wrap="square" rtlCol="0">
            <a:spAutoFit/>
          </a:bodyPr>
          <a:lstStyle/>
          <a:p>
            <a:endParaRPr lang="el-GR" dirty="0"/>
          </a:p>
        </p:txBody>
      </p:sp>
      <p:sp>
        <p:nvSpPr>
          <p:cNvPr id="14" name="TextBox 13">
            <a:extLst>
              <a:ext uri="{FF2B5EF4-FFF2-40B4-BE49-F238E27FC236}">
                <a16:creationId xmlns:a16="http://schemas.microsoft.com/office/drawing/2014/main" id="{3206877D-4A66-427D-89F8-0B291B4AAFB8}"/>
              </a:ext>
            </a:extLst>
          </p:cNvPr>
          <p:cNvSpPr txBox="1"/>
          <p:nvPr/>
        </p:nvSpPr>
        <p:spPr>
          <a:xfrm>
            <a:off x="4169846" y="44031"/>
            <a:ext cx="3587365" cy="400110"/>
          </a:xfrm>
          <a:prstGeom prst="rect">
            <a:avLst/>
          </a:prstGeom>
          <a:noFill/>
        </p:spPr>
        <p:txBody>
          <a:bodyPr wrap="square" rtlCol="0">
            <a:spAutoFit/>
          </a:bodyPr>
          <a:lstStyle/>
          <a:p>
            <a:r>
              <a:rPr lang="en-US" sz="2000" dirty="0"/>
              <a:t>2. The Experimental Set-up</a:t>
            </a:r>
            <a:endParaRPr lang="el-GR" sz="2000" dirty="0"/>
          </a:p>
        </p:txBody>
      </p:sp>
      <p:sp>
        <p:nvSpPr>
          <p:cNvPr id="15" name="TextBox 14">
            <a:extLst>
              <a:ext uri="{FF2B5EF4-FFF2-40B4-BE49-F238E27FC236}">
                <a16:creationId xmlns:a16="http://schemas.microsoft.com/office/drawing/2014/main" id="{BA7BDAC3-A4D7-4A62-A48B-A0D27289C536}"/>
              </a:ext>
            </a:extLst>
          </p:cNvPr>
          <p:cNvSpPr txBox="1"/>
          <p:nvPr/>
        </p:nvSpPr>
        <p:spPr>
          <a:xfrm>
            <a:off x="7832838" y="0"/>
            <a:ext cx="4361059" cy="523220"/>
          </a:xfrm>
          <a:prstGeom prst="rect">
            <a:avLst/>
          </a:prstGeom>
          <a:solidFill>
            <a:schemeClr val="accent1"/>
          </a:solidFill>
        </p:spPr>
        <p:txBody>
          <a:bodyPr wrap="square" rtlCol="0">
            <a:spAutoFit/>
          </a:bodyPr>
          <a:lstStyle/>
          <a:p>
            <a:endParaRPr lang="el-GR" dirty="0"/>
          </a:p>
        </p:txBody>
      </p:sp>
      <p:sp>
        <p:nvSpPr>
          <p:cNvPr id="51" name="TextBox 50">
            <a:extLst>
              <a:ext uri="{FF2B5EF4-FFF2-40B4-BE49-F238E27FC236}">
                <a16:creationId xmlns:a16="http://schemas.microsoft.com/office/drawing/2014/main" id="{855EA10E-CC4D-4590-A9D0-5789983ACB86}"/>
              </a:ext>
            </a:extLst>
          </p:cNvPr>
          <p:cNvSpPr txBox="1"/>
          <p:nvPr/>
        </p:nvSpPr>
        <p:spPr>
          <a:xfrm>
            <a:off x="11536216" y="6529071"/>
            <a:ext cx="817707" cy="369332"/>
          </a:xfrm>
          <a:prstGeom prst="rect">
            <a:avLst/>
          </a:prstGeom>
          <a:noFill/>
        </p:spPr>
        <p:txBody>
          <a:bodyPr wrap="square" rtlCol="0">
            <a:spAutoFit/>
          </a:bodyPr>
          <a:lstStyle/>
          <a:p>
            <a:r>
              <a:rPr lang="en-US" dirty="0">
                <a:solidFill>
                  <a:schemeClr val="bg1"/>
                </a:solidFill>
              </a:rPr>
              <a:t>8</a:t>
            </a:r>
            <a:r>
              <a:rPr lang="el-GR" dirty="0">
                <a:solidFill>
                  <a:schemeClr val="bg1"/>
                </a:solidFill>
              </a:rPr>
              <a:t>/</a:t>
            </a:r>
            <a:r>
              <a:rPr lang="en-US" dirty="0">
                <a:solidFill>
                  <a:schemeClr val="bg1"/>
                </a:solidFill>
              </a:rPr>
              <a:t>21</a:t>
            </a:r>
            <a:endParaRPr lang="el-GR" dirty="0">
              <a:solidFill>
                <a:schemeClr val="bg1"/>
              </a:solidFill>
            </a:endParaRPr>
          </a:p>
        </p:txBody>
      </p:sp>
      <p:pic>
        <p:nvPicPr>
          <p:cNvPr id="6" name="Picture 5">
            <a:extLst>
              <a:ext uri="{FF2B5EF4-FFF2-40B4-BE49-F238E27FC236}">
                <a16:creationId xmlns:a16="http://schemas.microsoft.com/office/drawing/2014/main" id="{6DB9D923-DA12-DDE5-6230-1E0A237E16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999" y="1547421"/>
            <a:ext cx="6697132" cy="3802543"/>
          </a:xfrm>
          <a:prstGeom prst="rect">
            <a:avLst/>
          </a:prstGeom>
          <a:ln w="12700">
            <a:solidFill>
              <a:schemeClr val="bg1"/>
            </a:solidFill>
          </a:ln>
          <a:effectLst>
            <a:outerShdw blurRad="292100" dist="139700" dir="2700000" algn="tl" rotWithShape="0">
              <a:srgbClr val="333333">
                <a:alpha val="65000"/>
              </a:srgbClr>
            </a:outerShdw>
          </a:effectLst>
        </p:spPr>
      </p:pic>
      <p:sp>
        <p:nvSpPr>
          <p:cNvPr id="8" name="Ορθογώνιο 85">
            <a:extLst>
              <a:ext uri="{FF2B5EF4-FFF2-40B4-BE49-F238E27FC236}">
                <a16:creationId xmlns:a16="http://schemas.microsoft.com/office/drawing/2014/main" id="{FD363B7C-153B-31CE-A4D5-191D766FF868}"/>
              </a:ext>
            </a:extLst>
          </p:cNvPr>
          <p:cNvSpPr/>
          <p:nvPr/>
        </p:nvSpPr>
        <p:spPr>
          <a:xfrm>
            <a:off x="19520" y="680340"/>
            <a:ext cx="2159000" cy="6213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TextBox 8">
            <a:extLst>
              <a:ext uri="{FF2B5EF4-FFF2-40B4-BE49-F238E27FC236}">
                <a16:creationId xmlns:a16="http://schemas.microsoft.com/office/drawing/2014/main" id="{4B76A780-6CF7-3D95-9F7E-ABECBBAFF9C2}"/>
              </a:ext>
            </a:extLst>
          </p:cNvPr>
          <p:cNvSpPr txBox="1"/>
          <p:nvPr/>
        </p:nvSpPr>
        <p:spPr>
          <a:xfrm>
            <a:off x="-252591" y="680340"/>
            <a:ext cx="2736455" cy="584775"/>
          </a:xfrm>
          <a:prstGeom prst="rect">
            <a:avLst/>
          </a:prstGeom>
          <a:noFill/>
        </p:spPr>
        <p:txBody>
          <a:bodyPr wrap="square" rtlCol="0">
            <a:spAutoFit/>
          </a:bodyPr>
          <a:lstStyle/>
          <a:p>
            <a:pPr algn="ctr"/>
            <a:r>
              <a:rPr lang="en-US" sz="1600" b="1" dirty="0">
                <a:solidFill>
                  <a:schemeClr val="bg1"/>
                </a:solidFill>
              </a:rPr>
              <a:t>Draft of Experimental </a:t>
            </a:r>
          </a:p>
          <a:p>
            <a:pPr algn="ctr"/>
            <a:r>
              <a:rPr lang="en-US" sz="1600" b="1" dirty="0">
                <a:solidFill>
                  <a:schemeClr val="bg1"/>
                </a:solidFill>
              </a:rPr>
              <a:t>set-up</a:t>
            </a:r>
            <a:endParaRPr lang="el-GR" sz="1600" b="1" dirty="0">
              <a:solidFill>
                <a:schemeClr val="bg1"/>
              </a:solidFill>
            </a:endParaRPr>
          </a:p>
        </p:txBody>
      </p:sp>
      <p:sp>
        <p:nvSpPr>
          <p:cNvPr id="21" name="Oval 20">
            <a:extLst>
              <a:ext uri="{FF2B5EF4-FFF2-40B4-BE49-F238E27FC236}">
                <a16:creationId xmlns:a16="http://schemas.microsoft.com/office/drawing/2014/main" id="{FA6693B0-4E81-16D4-658A-949302501C47}"/>
              </a:ext>
            </a:extLst>
          </p:cNvPr>
          <p:cNvSpPr/>
          <p:nvPr/>
        </p:nvSpPr>
        <p:spPr>
          <a:xfrm>
            <a:off x="922223" y="1938104"/>
            <a:ext cx="1514051" cy="2161642"/>
          </a:xfrm>
          <a:prstGeom prst="ellipse">
            <a:avLst/>
          </a:prstGeom>
          <a:noFill/>
          <a:ln w="381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close-up of a crack in a metal container&#10;&#10;Description automatically generated">
            <a:extLst>
              <a:ext uri="{FF2B5EF4-FFF2-40B4-BE49-F238E27FC236}">
                <a16:creationId xmlns:a16="http://schemas.microsoft.com/office/drawing/2014/main" id="{7840750D-7221-C883-092F-E571F2ED5AE1}"/>
              </a:ext>
            </a:extLst>
          </p:cNvPr>
          <p:cNvPicPr>
            <a:picLocks noChangeAspect="1"/>
          </p:cNvPicPr>
          <p:nvPr/>
        </p:nvPicPr>
        <p:blipFill>
          <a:blip r:embed="rId6"/>
          <a:stretch>
            <a:fillRect/>
          </a:stretch>
        </p:blipFill>
        <p:spPr>
          <a:xfrm>
            <a:off x="3723012" y="4998043"/>
            <a:ext cx="2040173" cy="1398020"/>
          </a:xfrm>
          <a:prstGeom prst="rect">
            <a:avLst/>
          </a:prstGeom>
          <a:ln w="12700">
            <a:solidFill>
              <a:schemeClr val="bg1"/>
            </a:solidFill>
          </a:ln>
          <a:effectLst>
            <a:outerShdw blurRad="292100" dist="139700" dir="2700000" algn="tl" rotWithShape="0">
              <a:srgbClr val="333333">
                <a:alpha val="65000"/>
              </a:srgbClr>
            </a:outerShdw>
          </a:effectLst>
        </p:spPr>
      </p:pic>
      <p:cxnSp>
        <p:nvCxnSpPr>
          <p:cNvPr id="24" name="Connector: Elbow 23">
            <a:extLst>
              <a:ext uri="{FF2B5EF4-FFF2-40B4-BE49-F238E27FC236}">
                <a16:creationId xmlns:a16="http://schemas.microsoft.com/office/drawing/2014/main" id="{1A83FEE3-6D3F-59F0-D626-3A8A7C7E0B62}"/>
              </a:ext>
            </a:extLst>
          </p:cNvPr>
          <p:cNvCxnSpPr>
            <a:cxnSpLocks/>
            <a:stCxn id="21" idx="4"/>
            <a:endCxn id="22" idx="1"/>
          </p:cNvCxnSpPr>
          <p:nvPr/>
        </p:nvCxnSpPr>
        <p:spPr>
          <a:xfrm rot="16200000" flipH="1">
            <a:off x="1902477" y="3876517"/>
            <a:ext cx="1597307" cy="2043763"/>
          </a:xfrm>
          <a:prstGeom prst="bentConnector2">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789FE4-D100-D4CA-BE3E-420142849938}"/>
              </a:ext>
            </a:extLst>
          </p:cNvPr>
          <p:cNvSpPr txBox="1"/>
          <p:nvPr/>
        </p:nvSpPr>
        <p:spPr>
          <a:xfrm>
            <a:off x="3926590" y="756628"/>
            <a:ext cx="3673190" cy="400110"/>
          </a:xfrm>
          <a:prstGeom prst="rect">
            <a:avLst/>
          </a:prstGeom>
          <a:noFill/>
        </p:spPr>
        <p:txBody>
          <a:bodyPr wrap="square" rtlCol="0">
            <a:spAutoFit/>
          </a:bodyPr>
          <a:lstStyle/>
          <a:p>
            <a:pPr algn="ctr"/>
            <a:r>
              <a:rPr lang="en-US" sz="2000" b="1" dirty="0"/>
              <a:t>Test to failure experiment</a:t>
            </a:r>
          </a:p>
        </p:txBody>
      </p:sp>
      <p:sp>
        <p:nvSpPr>
          <p:cNvPr id="29" name="Rectangle: Rounded Corners 28">
            <a:extLst>
              <a:ext uri="{FF2B5EF4-FFF2-40B4-BE49-F238E27FC236}">
                <a16:creationId xmlns:a16="http://schemas.microsoft.com/office/drawing/2014/main" id="{1DA11D66-D36A-F1AD-C984-E27E94A2755A}"/>
              </a:ext>
            </a:extLst>
          </p:cNvPr>
          <p:cNvSpPr/>
          <p:nvPr/>
        </p:nvSpPr>
        <p:spPr>
          <a:xfrm>
            <a:off x="4020670" y="733914"/>
            <a:ext cx="3485030" cy="525031"/>
          </a:xfrm>
          <a:prstGeom prst="roundRect">
            <a:avLst/>
          </a:prstGeom>
          <a:noFill/>
          <a:ln w="3810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a:extLst>
              <a:ext uri="{FF2B5EF4-FFF2-40B4-BE49-F238E27FC236}">
                <a16:creationId xmlns:a16="http://schemas.microsoft.com/office/drawing/2014/main" id="{7AEF6898-6F48-0CA4-71EC-66CD74618A2E}"/>
              </a:ext>
            </a:extLst>
          </p:cNvPr>
          <p:cNvSpPr txBox="1"/>
          <p:nvPr/>
        </p:nvSpPr>
        <p:spPr>
          <a:xfrm>
            <a:off x="1679249" y="5850211"/>
            <a:ext cx="1746316" cy="278239"/>
          </a:xfrm>
          <a:prstGeom prst="rect">
            <a:avLst/>
          </a:prstGeom>
          <a:noFill/>
          <a:ln w="28575">
            <a:solidFill>
              <a:schemeClr val="tx1">
                <a:lumMod val="50000"/>
              </a:schemeClr>
            </a:solidFill>
            <a:prstDash val="lgDashDot"/>
          </a:ln>
        </p:spPr>
        <p:txBody>
          <a:bodyPr wrap="square" rtlCol="0">
            <a:spAutoFit/>
          </a:bodyPr>
          <a:lstStyle/>
          <a:p>
            <a:pPr algn="ctr"/>
            <a:r>
              <a:rPr lang="en-US" sz="1200" b="1" dirty="0"/>
              <a:t>Outer Race Failure</a:t>
            </a:r>
          </a:p>
        </p:txBody>
      </p:sp>
      <p:sp>
        <p:nvSpPr>
          <p:cNvPr id="31" name="TextBox 30">
            <a:extLst>
              <a:ext uri="{FF2B5EF4-FFF2-40B4-BE49-F238E27FC236}">
                <a16:creationId xmlns:a16="http://schemas.microsoft.com/office/drawing/2014/main" id="{5F1D7315-9456-2B0B-0619-35FCA8B6FFC4}"/>
              </a:ext>
            </a:extLst>
          </p:cNvPr>
          <p:cNvSpPr txBox="1"/>
          <p:nvPr/>
        </p:nvSpPr>
        <p:spPr>
          <a:xfrm>
            <a:off x="6858002" y="1508036"/>
            <a:ext cx="5087068" cy="584775"/>
          </a:xfrm>
          <a:prstGeom prst="rect">
            <a:avLst/>
          </a:prstGeom>
          <a:solidFill>
            <a:schemeClr val="tx1">
              <a:lumMod val="85000"/>
            </a:schemeClr>
          </a:solidFill>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600" b="1" i="1" dirty="0">
                <a:solidFill>
                  <a:schemeClr val="bg1"/>
                </a:solidFill>
              </a:rPr>
              <a:t>University of Cincinnati (UC),</a:t>
            </a:r>
          </a:p>
          <a:p>
            <a:pPr algn="ctr"/>
            <a:r>
              <a:rPr lang="en-US" sz="1600" b="1" i="1" dirty="0">
                <a:solidFill>
                  <a:schemeClr val="bg1"/>
                </a:solidFill>
              </a:rPr>
              <a:t>Center for Intelligent Maintenance Systems(IMS)</a:t>
            </a:r>
          </a:p>
        </p:txBody>
      </p:sp>
      <p:cxnSp>
        <p:nvCxnSpPr>
          <p:cNvPr id="34" name="Connector: Elbow 33">
            <a:extLst>
              <a:ext uri="{FF2B5EF4-FFF2-40B4-BE49-F238E27FC236}">
                <a16:creationId xmlns:a16="http://schemas.microsoft.com/office/drawing/2014/main" id="{4FB40CC6-5BAB-0E01-4254-93C4FCC4D6A5}"/>
              </a:ext>
            </a:extLst>
          </p:cNvPr>
          <p:cNvCxnSpPr>
            <a:cxnSpLocks/>
            <a:stCxn id="28" idx="3"/>
            <a:endCxn id="31" idx="0"/>
          </p:cNvCxnSpPr>
          <p:nvPr/>
        </p:nvCxnSpPr>
        <p:spPr>
          <a:xfrm>
            <a:off x="7599780" y="956683"/>
            <a:ext cx="1801756" cy="551353"/>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2166084-B9EB-A156-7316-BD79FD3F2BEF}"/>
              </a:ext>
            </a:extLst>
          </p:cNvPr>
          <p:cNvSpPr txBox="1"/>
          <p:nvPr/>
        </p:nvSpPr>
        <p:spPr>
          <a:xfrm>
            <a:off x="8022161" y="683261"/>
            <a:ext cx="1114425" cy="307777"/>
          </a:xfrm>
          <a:prstGeom prst="rect">
            <a:avLst/>
          </a:prstGeom>
          <a:noFill/>
        </p:spPr>
        <p:txBody>
          <a:bodyPr wrap="square" rtlCol="0">
            <a:spAutoFit/>
          </a:bodyPr>
          <a:lstStyle/>
          <a:p>
            <a:pPr algn="ctr"/>
            <a:r>
              <a:rPr lang="en-US" sz="1400" b="1" dirty="0">
                <a:solidFill>
                  <a:schemeClr val="tx1">
                    <a:lumMod val="85000"/>
                  </a:schemeClr>
                </a:solidFill>
              </a:rPr>
              <a:t>Where?</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BCE1345-1BE6-4129-268E-9543D56E42F9}"/>
                  </a:ext>
                </a:extLst>
              </p:cNvPr>
              <p:cNvSpPr txBox="1"/>
              <p:nvPr/>
            </p:nvSpPr>
            <p:spPr>
              <a:xfrm>
                <a:off x="8355629" y="2533644"/>
                <a:ext cx="2084891" cy="954107"/>
              </a:xfrm>
              <a:prstGeom prst="rect">
                <a:avLst/>
              </a:prstGeom>
              <a:solidFill>
                <a:schemeClr val="tx1">
                  <a:lumMod val="85000"/>
                </a:schemeClr>
              </a:solidFill>
              <a:ln/>
            </p:spPr>
            <p:style>
              <a:lnRef idx="0">
                <a:schemeClr val="accent1"/>
              </a:lnRef>
              <a:fillRef idx="3">
                <a:schemeClr val="accent1"/>
              </a:fillRef>
              <a:effectRef idx="3">
                <a:schemeClr val="accent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bg1"/>
                          </a:solidFill>
                          <a:latin typeface="Cambria Math" panose="02040503050406030204" pitchFamily="18" charset="0"/>
                        </a:rPr>
                        <m:t>𝑓</m:t>
                      </m:r>
                      <m:r>
                        <a:rPr lang="en-US" sz="1400" i="1" dirty="0">
                          <a:solidFill>
                            <a:schemeClr val="bg1"/>
                          </a:solidFill>
                          <a:latin typeface="Cambria Math" panose="02040503050406030204" pitchFamily="18" charset="0"/>
                        </a:rPr>
                        <m:t>𝑠</m:t>
                      </m:r>
                      <m:r>
                        <a:rPr lang="en-US" sz="1400" b="0" i="1" dirty="0" smtClean="0">
                          <a:solidFill>
                            <a:schemeClr val="bg1"/>
                          </a:solidFill>
                          <a:latin typeface="Cambria Math" panose="02040503050406030204" pitchFamily="18" charset="0"/>
                        </a:rPr>
                        <m:t>=20 </m:t>
                      </m:r>
                      <m:r>
                        <a:rPr lang="en-US" sz="1400" b="0" i="1" dirty="0" smtClean="0">
                          <a:solidFill>
                            <a:schemeClr val="bg1"/>
                          </a:solidFill>
                          <a:latin typeface="Cambria Math" panose="02040503050406030204" pitchFamily="18" charset="0"/>
                        </a:rPr>
                        <m:t>𝑘𝐻𝑧</m:t>
                      </m:r>
                    </m:oMath>
                  </m:oMathPara>
                </a14:m>
                <a:endParaRPr lang="el-GR" sz="1400" dirty="0">
                  <a:solidFill>
                    <a:schemeClr val="bg1"/>
                  </a:solidFill>
                </a:endParaRPr>
              </a:p>
              <a:p>
                <a:pPr algn="ctr"/>
                <a14:m>
                  <m:oMathPara xmlns:m="http://schemas.openxmlformats.org/officeDocument/2006/math">
                    <m:oMathParaPr>
                      <m:jc m:val="centerGroup"/>
                    </m:oMathParaPr>
                    <m:oMath xmlns:m="http://schemas.openxmlformats.org/officeDocument/2006/math">
                      <m:r>
                        <a:rPr lang="en-US" sz="1400" i="1" dirty="0" smtClean="0">
                          <a:solidFill>
                            <a:schemeClr val="bg1"/>
                          </a:solidFill>
                          <a:latin typeface="Cambria Math" panose="02040503050406030204" pitchFamily="18" charset="0"/>
                        </a:rPr>
                        <m:t>𝑁</m:t>
                      </m:r>
                      <m:r>
                        <a:rPr lang="en-US" sz="1400" i="1" dirty="0">
                          <a:solidFill>
                            <a:schemeClr val="bg1"/>
                          </a:solidFill>
                          <a:latin typeface="Cambria Math" panose="02040503050406030204" pitchFamily="18" charset="0"/>
                        </a:rPr>
                        <m:t> </m:t>
                      </m:r>
                      <m:r>
                        <a:rPr lang="en-US" sz="1400" i="1" dirty="0" smtClean="0">
                          <a:solidFill>
                            <a:schemeClr val="bg1"/>
                          </a:solidFill>
                          <a:latin typeface="Cambria Math" panose="02040503050406030204" pitchFamily="18" charset="0"/>
                        </a:rPr>
                        <m:t>=</m:t>
                      </m:r>
                      <m:r>
                        <a:rPr lang="en-US" sz="1400" i="1" dirty="0">
                          <a:solidFill>
                            <a:schemeClr val="bg1"/>
                          </a:solidFill>
                          <a:latin typeface="Cambria Math" panose="02040503050406030204" pitchFamily="18" charset="0"/>
                        </a:rPr>
                        <m:t> </m:t>
                      </m:r>
                      <m:r>
                        <a:rPr lang="en-US" sz="1400" i="1" dirty="0" smtClean="0">
                          <a:solidFill>
                            <a:schemeClr val="bg1"/>
                          </a:solidFill>
                          <a:latin typeface="Cambria Math" panose="02040503050406030204" pitchFamily="18" charset="0"/>
                        </a:rPr>
                        <m:t>20</m:t>
                      </m:r>
                      <m:r>
                        <a:rPr lang="en-US" sz="1400" i="1" dirty="0">
                          <a:solidFill>
                            <a:schemeClr val="bg1"/>
                          </a:solidFill>
                          <a:latin typeface="Cambria Math" panose="02040503050406030204" pitchFamily="18" charset="0"/>
                        </a:rPr>
                        <m:t> </m:t>
                      </m:r>
                      <m:r>
                        <a:rPr lang="en-US" sz="1400" i="1" dirty="0" smtClean="0">
                          <a:solidFill>
                            <a:schemeClr val="bg1"/>
                          </a:solidFill>
                          <a:latin typeface="Cambria Math" panose="02040503050406030204" pitchFamily="18" charset="0"/>
                        </a:rPr>
                        <m:t>4</m:t>
                      </m:r>
                      <m:r>
                        <a:rPr lang="en-US" sz="1400" i="1" dirty="0">
                          <a:solidFill>
                            <a:schemeClr val="bg1"/>
                          </a:solidFill>
                          <a:latin typeface="Cambria Math" panose="02040503050406030204" pitchFamily="18" charset="0"/>
                        </a:rPr>
                        <m:t>8</m:t>
                      </m:r>
                      <m:r>
                        <a:rPr lang="en-US" sz="1400" i="1" dirty="0" smtClean="0">
                          <a:solidFill>
                            <a:schemeClr val="bg1"/>
                          </a:solidFill>
                          <a:latin typeface="Cambria Math" panose="02040503050406030204" pitchFamily="18" charset="0"/>
                        </a:rPr>
                        <m:t>0 </m:t>
                      </m:r>
                      <m:r>
                        <a:rPr lang="en-US" sz="1400" i="1" dirty="0" smtClean="0">
                          <a:solidFill>
                            <a:schemeClr val="bg1"/>
                          </a:solidFill>
                          <a:latin typeface="Cambria Math" panose="02040503050406030204" pitchFamily="18" charset="0"/>
                        </a:rPr>
                        <m:t>𝑠𝑎𝑚𝑝𝑙𝑒𝑠</m:t>
                      </m:r>
                    </m:oMath>
                  </m:oMathPara>
                </a14:m>
                <a:endParaRPr lang="en-US" sz="1400" dirty="0">
                  <a:solidFill>
                    <a:schemeClr val="bg1"/>
                  </a:solidFill>
                </a:endParaRPr>
              </a:p>
              <a:p>
                <a:pPr/>
                <a14:m>
                  <m:oMathPara xmlns:m="http://schemas.openxmlformats.org/officeDocument/2006/math">
                    <m:oMathParaPr>
                      <m:jc m:val="centerGroup"/>
                    </m:oMathParaPr>
                    <m:oMath xmlns:m="http://schemas.openxmlformats.org/officeDocument/2006/math">
                      <m:sSup>
                        <m:sSupPr>
                          <m:ctrlPr>
                            <a:rPr lang="el-GR" sz="1400" b="0" i="1" smtClean="0">
                              <a:solidFill>
                                <a:schemeClr val="bg1"/>
                              </a:solidFill>
                              <a:latin typeface="Cambria Math" panose="02040503050406030204" pitchFamily="18" charset="0"/>
                            </a:rPr>
                          </m:ctrlPr>
                        </m:sSupPr>
                        <m:e>
                          <m:r>
                            <a:rPr lang="el-GR" sz="1400" i="1">
                              <a:solidFill>
                                <a:schemeClr val="bg1"/>
                              </a:solidFill>
                              <a:latin typeface="Cambria Math" panose="02040503050406030204" pitchFamily="18" charset="0"/>
                            </a:rPr>
                            <m:t>𝜔</m:t>
                          </m:r>
                        </m:e>
                        <m:sup>
                          <m:r>
                            <a:rPr lang="en-US" sz="1400" b="0" i="1" smtClean="0">
                              <a:solidFill>
                                <a:schemeClr val="bg1"/>
                              </a:solidFill>
                              <a:latin typeface="Cambria Math" panose="02040503050406030204" pitchFamily="18" charset="0"/>
                            </a:rPr>
                            <m:t>∗</m:t>
                          </m:r>
                        </m:sup>
                      </m:sSup>
                      <m:r>
                        <a:rPr lang="el-GR" sz="1400" b="0" i="1" smtClean="0">
                          <a:solidFill>
                            <a:schemeClr val="bg1"/>
                          </a:solidFill>
                          <a:latin typeface="Cambria Math" panose="02040503050406030204" pitchFamily="18" charset="0"/>
                        </a:rPr>
                        <m:t>=2 000 </m:t>
                      </m:r>
                      <m:r>
                        <a:rPr lang="en-US" sz="1400" b="0" i="1" smtClean="0">
                          <a:solidFill>
                            <a:schemeClr val="bg1"/>
                          </a:solidFill>
                          <a:latin typeface="Cambria Math" panose="02040503050406030204" pitchFamily="18" charset="0"/>
                        </a:rPr>
                        <m:t>𝑟𝑝𝑚</m:t>
                      </m:r>
                    </m:oMath>
                  </m:oMathPara>
                </a14:m>
                <a:endParaRPr lang="en-US" sz="1400" dirty="0">
                  <a:solidFill>
                    <a:schemeClr val="bg1"/>
                  </a:solidFill>
                </a:endParaRPr>
              </a:p>
              <a:p>
                <a:pPr/>
                <a14:m>
                  <m:oMathPara xmlns:m="http://schemas.openxmlformats.org/officeDocument/2006/math">
                    <m:oMathParaPr>
                      <m:jc m:val="centerGroup"/>
                    </m:oMathParaPr>
                    <m:oMath xmlns:m="http://schemas.openxmlformats.org/officeDocument/2006/math">
                      <m:sSup>
                        <m:sSupPr>
                          <m:ctrlPr>
                            <a:rPr lang="el-GR" sz="1400" i="1">
                              <a:solidFill>
                                <a:schemeClr val="bg1"/>
                              </a:solidFill>
                              <a:latin typeface="Cambria Math" panose="02040503050406030204" pitchFamily="18" charset="0"/>
                            </a:rPr>
                          </m:ctrlPr>
                        </m:sSupPr>
                        <m:e>
                          <m:r>
                            <a:rPr lang="en-US" sz="1400" b="0" i="1" smtClean="0">
                              <a:solidFill>
                                <a:schemeClr val="bg1"/>
                              </a:solidFill>
                              <a:latin typeface="Cambria Math" panose="02040503050406030204" pitchFamily="18" charset="0"/>
                            </a:rPr>
                            <m:t>𝐹</m:t>
                          </m:r>
                        </m:e>
                        <m:sup>
                          <m:r>
                            <a:rPr lang="en-US" sz="1400" i="1">
                              <a:solidFill>
                                <a:schemeClr val="bg1"/>
                              </a:solidFill>
                              <a:latin typeface="Cambria Math" panose="02040503050406030204" pitchFamily="18" charset="0"/>
                            </a:rPr>
                            <m:t>∗</m:t>
                          </m:r>
                        </m:sup>
                      </m:sSup>
                      <m:r>
                        <a:rPr lang="en-US" sz="1400" i="1">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27</m:t>
                      </m:r>
                      <m:r>
                        <a:rPr lang="en-US" sz="140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𝑘𝑁</m:t>
                      </m:r>
                    </m:oMath>
                  </m:oMathPara>
                </a14:m>
                <a:endParaRPr lang="en-US" sz="1400" dirty="0">
                  <a:solidFill>
                    <a:schemeClr val="bg1"/>
                  </a:solidFill>
                </a:endParaRPr>
              </a:p>
            </p:txBody>
          </p:sp>
        </mc:Choice>
        <mc:Fallback xmlns="">
          <p:sp>
            <p:nvSpPr>
              <p:cNvPr id="56" name="TextBox 55">
                <a:extLst>
                  <a:ext uri="{FF2B5EF4-FFF2-40B4-BE49-F238E27FC236}">
                    <a16:creationId xmlns:a16="http://schemas.microsoft.com/office/drawing/2014/main" id="{0BCE1345-1BE6-4129-268E-9543D56E42F9}"/>
                  </a:ext>
                </a:extLst>
              </p:cNvPr>
              <p:cNvSpPr txBox="1">
                <a:spLocks noRot="1" noChangeAspect="1" noMove="1" noResize="1" noEditPoints="1" noAdjustHandles="1" noChangeArrowheads="1" noChangeShapeType="1" noTextEdit="1"/>
              </p:cNvSpPr>
              <p:nvPr/>
            </p:nvSpPr>
            <p:spPr>
              <a:xfrm>
                <a:off x="8355629" y="2533644"/>
                <a:ext cx="2084891" cy="954107"/>
              </a:xfrm>
              <a:prstGeom prst="rect">
                <a:avLst/>
              </a:prstGeom>
              <a:blipFill>
                <a:blip r:embed="rId7"/>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DF2BF54-D87A-DC0C-FD69-7DC1DF473D2B}"/>
                  </a:ext>
                </a:extLst>
              </p:cNvPr>
              <p:cNvSpPr txBox="1"/>
              <p:nvPr/>
            </p:nvSpPr>
            <p:spPr>
              <a:xfrm>
                <a:off x="8022161" y="3559536"/>
                <a:ext cx="2683309" cy="430887"/>
              </a:xfrm>
              <a:prstGeom prst="rect">
                <a:avLst/>
              </a:prstGeom>
              <a:solidFill>
                <a:schemeClr val="tx1">
                  <a:lumMod val="85000"/>
                </a:schemeClr>
              </a:solidFill>
              <a:ln w="19050">
                <a:solidFill>
                  <a:schemeClr val="bg1"/>
                </a:soli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100" b="0" dirty="0">
                    <a:solidFill>
                      <a:schemeClr val="bg1"/>
                    </a:solidFill>
                  </a:rPr>
                  <a:t>*</a:t>
                </a:r>
                <a14:m>
                  <m:oMath xmlns:m="http://schemas.openxmlformats.org/officeDocument/2006/math">
                    <m:r>
                      <a:rPr lang="el-GR" sz="1100" b="0" i="1" smtClean="0">
                        <a:solidFill>
                          <a:schemeClr val="bg1"/>
                        </a:solidFill>
                        <a:latin typeface="Cambria Math" panose="02040503050406030204" pitchFamily="18" charset="0"/>
                      </a:rPr>
                      <m:t>𝜔</m:t>
                    </m:r>
                  </m:oMath>
                </a14:m>
                <a:r>
                  <a:rPr lang="en-US" sz="1100" dirty="0">
                    <a:solidFill>
                      <a:schemeClr val="bg1"/>
                    </a:solidFill>
                  </a:rPr>
                  <a:t>, </a:t>
                </a:r>
                <a14:m>
                  <m:oMath xmlns:m="http://schemas.openxmlformats.org/officeDocument/2006/math">
                    <m:r>
                      <a:rPr lang="en-US" sz="1100" i="1">
                        <a:solidFill>
                          <a:schemeClr val="bg1"/>
                        </a:solidFill>
                        <a:latin typeface="Cambria Math" panose="02040503050406030204" pitchFamily="18" charset="0"/>
                      </a:rPr>
                      <m:t>𝐹</m:t>
                    </m:r>
                  </m:oMath>
                </a14:m>
                <a:r>
                  <a:rPr lang="en-US" sz="1100" dirty="0">
                    <a:solidFill>
                      <a:schemeClr val="bg1"/>
                    </a:solidFill>
                  </a:rPr>
                  <a:t>: </a:t>
                </a:r>
                <a:r>
                  <a:rPr lang="en-US" sz="1100" i="1" dirty="0">
                    <a:solidFill>
                      <a:schemeClr val="bg1"/>
                    </a:solidFill>
                  </a:rPr>
                  <a:t>remain</a:t>
                </a:r>
                <a:r>
                  <a:rPr lang="en-US" sz="1100" dirty="0">
                    <a:solidFill>
                      <a:schemeClr val="bg1"/>
                    </a:solidFill>
                  </a:rPr>
                  <a:t> </a:t>
                </a:r>
                <a:r>
                  <a:rPr lang="en-US" sz="1100" i="1" dirty="0">
                    <a:solidFill>
                      <a:schemeClr val="bg1"/>
                    </a:solidFill>
                  </a:rPr>
                  <a:t>constant during the experiment</a:t>
                </a:r>
              </a:p>
            </p:txBody>
          </p:sp>
        </mc:Choice>
        <mc:Fallback xmlns="">
          <p:sp>
            <p:nvSpPr>
              <p:cNvPr id="60" name="TextBox 59">
                <a:extLst>
                  <a:ext uri="{FF2B5EF4-FFF2-40B4-BE49-F238E27FC236}">
                    <a16:creationId xmlns:a16="http://schemas.microsoft.com/office/drawing/2014/main" id="{5DF2BF54-D87A-DC0C-FD69-7DC1DF473D2B}"/>
                  </a:ext>
                </a:extLst>
              </p:cNvPr>
              <p:cNvSpPr txBox="1">
                <a:spLocks noRot="1" noChangeAspect="1" noMove="1" noResize="1" noEditPoints="1" noAdjustHandles="1" noChangeArrowheads="1" noChangeShapeType="1" noTextEdit="1"/>
              </p:cNvSpPr>
              <p:nvPr/>
            </p:nvSpPr>
            <p:spPr>
              <a:xfrm>
                <a:off x="8022161" y="3559536"/>
                <a:ext cx="2683309" cy="430887"/>
              </a:xfrm>
              <a:prstGeom prst="rect">
                <a:avLst/>
              </a:prstGeom>
              <a:blipFill>
                <a:blip r:embed="rId8"/>
                <a:stretch>
                  <a:fillRect/>
                </a:stretch>
              </a:blipFill>
              <a:ln w="19050">
                <a:solidFill>
                  <a:schemeClr val="bg1"/>
                </a:solidFill>
              </a:ln>
            </p:spPr>
            <p:txBody>
              <a:bodyPr/>
              <a:lstStyle/>
              <a:p>
                <a:r>
                  <a:rPr lang="en-US">
                    <a:noFill/>
                  </a:rPr>
                  <a:t> </a:t>
                </a:r>
              </a:p>
            </p:txBody>
          </p:sp>
        </mc:Fallback>
      </mc:AlternateContent>
      <p:sp>
        <p:nvSpPr>
          <p:cNvPr id="61" name="TextBox 60">
            <a:extLst>
              <a:ext uri="{FF2B5EF4-FFF2-40B4-BE49-F238E27FC236}">
                <a16:creationId xmlns:a16="http://schemas.microsoft.com/office/drawing/2014/main" id="{5757A52B-895D-6684-151E-CBFDDD2DFD15}"/>
              </a:ext>
            </a:extLst>
          </p:cNvPr>
          <p:cNvSpPr txBox="1"/>
          <p:nvPr/>
        </p:nvSpPr>
        <p:spPr>
          <a:xfrm>
            <a:off x="8059881" y="2184255"/>
            <a:ext cx="2683309" cy="261610"/>
          </a:xfrm>
          <a:prstGeom prst="rect">
            <a:avLst/>
          </a:prstGeom>
          <a:solidFill>
            <a:schemeClr val="tx1">
              <a:lumMod val="85000"/>
            </a:schemeClr>
          </a:solidFill>
          <a:ln w="19050">
            <a:solidFill>
              <a:schemeClr val="bg1"/>
            </a:solidFill>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100" b="1" dirty="0">
                <a:solidFill>
                  <a:schemeClr val="bg1"/>
                </a:solidFill>
              </a:rPr>
              <a:t>Experimental Set-up Details</a:t>
            </a:r>
          </a:p>
        </p:txBody>
      </p:sp>
      <p:pic>
        <p:nvPicPr>
          <p:cNvPr id="62" name="Picture 61" descr="A black metal bearing with a round center&#10;&#10;Description automatically generated">
            <a:extLst>
              <a:ext uri="{FF2B5EF4-FFF2-40B4-BE49-F238E27FC236}">
                <a16:creationId xmlns:a16="http://schemas.microsoft.com/office/drawing/2014/main" id="{330105F4-106C-26E4-3D52-957E59B100A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553" b="92886" l="7222" r="93333">
                        <a14:foregroundMark x1="32500" y1="44106" x2="25833" y2="66463"/>
                        <a14:foregroundMark x1="25833" y1="66463" x2="39722" y2="85569"/>
                        <a14:foregroundMark x1="39722" y1="85569" x2="19167" y2="82724"/>
                        <a14:foregroundMark x1="19167" y1="82724" x2="38611" y2="84553"/>
                        <a14:foregroundMark x1="38611" y1="84553" x2="61806" y2="84146"/>
                        <a14:foregroundMark x1="61806" y1="84146" x2="45972" y2="92683"/>
                        <a14:foregroundMark x1="45972" y1="92683" x2="25417" y2="90244"/>
                        <a14:foregroundMark x1="25417" y1="90244" x2="8333" y2="98984"/>
                        <a14:foregroundMark x1="8333" y1="98984" x2="49444" y2="93699"/>
                        <a14:foregroundMark x1="49444" y1="93699" x2="67083" y2="95528"/>
                        <a14:foregroundMark x1="67083" y1="95528" x2="85278" y2="92480"/>
                        <a14:foregroundMark x1="85278" y1="92480" x2="91111" y2="69715"/>
                        <a14:foregroundMark x1="91111" y1="69715" x2="75556" y2="59959"/>
                        <a14:foregroundMark x1="75556" y1="59959" x2="66111" y2="81301"/>
                        <a14:foregroundMark x1="66111" y1="81301" x2="60278" y2="88618"/>
                        <a14:foregroundMark x1="87778" y1="80488" x2="88333" y2="80081"/>
                        <a14:foregroundMark x1="88056" y1="80488" x2="75278" y2="96138"/>
                        <a14:foregroundMark x1="75278" y1="96138" x2="15972" y2="99797"/>
                        <a14:foregroundMark x1="15972" y1="99797" x2="32917" y2="89634"/>
                        <a14:foregroundMark x1="32917" y1="89634" x2="51944" y2="91667"/>
                        <a14:foregroundMark x1="51944" y1="91667" x2="74167" y2="89837"/>
                        <a14:foregroundMark x1="74167" y1="89837" x2="88333" y2="80488"/>
                        <a14:foregroundMark x1="16250" y1="87195" x2="36250" y2="95528"/>
                        <a14:foregroundMark x1="36250" y1="95528" x2="57778" y2="94106"/>
                        <a14:foregroundMark x1="57778" y1="94106" x2="73611" y2="94512"/>
                        <a14:foregroundMark x1="73611" y1="94512" x2="91667" y2="93089"/>
                        <a14:foregroundMark x1="91667" y1="93089" x2="93472" y2="89837"/>
                        <a14:foregroundMark x1="10417" y1="85772" x2="7222" y2="82520"/>
                      </a14:backgroundRemoval>
                    </a14:imgEffect>
                  </a14:imgLayer>
                </a14:imgProps>
              </a:ext>
            </a:extLst>
          </a:blip>
          <a:stretch>
            <a:fillRect/>
          </a:stretch>
        </p:blipFill>
        <p:spPr>
          <a:xfrm>
            <a:off x="8059881" y="3831455"/>
            <a:ext cx="2727192" cy="1863804"/>
          </a:xfrm>
          <a:prstGeom prst="rect">
            <a:avLst/>
          </a:prstGeom>
          <a:effectLst>
            <a:outerShdw blurRad="50800" dist="38100" dir="2700000" algn="tl" rotWithShape="0">
              <a:prstClr val="black">
                <a:alpha val="40000"/>
              </a:prstClr>
            </a:outerShdw>
          </a:effectLst>
        </p:spPr>
      </p:pic>
      <p:sp>
        <p:nvSpPr>
          <p:cNvPr id="63" name="TextBox 62">
            <a:extLst>
              <a:ext uri="{FF2B5EF4-FFF2-40B4-BE49-F238E27FC236}">
                <a16:creationId xmlns:a16="http://schemas.microsoft.com/office/drawing/2014/main" id="{6C57B5FD-102F-45DE-FC67-BF297B5F2AC5}"/>
              </a:ext>
            </a:extLst>
          </p:cNvPr>
          <p:cNvSpPr txBox="1"/>
          <p:nvPr/>
        </p:nvSpPr>
        <p:spPr>
          <a:xfrm>
            <a:off x="8669316" y="5745306"/>
            <a:ext cx="1508321" cy="261610"/>
          </a:xfrm>
          <a:prstGeom prst="rect">
            <a:avLst/>
          </a:prstGeom>
          <a:solidFill>
            <a:schemeClr val="tx1">
              <a:lumMod val="85000"/>
            </a:schemeClr>
          </a:solidFill>
          <a:ln w="19050">
            <a:solidFill>
              <a:schemeClr val="bg1"/>
            </a:solidFill>
          </a:ln>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en-US"/>
            </a:defPPr>
            <a:lvl1pPr>
              <a:defRPr>
                <a:solidFill>
                  <a:schemeClr val="bg1"/>
                </a:solidFill>
                <a:effectLst/>
                <a:latin typeface="Calibri" panose="020F0502020204030204" pitchFamily="34" charset="0"/>
                <a:ea typeface="Calibri" panose="020F0502020204030204" pitchFamily="34" charset="0"/>
                <a:cs typeface="Arial" panose="020B0604020202020204" pitchFamily="34" charset="0"/>
              </a:defRPr>
            </a:lvl1pPr>
          </a:lstStyle>
          <a:p>
            <a:pPr algn="ctr"/>
            <a:r>
              <a:rPr lang="el-GR" sz="1100" b="1" i="1" dirty="0">
                <a:latin typeface="+mn-lt"/>
                <a:ea typeface="+mn-ea"/>
                <a:cs typeface="+mn-cs"/>
              </a:rPr>
              <a:t>Rexnord ZA-2115</a:t>
            </a:r>
            <a:endParaRPr lang="en-US" sz="1100" b="1" i="1" dirty="0">
              <a:latin typeface="+mn-lt"/>
              <a:ea typeface="+mn-ea"/>
              <a:cs typeface="+mn-cs"/>
            </a:endParaRPr>
          </a:p>
        </p:txBody>
      </p:sp>
      <p:cxnSp>
        <p:nvCxnSpPr>
          <p:cNvPr id="2" name="Connector: Elbow 1">
            <a:extLst>
              <a:ext uri="{FF2B5EF4-FFF2-40B4-BE49-F238E27FC236}">
                <a16:creationId xmlns:a16="http://schemas.microsoft.com/office/drawing/2014/main" id="{D20D557B-DE44-99A5-2230-07B29993790B}"/>
              </a:ext>
            </a:extLst>
          </p:cNvPr>
          <p:cNvCxnSpPr>
            <a:cxnSpLocks/>
            <a:stCxn id="8" idx="2"/>
            <a:endCxn id="6" idx="0"/>
          </p:cNvCxnSpPr>
          <p:nvPr/>
        </p:nvCxnSpPr>
        <p:spPr>
          <a:xfrm rot="16200000" flipH="1">
            <a:off x="2139450" y="261306"/>
            <a:ext cx="245684" cy="2326545"/>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E956D2-4462-4974-6ACD-EFB79E3BF464}"/>
              </a:ext>
            </a:extLst>
          </p:cNvPr>
          <p:cNvSpPr txBox="1"/>
          <p:nvPr/>
        </p:nvSpPr>
        <p:spPr>
          <a:xfrm>
            <a:off x="6256333" y="5918621"/>
            <a:ext cx="2244325" cy="430887"/>
          </a:xfrm>
          <a:prstGeom prst="rect">
            <a:avLst/>
          </a:prstGeom>
          <a:solidFill>
            <a:schemeClr val="tx1">
              <a:lumMod val="85000"/>
            </a:schemeClr>
          </a:solidFill>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100" dirty="0">
                <a:solidFill>
                  <a:schemeClr val="bg1"/>
                </a:solidFill>
              </a:rPr>
              <a:t>Total runtime duration: 7 days</a:t>
            </a:r>
          </a:p>
          <a:p>
            <a:r>
              <a:rPr lang="en-US" sz="1100" dirty="0">
                <a:solidFill>
                  <a:schemeClr val="bg1"/>
                </a:solidFill>
              </a:rPr>
              <a:t>File recording interval: 10 min</a:t>
            </a:r>
          </a:p>
        </p:txBody>
      </p:sp>
      <p:cxnSp>
        <p:nvCxnSpPr>
          <p:cNvPr id="25" name="Straight Connector 24">
            <a:extLst>
              <a:ext uri="{FF2B5EF4-FFF2-40B4-BE49-F238E27FC236}">
                <a16:creationId xmlns:a16="http://schemas.microsoft.com/office/drawing/2014/main" id="{5127ABD2-7127-B149-9AF7-827344482B05}"/>
              </a:ext>
            </a:extLst>
          </p:cNvPr>
          <p:cNvCxnSpPr/>
          <p:nvPr/>
        </p:nvCxnSpPr>
        <p:spPr>
          <a:xfrm flipV="1">
            <a:off x="360065" y="1669192"/>
            <a:ext cx="0" cy="406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2A5375C-139A-FFEE-1BA1-4EBA11FC109D}"/>
              </a:ext>
            </a:extLst>
          </p:cNvPr>
          <p:cNvCxnSpPr>
            <a:cxnSpLocks/>
          </p:cNvCxnSpPr>
          <p:nvPr/>
        </p:nvCxnSpPr>
        <p:spPr>
          <a:xfrm flipH="1">
            <a:off x="360065" y="2075592"/>
            <a:ext cx="45507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EB7B8B5-FB63-426A-064E-23FD745EE077}"/>
              </a:ext>
            </a:extLst>
          </p:cNvPr>
          <p:cNvCxnSpPr>
            <a:cxnSpLocks/>
          </p:cNvCxnSpPr>
          <p:nvPr/>
        </p:nvCxnSpPr>
        <p:spPr>
          <a:xfrm flipV="1">
            <a:off x="245765" y="2075592"/>
            <a:ext cx="114300" cy="2032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F6B9409-46FC-D059-E0BC-FAD66ED2FF83}"/>
              </a:ext>
            </a:extLst>
          </p:cNvPr>
          <p:cNvSpPr txBox="1"/>
          <p:nvPr/>
        </p:nvSpPr>
        <p:spPr>
          <a:xfrm>
            <a:off x="640590" y="1706260"/>
            <a:ext cx="257753" cy="369332"/>
          </a:xfrm>
          <a:prstGeom prst="rect">
            <a:avLst/>
          </a:prstGeom>
          <a:noFill/>
        </p:spPr>
        <p:txBody>
          <a:bodyPr wrap="square" rtlCol="0">
            <a:spAutoFit/>
          </a:bodyPr>
          <a:lstStyle/>
          <a:p>
            <a:r>
              <a:rPr lang="en-US" b="1" dirty="0">
                <a:solidFill>
                  <a:srgbClr val="FF0000"/>
                </a:solidFill>
              </a:rPr>
              <a:t>x</a:t>
            </a:r>
          </a:p>
        </p:txBody>
      </p:sp>
      <p:sp>
        <p:nvSpPr>
          <p:cNvPr id="38" name="TextBox 37">
            <a:extLst>
              <a:ext uri="{FF2B5EF4-FFF2-40B4-BE49-F238E27FC236}">
                <a16:creationId xmlns:a16="http://schemas.microsoft.com/office/drawing/2014/main" id="{E5FD5A61-C549-600F-36DA-DE0FA3DB8737}"/>
              </a:ext>
            </a:extLst>
          </p:cNvPr>
          <p:cNvSpPr txBox="1"/>
          <p:nvPr/>
        </p:nvSpPr>
        <p:spPr>
          <a:xfrm>
            <a:off x="358957" y="1433788"/>
            <a:ext cx="257753" cy="369332"/>
          </a:xfrm>
          <a:prstGeom prst="rect">
            <a:avLst/>
          </a:prstGeom>
          <a:noFill/>
        </p:spPr>
        <p:txBody>
          <a:bodyPr wrap="square" rtlCol="0">
            <a:spAutoFit/>
          </a:bodyPr>
          <a:lstStyle/>
          <a:p>
            <a:r>
              <a:rPr lang="en-US" b="1" dirty="0">
                <a:solidFill>
                  <a:srgbClr val="FF0000"/>
                </a:solidFill>
              </a:rPr>
              <a:t>y</a:t>
            </a:r>
          </a:p>
        </p:txBody>
      </p:sp>
      <p:sp>
        <p:nvSpPr>
          <p:cNvPr id="39" name="TextBox 38">
            <a:extLst>
              <a:ext uri="{FF2B5EF4-FFF2-40B4-BE49-F238E27FC236}">
                <a16:creationId xmlns:a16="http://schemas.microsoft.com/office/drawing/2014/main" id="{CED428AA-9607-41F2-E9AE-D06703079654}"/>
              </a:ext>
            </a:extLst>
          </p:cNvPr>
          <p:cNvSpPr txBox="1"/>
          <p:nvPr/>
        </p:nvSpPr>
        <p:spPr>
          <a:xfrm>
            <a:off x="19960" y="1804863"/>
            <a:ext cx="257753" cy="369332"/>
          </a:xfrm>
          <a:prstGeom prst="rect">
            <a:avLst/>
          </a:prstGeom>
          <a:noFill/>
        </p:spPr>
        <p:txBody>
          <a:bodyPr wrap="square" rtlCol="0">
            <a:spAutoFit/>
          </a:bodyPr>
          <a:lstStyle/>
          <a:p>
            <a:r>
              <a:rPr lang="en-US" b="1" dirty="0">
                <a:solidFill>
                  <a:srgbClr val="FF0000"/>
                </a:solidFill>
              </a:rPr>
              <a:t>z</a:t>
            </a:r>
          </a:p>
        </p:txBody>
      </p:sp>
    </p:spTree>
    <p:extLst>
      <p:ext uri="{BB962C8B-B14F-4D97-AF65-F5344CB8AC3E}">
        <p14:creationId xmlns:p14="http://schemas.microsoft.com/office/powerpoint/2010/main" val="4283605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colorTemperature colorTemp="5300"/>
                    </a14:imgEffect>
                    <a14:imgEffect>
                      <a14:saturation sat="104000"/>
                    </a14:imgEffect>
                  </a14:imgLayer>
                </a14:imgProps>
              </a:ext>
            </a:extLst>
          </a:blip>
          <a:stretch/>
        </a:blipFill>
        <a:effectLst/>
      </p:bgPr>
    </p:bg>
    <p:spTree>
      <p:nvGrpSpPr>
        <p:cNvPr id="1" name="">
          <a:extLst>
            <a:ext uri="{FF2B5EF4-FFF2-40B4-BE49-F238E27FC236}">
              <a16:creationId xmlns:a16="http://schemas.microsoft.com/office/drawing/2014/main" id="{7BB8FEC2-DEA7-DAFE-DAE7-9B58CE7E4F25}"/>
            </a:ext>
          </a:extLst>
        </p:cNvPr>
        <p:cNvGrpSpPr/>
        <p:nvPr/>
      </p:nvGrpSpPr>
      <p:grpSpPr>
        <a:xfrm>
          <a:off x="0" y="0"/>
          <a:ext cx="0" cy="0"/>
          <a:chOff x="0" y="0"/>
          <a:chExt cx="0" cy="0"/>
        </a:xfrm>
      </p:grpSpPr>
      <p:sp>
        <p:nvSpPr>
          <p:cNvPr id="5" name="Ορθογώνιο 4">
            <a:extLst>
              <a:ext uri="{FF2B5EF4-FFF2-40B4-BE49-F238E27FC236}">
                <a16:creationId xmlns:a16="http://schemas.microsoft.com/office/drawing/2014/main" id="{8D487461-1183-1141-10BB-29B89D69F561}"/>
              </a:ext>
            </a:extLst>
          </p:cNvPr>
          <p:cNvSpPr/>
          <p:nvPr/>
        </p:nvSpPr>
        <p:spPr>
          <a:xfrm>
            <a:off x="8302169"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Ορθογώνιο 9">
            <a:extLst>
              <a:ext uri="{FF2B5EF4-FFF2-40B4-BE49-F238E27FC236}">
                <a16:creationId xmlns:a16="http://schemas.microsoft.com/office/drawing/2014/main" id="{B72077B1-31FE-53C0-DE03-1CB82E922CF6}"/>
              </a:ext>
            </a:extLst>
          </p:cNvPr>
          <p:cNvSpPr/>
          <p:nvPr/>
        </p:nvSpPr>
        <p:spPr>
          <a:xfrm>
            <a:off x="1" y="6582793"/>
            <a:ext cx="3889831" cy="270550"/>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TextBox 10">
            <a:extLst>
              <a:ext uri="{FF2B5EF4-FFF2-40B4-BE49-F238E27FC236}">
                <a16:creationId xmlns:a16="http://schemas.microsoft.com/office/drawing/2014/main" id="{8EC88126-1ECC-F458-8D6A-701677D27739}"/>
              </a:ext>
            </a:extLst>
          </p:cNvPr>
          <p:cNvSpPr txBox="1"/>
          <p:nvPr/>
        </p:nvSpPr>
        <p:spPr>
          <a:xfrm>
            <a:off x="-2" y="6559849"/>
            <a:ext cx="2467993" cy="307777"/>
          </a:xfrm>
          <a:prstGeom prst="rect">
            <a:avLst/>
          </a:prstGeom>
          <a:noFill/>
        </p:spPr>
        <p:txBody>
          <a:bodyPr wrap="square" rtlCol="0">
            <a:spAutoFit/>
          </a:bodyPr>
          <a:lstStyle/>
          <a:p>
            <a:r>
              <a:rPr lang="en-US" sz="1400" b="1" dirty="0">
                <a:solidFill>
                  <a:schemeClr val="bg1"/>
                </a:solidFill>
              </a:rPr>
              <a:t>SMSA</a:t>
            </a:r>
            <a:r>
              <a:rPr lang="en-US" sz="1400" dirty="0">
                <a:solidFill>
                  <a:schemeClr val="bg1"/>
                </a:solidFill>
              </a:rPr>
              <a:t> – University of Patras</a:t>
            </a:r>
            <a:endParaRPr lang="el-GR" sz="1400" dirty="0">
              <a:solidFill>
                <a:schemeClr val="bg1"/>
              </a:solidFill>
            </a:endParaRPr>
          </a:p>
        </p:txBody>
      </p:sp>
      <p:sp>
        <p:nvSpPr>
          <p:cNvPr id="12" name="Ορθογώνιο 11">
            <a:extLst>
              <a:ext uri="{FF2B5EF4-FFF2-40B4-BE49-F238E27FC236}">
                <a16:creationId xmlns:a16="http://schemas.microsoft.com/office/drawing/2014/main" id="{DAFF3A65-3FE3-277F-7394-794E833057C4}"/>
              </a:ext>
            </a:extLst>
          </p:cNvPr>
          <p:cNvSpPr/>
          <p:nvPr/>
        </p:nvSpPr>
        <p:spPr>
          <a:xfrm>
            <a:off x="3889832" y="6582793"/>
            <a:ext cx="4412337" cy="270550"/>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51" name="TextBox 50">
            <a:extLst>
              <a:ext uri="{FF2B5EF4-FFF2-40B4-BE49-F238E27FC236}">
                <a16:creationId xmlns:a16="http://schemas.microsoft.com/office/drawing/2014/main" id="{3A47F178-D324-AFAA-8CC6-E5AD2F30B904}"/>
              </a:ext>
            </a:extLst>
          </p:cNvPr>
          <p:cNvSpPr txBox="1"/>
          <p:nvPr/>
        </p:nvSpPr>
        <p:spPr>
          <a:xfrm>
            <a:off x="11536216" y="6529071"/>
            <a:ext cx="817707" cy="369332"/>
          </a:xfrm>
          <a:prstGeom prst="rect">
            <a:avLst/>
          </a:prstGeom>
          <a:noFill/>
        </p:spPr>
        <p:txBody>
          <a:bodyPr wrap="square" rtlCol="0">
            <a:spAutoFit/>
          </a:bodyPr>
          <a:lstStyle/>
          <a:p>
            <a:r>
              <a:rPr lang="en-US" dirty="0">
                <a:solidFill>
                  <a:schemeClr val="bg1"/>
                </a:solidFill>
              </a:rPr>
              <a:t>9</a:t>
            </a:r>
            <a:r>
              <a:rPr lang="el-GR" dirty="0">
                <a:solidFill>
                  <a:schemeClr val="bg1"/>
                </a:solidFill>
              </a:rPr>
              <a:t>/</a:t>
            </a:r>
            <a:r>
              <a:rPr lang="en-US" dirty="0">
                <a:solidFill>
                  <a:schemeClr val="bg1"/>
                </a:solidFill>
              </a:rPr>
              <a:t>21</a:t>
            </a:r>
            <a:endParaRPr lang="el-GR" dirty="0">
              <a:solidFill>
                <a:schemeClr val="bg1"/>
              </a:solidFill>
            </a:endParaRPr>
          </a:p>
        </p:txBody>
      </p:sp>
      <p:sp>
        <p:nvSpPr>
          <p:cNvPr id="20" name="TextBox 19">
            <a:extLst>
              <a:ext uri="{FF2B5EF4-FFF2-40B4-BE49-F238E27FC236}">
                <a16:creationId xmlns:a16="http://schemas.microsoft.com/office/drawing/2014/main" id="{7D87F4F7-E6AB-7417-972D-87152836CFD6}"/>
              </a:ext>
            </a:extLst>
          </p:cNvPr>
          <p:cNvSpPr txBox="1"/>
          <p:nvPr/>
        </p:nvSpPr>
        <p:spPr>
          <a:xfrm>
            <a:off x="4467862" y="706590"/>
            <a:ext cx="2274335" cy="523220"/>
          </a:xfrm>
          <a:prstGeom prst="rect">
            <a:avLst/>
          </a:prstGeom>
          <a:ln>
            <a:solidFill>
              <a:schemeClr val="bg1"/>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a:ea typeface="+mn-ea"/>
                <a:cs typeface="+mn-cs"/>
              </a:rPr>
              <a:t>Split into 4 different Operating Cycles (OCs)</a:t>
            </a:r>
            <a:endParaRPr kumimoji="0" lang="el-GR"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aphicFrame>
        <p:nvGraphicFramePr>
          <p:cNvPr id="23" name="Table 22">
            <a:extLst>
              <a:ext uri="{FF2B5EF4-FFF2-40B4-BE49-F238E27FC236}">
                <a16:creationId xmlns:a16="http://schemas.microsoft.com/office/drawing/2014/main" id="{718F5F85-3EA0-5748-CC1D-369AB9B6594C}"/>
              </a:ext>
            </a:extLst>
          </p:cNvPr>
          <p:cNvGraphicFramePr>
            <a:graphicFrameLocks noGrp="1"/>
          </p:cNvGraphicFramePr>
          <p:nvPr>
            <p:extLst>
              <p:ext uri="{D42A27DB-BD31-4B8C-83A1-F6EECF244321}">
                <p14:modId xmlns:p14="http://schemas.microsoft.com/office/powerpoint/2010/main" val="2940568198"/>
              </p:ext>
            </p:extLst>
          </p:nvPr>
        </p:nvGraphicFramePr>
        <p:xfrm>
          <a:off x="7326217" y="601571"/>
          <a:ext cx="3573601" cy="997865"/>
        </p:xfrm>
        <a:graphic>
          <a:graphicData uri="http://schemas.openxmlformats.org/drawingml/2006/table">
            <a:tbl>
              <a:tblPr firstRow="1" firstCol="1" bandRow="1">
                <a:effectLst>
                  <a:outerShdw blurRad="50800" dist="38100" dir="2700000" algn="tl" rotWithShape="0">
                    <a:prstClr val="black">
                      <a:alpha val="40000"/>
                    </a:prstClr>
                  </a:outerShdw>
                </a:effectLst>
                <a:tableStyleId>{D7AC3CCA-C797-4891-BE02-D94E43425B78}</a:tableStyleId>
              </a:tblPr>
              <a:tblGrid>
                <a:gridCol w="541605">
                  <a:extLst>
                    <a:ext uri="{9D8B030D-6E8A-4147-A177-3AD203B41FA5}">
                      <a16:colId xmlns:a16="http://schemas.microsoft.com/office/drawing/2014/main" val="903221959"/>
                    </a:ext>
                  </a:extLst>
                </a:gridCol>
                <a:gridCol w="1499115">
                  <a:extLst>
                    <a:ext uri="{9D8B030D-6E8A-4147-A177-3AD203B41FA5}">
                      <a16:colId xmlns:a16="http://schemas.microsoft.com/office/drawing/2014/main" val="2788398493"/>
                    </a:ext>
                  </a:extLst>
                </a:gridCol>
                <a:gridCol w="1532881">
                  <a:extLst>
                    <a:ext uri="{9D8B030D-6E8A-4147-A177-3AD203B41FA5}">
                      <a16:colId xmlns:a16="http://schemas.microsoft.com/office/drawing/2014/main" val="2728076215"/>
                    </a:ext>
                  </a:extLst>
                </a:gridCol>
              </a:tblGrid>
              <a:tr h="317145">
                <a:tc>
                  <a:txBody>
                    <a:bodyPr/>
                    <a:lstStyle/>
                    <a:p>
                      <a:pPr marL="0" marR="0" algn="ctr">
                        <a:lnSpc>
                          <a:spcPct val="107000"/>
                        </a:lnSpc>
                        <a:spcBef>
                          <a:spcPts val="0"/>
                        </a:spcBef>
                        <a:spcAft>
                          <a:spcPts val="0"/>
                        </a:spcAft>
                      </a:pPr>
                      <a:r>
                        <a:rPr lang="en-US" sz="1100" dirty="0">
                          <a:solidFill>
                            <a:schemeClr val="bg1"/>
                          </a:solidFill>
                          <a:effectLst/>
                        </a:rPr>
                        <a:t>OC</a:t>
                      </a:r>
                      <a:r>
                        <a:rPr lang="el-GR" sz="11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solidFill>
                  </a:tcPr>
                </a:tc>
                <a:tc>
                  <a:txBody>
                    <a:bodyPr/>
                    <a:lstStyle/>
                    <a:p>
                      <a:pPr marL="0" marR="0" algn="ctr">
                        <a:lnSpc>
                          <a:spcPct val="107000"/>
                        </a:lnSpc>
                        <a:spcBef>
                          <a:spcPts val="0"/>
                        </a:spcBef>
                        <a:spcAft>
                          <a:spcPts val="0"/>
                        </a:spcAft>
                      </a:pPr>
                      <a:r>
                        <a:rPr lang="en-US" sz="1100" dirty="0">
                          <a:effectLst/>
                        </a:rPr>
                        <a:t>Number of Signals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tc>
                  <a:txBody>
                    <a:bodyPr/>
                    <a:lstStyle/>
                    <a:p>
                      <a:pPr marL="0" marR="0" algn="ctr">
                        <a:lnSpc>
                          <a:spcPct val="107000"/>
                        </a:lnSpc>
                        <a:spcBef>
                          <a:spcPts val="0"/>
                        </a:spcBef>
                        <a:spcAft>
                          <a:spcPts val="0"/>
                        </a:spcAft>
                      </a:pPr>
                      <a:r>
                        <a:rPr lang="en-US" sz="1100" dirty="0">
                          <a:effectLst/>
                        </a:rPr>
                        <a:t>Total Operating Time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solidFill>
                  </a:tcPr>
                </a:tc>
                <a:extLst>
                  <a:ext uri="{0D108BD9-81ED-4DB2-BD59-A6C34878D82A}">
                    <a16:rowId xmlns:a16="http://schemas.microsoft.com/office/drawing/2014/main" val="488955043"/>
                  </a:ext>
                </a:extLst>
              </a:tr>
              <a:tr h="154452">
                <a:tc>
                  <a:txBody>
                    <a:bodyPr/>
                    <a:lstStyle/>
                    <a:p>
                      <a:pPr marL="0" marR="0" algn="just">
                        <a:lnSpc>
                          <a:spcPct val="107000"/>
                        </a:lnSpc>
                        <a:spcBef>
                          <a:spcPts val="0"/>
                        </a:spcBef>
                        <a:spcAft>
                          <a:spcPts val="0"/>
                        </a:spcAft>
                      </a:pPr>
                      <a:r>
                        <a:rPr lang="el-GR" sz="1100" dirty="0">
                          <a:solidFill>
                            <a:srgbClr val="0070C0"/>
                          </a:solidFill>
                          <a:effectLst/>
                        </a:rPr>
                        <a:t>Νο1</a:t>
                      </a:r>
                      <a:endParaRPr lang="en-US" sz="1100"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pPr>
                      <a:r>
                        <a:rPr lang="el-GR" sz="1100" dirty="0">
                          <a:effectLst/>
                        </a:rPr>
                        <a:t>246</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lumMod val="95000"/>
                      </a:schemeClr>
                    </a:solidFill>
                  </a:tcPr>
                </a:tc>
                <a:tc>
                  <a:txBody>
                    <a:bodyPr/>
                    <a:lstStyle/>
                    <a:p>
                      <a:pPr marL="0" marR="0" algn="ctr">
                        <a:lnSpc>
                          <a:spcPct val="107000"/>
                        </a:lnSpc>
                        <a:spcBef>
                          <a:spcPts val="0"/>
                        </a:spcBef>
                        <a:spcAft>
                          <a:spcPts val="0"/>
                        </a:spcAft>
                      </a:pPr>
                      <a:r>
                        <a:rPr lang="en-US" sz="1100" dirty="0">
                          <a:effectLst/>
                        </a:rPr>
                        <a:t>246 hr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lumMod val="95000"/>
                      </a:schemeClr>
                    </a:solidFill>
                  </a:tcPr>
                </a:tc>
                <a:extLst>
                  <a:ext uri="{0D108BD9-81ED-4DB2-BD59-A6C34878D82A}">
                    <a16:rowId xmlns:a16="http://schemas.microsoft.com/office/drawing/2014/main" val="3290455330"/>
                  </a:ext>
                </a:extLst>
              </a:tr>
              <a:tr h="154452">
                <a:tc>
                  <a:txBody>
                    <a:bodyPr/>
                    <a:lstStyle/>
                    <a:p>
                      <a:pPr marL="0" marR="0" algn="just">
                        <a:lnSpc>
                          <a:spcPct val="107000"/>
                        </a:lnSpc>
                        <a:spcBef>
                          <a:spcPts val="0"/>
                        </a:spcBef>
                        <a:spcAft>
                          <a:spcPts val="0"/>
                        </a:spcAft>
                      </a:pPr>
                      <a:r>
                        <a:rPr lang="el-GR" sz="1100" dirty="0">
                          <a:solidFill>
                            <a:schemeClr val="accent4">
                              <a:lumMod val="75000"/>
                            </a:schemeClr>
                          </a:solidFill>
                          <a:effectLst/>
                        </a:rPr>
                        <a:t>Νο2</a:t>
                      </a:r>
                      <a:endParaRPr lang="en-US" sz="1100" dirty="0">
                        <a:solidFill>
                          <a:schemeClr val="accent4">
                            <a:lumMod val="7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pPr>
                      <a:r>
                        <a:rPr lang="el-GR" sz="1100" dirty="0">
                          <a:effectLst/>
                        </a:rPr>
                        <a:t>246</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lumMod val="95000"/>
                      </a:schemeClr>
                    </a:solidFill>
                  </a:tcPr>
                </a:tc>
                <a:tc>
                  <a:txBody>
                    <a:bodyPr/>
                    <a:lstStyle/>
                    <a:p>
                      <a:pPr marL="0" marR="0" algn="ctr">
                        <a:lnSpc>
                          <a:spcPct val="107000"/>
                        </a:lnSpc>
                        <a:spcBef>
                          <a:spcPts val="0"/>
                        </a:spcBef>
                        <a:spcAft>
                          <a:spcPts val="0"/>
                        </a:spcAft>
                      </a:pPr>
                      <a:r>
                        <a:rPr lang="el-GR" sz="1100" dirty="0">
                          <a:effectLst/>
                        </a:rPr>
                        <a:t>205 </a:t>
                      </a:r>
                      <a:r>
                        <a:rPr lang="en-US" sz="1100" dirty="0">
                          <a:effectLst/>
                        </a:rPr>
                        <a:t>hr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lumMod val="95000"/>
                      </a:schemeClr>
                    </a:solidFill>
                  </a:tcPr>
                </a:tc>
                <a:extLst>
                  <a:ext uri="{0D108BD9-81ED-4DB2-BD59-A6C34878D82A}">
                    <a16:rowId xmlns:a16="http://schemas.microsoft.com/office/drawing/2014/main" val="2712970702"/>
                  </a:ext>
                </a:extLst>
              </a:tr>
              <a:tr h="154452">
                <a:tc>
                  <a:txBody>
                    <a:bodyPr/>
                    <a:lstStyle/>
                    <a:p>
                      <a:pPr marL="0" marR="0" algn="just">
                        <a:lnSpc>
                          <a:spcPct val="107000"/>
                        </a:lnSpc>
                        <a:spcBef>
                          <a:spcPts val="0"/>
                        </a:spcBef>
                        <a:spcAft>
                          <a:spcPts val="0"/>
                        </a:spcAft>
                      </a:pPr>
                      <a:r>
                        <a:rPr lang="el-GR" sz="1100" dirty="0">
                          <a:solidFill>
                            <a:srgbClr val="7030A0"/>
                          </a:solidFill>
                          <a:effectLst/>
                        </a:rPr>
                        <a:t>Νο3</a:t>
                      </a:r>
                      <a:endParaRPr lang="en-US" sz="1100" dirty="0">
                        <a:solidFill>
                          <a:srgbClr val="7030A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pPr>
                      <a:r>
                        <a:rPr lang="el-GR" sz="1100" dirty="0">
                          <a:effectLst/>
                        </a:rPr>
                        <a:t>246</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lumMod val="95000"/>
                      </a:schemeClr>
                    </a:solidFill>
                  </a:tcPr>
                </a:tc>
                <a:tc>
                  <a:txBody>
                    <a:bodyPr/>
                    <a:lstStyle/>
                    <a:p>
                      <a:pPr marL="0" marR="0" algn="ctr">
                        <a:lnSpc>
                          <a:spcPct val="107000"/>
                        </a:lnSpc>
                        <a:spcBef>
                          <a:spcPts val="0"/>
                        </a:spcBef>
                        <a:spcAft>
                          <a:spcPts val="0"/>
                        </a:spcAft>
                      </a:pPr>
                      <a:r>
                        <a:rPr lang="en-US" sz="1100" dirty="0">
                          <a:effectLst/>
                        </a:rPr>
                        <a:t>164 hr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lumMod val="95000"/>
                      </a:schemeClr>
                    </a:solidFill>
                  </a:tcPr>
                </a:tc>
                <a:extLst>
                  <a:ext uri="{0D108BD9-81ED-4DB2-BD59-A6C34878D82A}">
                    <a16:rowId xmlns:a16="http://schemas.microsoft.com/office/drawing/2014/main" val="3410594351"/>
                  </a:ext>
                </a:extLst>
              </a:tr>
              <a:tr h="154452">
                <a:tc>
                  <a:txBody>
                    <a:bodyPr/>
                    <a:lstStyle/>
                    <a:p>
                      <a:pPr marL="0" marR="0" algn="just">
                        <a:lnSpc>
                          <a:spcPct val="107000"/>
                        </a:lnSpc>
                        <a:spcBef>
                          <a:spcPts val="0"/>
                        </a:spcBef>
                        <a:spcAft>
                          <a:spcPts val="0"/>
                        </a:spcAft>
                      </a:pPr>
                      <a:r>
                        <a:rPr lang="el-GR" sz="1100" dirty="0">
                          <a:solidFill>
                            <a:srgbClr val="FF0000"/>
                          </a:solidFill>
                          <a:effectLst/>
                        </a:rPr>
                        <a:t>Νο4</a:t>
                      </a:r>
                      <a:endParaRPr lang="en-US" sz="1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2"/>
                    </a:solidFill>
                  </a:tcPr>
                </a:tc>
                <a:tc>
                  <a:txBody>
                    <a:bodyPr/>
                    <a:lstStyle/>
                    <a:p>
                      <a:pPr marL="0" marR="0" algn="ctr">
                        <a:lnSpc>
                          <a:spcPct val="107000"/>
                        </a:lnSpc>
                        <a:spcBef>
                          <a:spcPts val="0"/>
                        </a:spcBef>
                        <a:spcAft>
                          <a:spcPts val="0"/>
                        </a:spcAft>
                      </a:pPr>
                      <a:r>
                        <a:rPr lang="el-GR" sz="1100" dirty="0">
                          <a:effectLst/>
                        </a:rPr>
                        <a:t>246</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lumMod val="95000"/>
                      </a:schemeClr>
                    </a:solidFill>
                  </a:tcPr>
                </a:tc>
                <a:tc>
                  <a:txBody>
                    <a:bodyPr/>
                    <a:lstStyle/>
                    <a:p>
                      <a:pPr marL="0" marR="0" algn="ctr">
                        <a:lnSpc>
                          <a:spcPct val="107000"/>
                        </a:lnSpc>
                        <a:spcBef>
                          <a:spcPts val="0"/>
                        </a:spcBef>
                        <a:spcAft>
                          <a:spcPts val="0"/>
                        </a:spcAft>
                      </a:pPr>
                      <a:r>
                        <a:rPr lang="en-US" sz="1100" dirty="0">
                          <a:effectLst/>
                        </a:rPr>
                        <a:t>123</a:t>
                      </a:r>
                      <a:r>
                        <a:rPr lang="el-GR" sz="1100" dirty="0">
                          <a:effectLst/>
                        </a:rPr>
                        <a:t> </a:t>
                      </a:r>
                      <a:r>
                        <a:rPr lang="en-US" sz="1100" dirty="0">
                          <a:effectLst/>
                        </a:rPr>
                        <a:t>hr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tx1">
                        <a:lumMod val="95000"/>
                      </a:schemeClr>
                    </a:solidFill>
                  </a:tcPr>
                </a:tc>
                <a:extLst>
                  <a:ext uri="{0D108BD9-81ED-4DB2-BD59-A6C34878D82A}">
                    <a16:rowId xmlns:a16="http://schemas.microsoft.com/office/drawing/2014/main" val="4107062748"/>
                  </a:ext>
                </a:extLst>
              </a:tr>
            </a:tbl>
          </a:graphicData>
        </a:graphic>
      </p:graphicFrame>
      <p:cxnSp>
        <p:nvCxnSpPr>
          <p:cNvPr id="27" name="Ευθύγραμμο βέλος σύνδεσης 49">
            <a:extLst>
              <a:ext uri="{FF2B5EF4-FFF2-40B4-BE49-F238E27FC236}">
                <a16:creationId xmlns:a16="http://schemas.microsoft.com/office/drawing/2014/main" id="{BC9EA367-85C0-BA5B-1291-74E985086005}"/>
              </a:ext>
            </a:extLst>
          </p:cNvPr>
          <p:cNvCxnSpPr>
            <a:cxnSpLocks/>
            <a:stCxn id="20" idx="3"/>
            <a:endCxn id="23" idx="1"/>
          </p:cNvCxnSpPr>
          <p:nvPr/>
        </p:nvCxnSpPr>
        <p:spPr>
          <a:xfrm>
            <a:off x="6742197" y="968200"/>
            <a:ext cx="584020" cy="132303"/>
          </a:xfrm>
          <a:prstGeom prst="bentConnector3">
            <a:avLst>
              <a:gd name="adj1" fmla="val 50000"/>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44" name="TextBox 43">
            <a:extLst>
              <a:ext uri="{FF2B5EF4-FFF2-40B4-BE49-F238E27FC236}">
                <a16:creationId xmlns:a16="http://schemas.microsoft.com/office/drawing/2014/main" id="{EC47613F-870D-2096-F95A-0ABD85392AF3}"/>
              </a:ext>
            </a:extLst>
          </p:cNvPr>
          <p:cNvSpPr txBox="1"/>
          <p:nvPr/>
        </p:nvSpPr>
        <p:spPr>
          <a:xfrm>
            <a:off x="770864" y="3633871"/>
            <a:ext cx="4244290" cy="338554"/>
          </a:xfrm>
          <a:prstGeom prst="rect">
            <a:avLst/>
          </a:prstGeom>
          <a:no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Why investigate 4 different OCs?</a:t>
            </a:r>
          </a:p>
        </p:txBody>
      </p:sp>
      <p:sp>
        <p:nvSpPr>
          <p:cNvPr id="45" name="TextBox 44">
            <a:extLst>
              <a:ext uri="{FF2B5EF4-FFF2-40B4-BE49-F238E27FC236}">
                <a16:creationId xmlns:a16="http://schemas.microsoft.com/office/drawing/2014/main" id="{2F23C846-5AD8-9396-0E5C-9830AD56FBDD}"/>
              </a:ext>
            </a:extLst>
          </p:cNvPr>
          <p:cNvSpPr txBox="1"/>
          <p:nvPr/>
        </p:nvSpPr>
        <p:spPr>
          <a:xfrm>
            <a:off x="128050" y="5708046"/>
            <a:ext cx="5314714" cy="584775"/>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pPr marL="285750" indent="-285750" algn="ctr">
              <a:buFont typeface="Wingdings" panose="05000000000000000000" pitchFamily="2" charset="2"/>
              <a:buChar char="Ø"/>
            </a:pPr>
            <a:r>
              <a:rPr lang="en-US" sz="1600" dirty="0">
                <a:ln w="0"/>
                <a:solidFill>
                  <a:schemeClr val="tx1"/>
                </a:solidFill>
                <a:effectLst>
                  <a:outerShdw blurRad="38100" dist="19050" dir="2700000" algn="tl" rotWithShape="0">
                    <a:schemeClr val="dk1">
                      <a:alpha val="40000"/>
                    </a:schemeClr>
                  </a:outerShdw>
                </a:effectLst>
              </a:rPr>
              <a:t>Study methodology’s </a:t>
            </a:r>
            <a:r>
              <a:rPr lang="en-US" sz="1600" b="1" dirty="0">
                <a:ln w="0"/>
                <a:solidFill>
                  <a:schemeClr val="tx1"/>
                </a:solidFill>
                <a:effectLst>
                  <a:outerShdw blurRad="38100" dist="19050" dir="2700000" algn="tl" rotWithShape="0">
                    <a:schemeClr val="dk1">
                      <a:alpha val="40000"/>
                    </a:schemeClr>
                  </a:outerShdw>
                </a:effectLst>
              </a:rPr>
              <a:t>effectiveness </a:t>
            </a:r>
            <a:r>
              <a:rPr lang="en-US" sz="1600" dirty="0">
                <a:ln w="0"/>
                <a:solidFill>
                  <a:schemeClr val="tx1"/>
                </a:solidFill>
                <a:effectLst>
                  <a:outerShdw blurRad="38100" dist="19050" dir="2700000" algn="tl" rotWithShape="0">
                    <a:schemeClr val="dk1">
                      <a:alpha val="40000"/>
                    </a:schemeClr>
                  </a:outerShdw>
                </a:effectLst>
              </a:rPr>
              <a:t>for </a:t>
            </a:r>
            <a:r>
              <a:rPr lang="en-US" sz="1600" b="1" dirty="0">
                <a:ln w="0"/>
                <a:solidFill>
                  <a:schemeClr val="tx1"/>
                </a:solidFill>
                <a:effectLst>
                  <a:outerShdw blurRad="38100" dist="19050" dir="2700000" algn="tl" rotWithShape="0">
                    <a:schemeClr val="dk1">
                      <a:alpha val="40000"/>
                    </a:schemeClr>
                  </a:outerShdw>
                </a:effectLst>
              </a:rPr>
              <a:t>different range of total operating time </a:t>
            </a:r>
            <a:r>
              <a:rPr lang="en-US" sz="1600" dirty="0">
                <a:ln w="0"/>
                <a:solidFill>
                  <a:schemeClr val="tx1"/>
                </a:solidFill>
                <a:effectLst>
                  <a:outerShdw blurRad="38100" dist="19050" dir="2700000" algn="tl" rotWithShape="0">
                    <a:schemeClr val="dk1">
                      <a:alpha val="40000"/>
                    </a:schemeClr>
                  </a:outerShdw>
                </a:effectLst>
              </a:rPr>
              <a:t>of the component</a:t>
            </a:r>
          </a:p>
        </p:txBody>
      </p:sp>
      <p:sp>
        <p:nvSpPr>
          <p:cNvPr id="46" name="TextBox 45">
            <a:extLst>
              <a:ext uri="{FF2B5EF4-FFF2-40B4-BE49-F238E27FC236}">
                <a16:creationId xmlns:a16="http://schemas.microsoft.com/office/drawing/2014/main" id="{2CBDDA87-85AC-991C-D59D-4078DE060E78}"/>
              </a:ext>
            </a:extLst>
          </p:cNvPr>
          <p:cNvSpPr txBox="1"/>
          <p:nvPr/>
        </p:nvSpPr>
        <p:spPr>
          <a:xfrm>
            <a:off x="2930676" y="4064757"/>
            <a:ext cx="2842830" cy="33855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en-US" sz="1600" dirty="0">
                <a:ln w="0"/>
                <a:solidFill>
                  <a:schemeClr val="bg1"/>
                </a:solidFill>
                <a:effectLst>
                  <a:outerShdw blurRad="38100" dist="25400" dir="5400000" algn="ctr" rotWithShape="0">
                    <a:srgbClr val="6E747A">
                      <a:alpha val="43000"/>
                    </a:srgbClr>
                  </a:outerShdw>
                </a:effectLst>
              </a:rPr>
              <a:t>Component replacement</a:t>
            </a:r>
          </a:p>
        </p:txBody>
      </p:sp>
      <p:sp>
        <p:nvSpPr>
          <p:cNvPr id="47" name="TextBox 46">
            <a:extLst>
              <a:ext uri="{FF2B5EF4-FFF2-40B4-BE49-F238E27FC236}">
                <a16:creationId xmlns:a16="http://schemas.microsoft.com/office/drawing/2014/main" id="{A5597D74-943D-7658-2B73-A05ED622D61D}"/>
              </a:ext>
            </a:extLst>
          </p:cNvPr>
          <p:cNvSpPr txBox="1"/>
          <p:nvPr/>
        </p:nvSpPr>
        <p:spPr>
          <a:xfrm>
            <a:off x="175765" y="4079219"/>
            <a:ext cx="2429808" cy="33855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en-US" sz="1600" dirty="0">
                <a:ln w="0"/>
                <a:solidFill>
                  <a:schemeClr val="bg1"/>
                </a:solidFill>
                <a:effectLst>
                  <a:outerShdw blurRad="38100" dist="25400" dir="5400000" algn="ctr" rotWithShape="0">
                    <a:srgbClr val="6E747A">
                      <a:alpha val="43000"/>
                    </a:srgbClr>
                  </a:outerShdw>
                </a:effectLst>
              </a:rPr>
              <a:t>Component repair</a:t>
            </a:r>
          </a:p>
        </p:txBody>
      </p:sp>
      <p:sp>
        <p:nvSpPr>
          <p:cNvPr id="48" name="TextBox 47">
            <a:extLst>
              <a:ext uri="{FF2B5EF4-FFF2-40B4-BE49-F238E27FC236}">
                <a16:creationId xmlns:a16="http://schemas.microsoft.com/office/drawing/2014/main" id="{5DFA31B2-3C0A-B68E-AA7C-724DBC302E50}"/>
              </a:ext>
            </a:extLst>
          </p:cNvPr>
          <p:cNvSpPr txBox="1"/>
          <p:nvPr/>
        </p:nvSpPr>
        <p:spPr>
          <a:xfrm>
            <a:off x="943018" y="4770522"/>
            <a:ext cx="3873370" cy="58477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pPr algn="ctr"/>
            <a:r>
              <a:rPr lang="en-US" sz="1600" dirty="0">
                <a:ln w="0"/>
                <a:solidFill>
                  <a:schemeClr val="bg1"/>
                </a:solidFill>
                <a:effectLst>
                  <a:outerShdw blurRad="38100" dist="25400" dir="5400000" algn="ctr" rotWithShape="0">
                    <a:srgbClr val="6E747A">
                      <a:alpha val="43000"/>
                    </a:srgbClr>
                  </a:outerShdw>
                </a:effectLst>
              </a:rPr>
              <a:t>Component approaching the end of its useful life more rapidly</a:t>
            </a:r>
          </a:p>
        </p:txBody>
      </p:sp>
      <p:cxnSp>
        <p:nvCxnSpPr>
          <p:cNvPr id="49" name="Connector: Elbow 48">
            <a:extLst>
              <a:ext uri="{FF2B5EF4-FFF2-40B4-BE49-F238E27FC236}">
                <a16:creationId xmlns:a16="http://schemas.microsoft.com/office/drawing/2014/main" id="{FF44A7F2-6E1F-E112-1727-E0BCFB4C31FF}"/>
              </a:ext>
            </a:extLst>
          </p:cNvPr>
          <p:cNvCxnSpPr>
            <a:cxnSpLocks/>
            <a:stCxn id="47" idx="2"/>
            <a:endCxn id="48" idx="0"/>
          </p:cNvCxnSpPr>
          <p:nvPr/>
        </p:nvCxnSpPr>
        <p:spPr>
          <a:xfrm rot="16200000" flipH="1">
            <a:off x="1958812" y="3849630"/>
            <a:ext cx="352749" cy="14890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652C6DE-5A8E-0884-85EB-C668E5B3AC90}"/>
              </a:ext>
            </a:extLst>
          </p:cNvPr>
          <p:cNvCxnSpPr>
            <a:cxnSpLocks/>
            <a:stCxn id="46" idx="2"/>
            <a:endCxn id="48" idx="0"/>
          </p:cNvCxnSpPr>
          <p:nvPr/>
        </p:nvCxnSpPr>
        <p:spPr>
          <a:xfrm rot="5400000">
            <a:off x="3432292" y="3850722"/>
            <a:ext cx="367211" cy="14723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0B7C8C7-0FE4-E95D-E8BA-D7D4AB9CB612}"/>
              </a:ext>
            </a:extLst>
          </p:cNvPr>
          <p:cNvSpPr txBox="1"/>
          <p:nvPr/>
        </p:nvSpPr>
        <p:spPr>
          <a:xfrm>
            <a:off x="5015154" y="470912"/>
            <a:ext cx="1271635" cy="276999"/>
          </a:xfrm>
          <a:prstGeom prst="rect">
            <a:avLst/>
          </a:prstGeom>
          <a:noFill/>
        </p:spPr>
        <p:txBody>
          <a:bodyPr wrap="square">
            <a:spAutoFit/>
          </a:bodyPr>
          <a:lstStyle/>
          <a:p>
            <a:pPr algn="ctr"/>
            <a:r>
              <a:rPr lang="el-GR" altLang="en-US" sz="120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a:t>
            </a:r>
            <a:r>
              <a:rPr lang="en-US" altLang="en-US" sz="120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Lei</a:t>
            </a:r>
            <a:r>
              <a:rPr lang="el-GR" altLang="en-US" sz="120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a:t>
            </a:r>
            <a:r>
              <a:rPr lang="en-US" altLang="en-US" sz="120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et al</a:t>
            </a:r>
            <a:r>
              <a:rPr lang="el-GR" altLang="en-US" sz="120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 2018)</a:t>
            </a:r>
            <a:r>
              <a:rPr lang="el-GR" altLang="en-US" sz="1200" dirty="0">
                <a:solidFill>
                  <a:schemeClr val="tx1"/>
                </a:solidFill>
                <a:latin typeface="Calibri" panose="020F0502020204030204" pitchFamily="34" charset="0"/>
                <a:cs typeface="Calibri" panose="020F0502020204030204" pitchFamily="34" charset="0"/>
              </a:rPr>
              <a:t> </a:t>
            </a:r>
            <a:endParaRPr lang="en-US" sz="1200" dirty="0"/>
          </a:p>
        </p:txBody>
      </p:sp>
      <p:cxnSp>
        <p:nvCxnSpPr>
          <p:cNvPr id="58" name="Straight Arrow Connector 57">
            <a:extLst>
              <a:ext uri="{FF2B5EF4-FFF2-40B4-BE49-F238E27FC236}">
                <a16:creationId xmlns:a16="http://schemas.microsoft.com/office/drawing/2014/main" id="{ECB9C7E9-E954-346A-7F39-ADA7905BEB31}"/>
              </a:ext>
            </a:extLst>
          </p:cNvPr>
          <p:cNvCxnSpPr>
            <a:cxnSpLocks/>
            <a:stCxn id="59" idx="2"/>
          </p:cNvCxnSpPr>
          <p:nvPr/>
        </p:nvCxnSpPr>
        <p:spPr>
          <a:xfrm>
            <a:off x="7389381" y="4115636"/>
            <a:ext cx="4126229" cy="33174"/>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descr="A close up of a logo&#10;&#10;Description automatically generated">
            <a:extLst>
              <a:ext uri="{FF2B5EF4-FFF2-40B4-BE49-F238E27FC236}">
                <a16:creationId xmlns:a16="http://schemas.microsoft.com/office/drawing/2014/main" id="{16CC56D8-F61E-9A70-13F3-1A756965C598}"/>
              </a:ext>
            </a:extLst>
          </p:cNvPr>
          <p:cNvPicPr>
            <a:picLocks noChangeAspect="1"/>
          </p:cNvPicPr>
          <p:nvPr/>
        </p:nvPicPr>
        <p:blipFill rotWithShape="1">
          <a:blip r:embed="rId6" cstate="print">
            <a:clrChange>
              <a:clrFrom>
                <a:srgbClr val="D9D9D9"/>
              </a:clrFrom>
              <a:clrTo>
                <a:srgbClr val="D9D9D9">
                  <a:alpha val="0"/>
                </a:srgbClr>
              </a:clrTo>
            </a:clrChange>
            <a:extLst>
              <a:ext uri="{28A0092B-C50C-407E-A947-70E740481C1C}">
                <a14:useLocalDpi xmlns:a14="http://schemas.microsoft.com/office/drawing/2010/main" val="0"/>
              </a:ext>
            </a:extLst>
          </a:blip>
          <a:srcRect l="17998" t="13075" r="18214" b="22886"/>
          <a:stretch/>
        </p:blipFill>
        <p:spPr>
          <a:xfrm rot="16200000" flipV="1">
            <a:off x="7267088" y="3978488"/>
            <a:ext cx="518881" cy="274296"/>
          </a:xfrm>
          <a:prstGeom prst="rect">
            <a:avLst/>
          </a:prstGeom>
        </p:spPr>
      </p:pic>
      <p:pic>
        <p:nvPicPr>
          <p:cNvPr id="64" name="Picture 63" descr="A close up of a logo&#10;&#10;Description automatically generated">
            <a:extLst>
              <a:ext uri="{FF2B5EF4-FFF2-40B4-BE49-F238E27FC236}">
                <a16:creationId xmlns:a16="http://schemas.microsoft.com/office/drawing/2014/main" id="{E67F1895-1967-DC4A-AFC3-F5D913217E07}"/>
              </a:ext>
            </a:extLst>
          </p:cNvPr>
          <p:cNvPicPr>
            <a:picLocks noChangeAspect="1"/>
          </p:cNvPicPr>
          <p:nvPr/>
        </p:nvPicPr>
        <p:blipFill rotWithShape="1">
          <a:blip r:embed="rId6" cstate="print">
            <a:clrChange>
              <a:clrFrom>
                <a:srgbClr val="D9D9D9"/>
              </a:clrFrom>
              <a:clrTo>
                <a:srgbClr val="D9D9D9">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l="17998" t="13075" r="18214" b="22886"/>
          <a:stretch/>
        </p:blipFill>
        <p:spPr>
          <a:xfrm rot="16200000" flipV="1">
            <a:off x="7542180" y="3806625"/>
            <a:ext cx="471332" cy="293111"/>
          </a:xfrm>
          <a:prstGeom prst="rect">
            <a:avLst/>
          </a:prstGeom>
        </p:spPr>
      </p:pic>
      <p:pic>
        <p:nvPicPr>
          <p:cNvPr id="65" name="Picture 64" descr="A close up of a logo&#10;&#10;Description automatically generated">
            <a:extLst>
              <a:ext uri="{FF2B5EF4-FFF2-40B4-BE49-F238E27FC236}">
                <a16:creationId xmlns:a16="http://schemas.microsoft.com/office/drawing/2014/main" id="{2F57A13D-DF93-750D-8567-E0F3FD128574}"/>
              </a:ext>
            </a:extLst>
          </p:cNvPr>
          <p:cNvPicPr>
            <a:picLocks noChangeAspect="1"/>
          </p:cNvPicPr>
          <p:nvPr/>
        </p:nvPicPr>
        <p:blipFill rotWithShape="1">
          <a:blip r:embed="rId6" cstate="print">
            <a:clrChange>
              <a:clrFrom>
                <a:srgbClr val="D9D9D9"/>
              </a:clrFrom>
              <a:clrTo>
                <a:srgbClr val="D9D9D9">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17998" t="13075" r="18214" b="22886"/>
          <a:stretch/>
        </p:blipFill>
        <p:spPr>
          <a:xfrm rot="16200000" flipV="1">
            <a:off x="7770466" y="3731951"/>
            <a:ext cx="518881" cy="274296"/>
          </a:xfrm>
          <a:prstGeom prst="rect">
            <a:avLst/>
          </a:prstGeom>
        </p:spPr>
      </p:pic>
      <p:pic>
        <p:nvPicPr>
          <p:cNvPr id="66" name="Picture 65" descr="A close up of a logo&#10;&#10;Description automatically generated">
            <a:extLst>
              <a:ext uri="{FF2B5EF4-FFF2-40B4-BE49-F238E27FC236}">
                <a16:creationId xmlns:a16="http://schemas.microsoft.com/office/drawing/2014/main" id="{803DBCE8-7342-7EE3-A24B-5AC81D287D54}"/>
              </a:ext>
            </a:extLst>
          </p:cNvPr>
          <p:cNvPicPr>
            <a:picLocks noChangeAspect="1"/>
          </p:cNvPicPr>
          <p:nvPr/>
        </p:nvPicPr>
        <p:blipFill rotWithShape="1">
          <a:blip r:embed="rId6" cstate="print">
            <a:clrChange>
              <a:clrFrom>
                <a:srgbClr val="D9D9D9"/>
              </a:clrFrom>
              <a:clrTo>
                <a:srgbClr val="D9D9D9">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l="17998" t="13075" r="18214" b="22886"/>
          <a:stretch/>
        </p:blipFill>
        <p:spPr>
          <a:xfrm rot="16200000" flipV="1">
            <a:off x="8019373" y="3641863"/>
            <a:ext cx="561084" cy="296606"/>
          </a:xfrm>
          <a:prstGeom prst="rect">
            <a:avLst/>
          </a:prstGeom>
        </p:spPr>
      </p:pic>
      <p:pic>
        <p:nvPicPr>
          <p:cNvPr id="67" name="Picture 66" descr="A close up of a logo&#10;&#10;Description automatically generated">
            <a:extLst>
              <a:ext uri="{FF2B5EF4-FFF2-40B4-BE49-F238E27FC236}">
                <a16:creationId xmlns:a16="http://schemas.microsoft.com/office/drawing/2014/main" id="{0CD40B43-32FF-3D84-495B-8B6A889077C2}"/>
              </a:ext>
            </a:extLst>
          </p:cNvPr>
          <p:cNvPicPr>
            <a:picLocks noChangeAspect="1"/>
          </p:cNvPicPr>
          <p:nvPr/>
        </p:nvPicPr>
        <p:blipFill rotWithShape="1">
          <a:blip r:embed="rId6" cstate="print">
            <a:clrChange>
              <a:clrFrom>
                <a:srgbClr val="D9D9D9"/>
              </a:clrFrom>
              <a:clrTo>
                <a:srgbClr val="D9D9D9">
                  <a:alpha val="0"/>
                </a:srgbClr>
              </a:clrTo>
            </a:clrChange>
            <a:extLst>
              <a:ext uri="{28A0092B-C50C-407E-A947-70E740481C1C}">
                <a14:useLocalDpi xmlns:a14="http://schemas.microsoft.com/office/drawing/2010/main" val="0"/>
              </a:ext>
            </a:extLst>
          </a:blip>
          <a:srcRect l="17998" t="13075" r="18214" b="22886"/>
          <a:stretch/>
        </p:blipFill>
        <p:spPr>
          <a:xfrm rot="16200000" flipV="1">
            <a:off x="8414588" y="3528552"/>
            <a:ext cx="518881" cy="274296"/>
          </a:xfrm>
          <a:prstGeom prst="rect">
            <a:avLst/>
          </a:prstGeom>
        </p:spPr>
      </p:pic>
      <p:pic>
        <p:nvPicPr>
          <p:cNvPr id="68" name="Picture 67" descr="A close up of a logo&#10;&#10;Description automatically generated">
            <a:extLst>
              <a:ext uri="{FF2B5EF4-FFF2-40B4-BE49-F238E27FC236}">
                <a16:creationId xmlns:a16="http://schemas.microsoft.com/office/drawing/2014/main" id="{F2FD85DF-A1AF-DE23-1F89-38039B75DDD8}"/>
              </a:ext>
            </a:extLst>
          </p:cNvPr>
          <p:cNvPicPr>
            <a:picLocks noChangeAspect="1"/>
          </p:cNvPicPr>
          <p:nvPr/>
        </p:nvPicPr>
        <p:blipFill rotWithShape="1">
          <a:blip r:embed="rId6" cstate="print">
            <a:clrChange>
              <a:clrFrom>
                <a:srgbClr val="D9D9D9"/>
              </a:clrFrom>
              <a:clrTo>
                <a:srgbClr val="D9D9D9">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l="17998" t="13075" r="18214" b="22886"/>
          <a:stretch/>
        </p:blipFill>
        <p:spPr>
          <a:xfrm rot="16200000" flipV="1">
            <a:off x="8655838" y="3381448"/>
            <a:ext cx="573069" cy="302941"/>
          </a:xfrm>
          <a:prstGeom prst="rect">
            <a:avLst/>
          </a:prstGeom>
        </p:spPr>
      </p:pic>
      <p:pic>
        <p:nvPicPr>
          <p:cNvPr id="69" name="Picture 68" descr="A close up of a logo&#10;&#10;Description automatically generated">
            <a:extLst>
              <a:ext uri="{FF2B5EF4-FFF2-40B4-BE49-F238E27FC236}">
                <a16:creationId xmlns:a16="http://schemas.microsoft.com/office/drawing/2014/main" id="{AEF20B66-7C31-A16E-42A5-3AE8BA18C92B}"/>
              </a:ext>
            </a:extLst>
          </p:cNvPr>
          <p:cNvPicPr>
            <a:picLocks noChangeAspect="1"/>
          </p:cNvPicPr>
          <p:nvPr/>
        </p:nvPicPr>
        <p:blipFill rotWithShape="1">
          <a:blip r:embed="rId6" cstate="print">
            <a:clrChange>
              <a:clrFrom>
                <a:srgbClr val="D9D9D9"/>
              </a:clrFrom>
              <a:clrTo>
                <a:srgbClr val="D9D9D9">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17998" t="13075" r="18214" b="22886"/>
          <a:stretch/>
        </p:blipFill>
        <p:spPr>
          <a:xfrm rot="16200000" flipV="1">
            <a:off x="8962444" y="3270417"/>
            <a:ext cx="518879" cy="274295"/>
          </a:xfrm>
          <a:prstGeom prst="rect">
            <a:avLst/>
          </a:prstGeom>
        </p:spPr>
      </p:pic>
      <p:pic>
        <p:nvPicPr>
          <p:cNvPr id="70" name="Picture 69" descr="A close up of a logo&#10;&#10;Description automatically generated">
            <a:extLst>
              <a:ext uri="{FF2B5EF4-FFF2-40B4-BE49-F238E27FC236}">
                <a16:creationId xmlns:a16="http://schemas.microsoft.com/office/drawing/2014/main" id="{AEA34493-622C-3B0A-0A30-960789CA8D84}"/>
              </a:ext>
            </a:extLst>
          </p:cNvPr>
          <p:cNvPicPr>
            <a:picLocks noChangeAspect="1"/>
          </p:cNvPicPr>
          <p:nvPr/>
        </p:nvPicPr>
        <p:blipFill rotWithShape="1">
          <a:blip r:embed="rId6" cstate="print">
            <a:clrChange>
              <a:clrFrom>
                <a:srgbClr val="D9D9D9"/>
              </a:clrFrom>
              <a:clrTo>
                <a:srgbClr val="D9D9D9">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l="17998" t="13075" r="18214" b="22886"/>
          <a:stretch/>
        </p:blipFill>
        <p:spPr>
          <a:xfrm rot="16200000" flipV="1">
            <a:off x="9257047" y="3159581"/>
            <a:ext cx="526891" cy="278530"/>
          </a:xfrm>
          <a:prstGeom prst="rect">
            <a:avLst/>
          </a:prstGeom>
        </p:spPr>
      </p:pic>
      <p:cxnSp>
        <p:nvCxnSpPr>
          <p:cNvPr id="72" name="Straight Arrow Connector 71">
            <a:extLst>
              <a:ext uri="{FF2B5EF4-FFF2-40B4-BE49-F238E27FC236}">
                <a16:creationId xmlns:a16="http://schemas.microsoft.com/office/drawing/2014/main" id="{F3B90EBE-BDE4-0155-3786-094CE84B60C9}"/>
              </a:ext>
            </a:extLst>
          </p:cNvPr>
          <p:cNvCxnSpPr/>
          <p:nvPr/>
        </p:nvCxnSpPr>
        <p:spPr>
          <a:xfrm>
            <a:off x="7870074" y="6232425"/>
            <a:ext cx="26337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BD02870-DD90-423A-2106-0F88E6BB59D1}"/>
              </a:ext>
            </a:extLst>
          </p:cNvPr>
          <p:cNvCxnSpPr/>
          <p:nvPr/>
        </p:nvCxnSpPr>
        <p:spPr>
          <a:xfrm flipV="1">
            <a:off x="7885705" y="4980010"/>
            <a:ext cx="0" cy="1244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0965A2B5-9038-DE0C-7D9A-C3462C1FCCAA}"/>
              </a:ext>
            </a:extLst>
          </p:cNvPr>
          <p:cNvSpPr/>
          <p:nvPr/>
        </p:nvSpPr>
        <p:spPr>
          <a:xfrm>
            <a:off x="7893522" y="5403995"/>
            <a:ext cx="1475336" cy="844061"/>
          </a:xfrm>
          <a:custGeom>
            <a:avLst/>
            <a:gdLst>
              <a:gd name="connsiteX0" fmla="*/ 0 w 1656861"/>
              <a:gd name="connsiteY0" fmla="*/ 844061 h 844061"/>
              <a:gd name="connsiteX1" fmla="*/ 39077 w 1656861"/>
              <a:gd name="connsiteY1" fmla="*/ 820615 h 844061"/>
              <a:gd name="connsiteX2" fmla="*/ 101600 w 1656861"/>
              <a:gd name="connsiteY2" fmla="*/ 773723 h 844061"/>
              <a:gd name="connsiteX3" fmla="*/ 171938 w 1656861"/>
              <a:gd name="connsiteY3" fmla="*/ 750277 h 844061"/>
              <a:gd name="connsiteX4" fmla="*/ 242277 w 1656861"/>
              <a:gd name="connsiteY4" fmla="*/ 726830 h 844061"/>
              <a:gd name="connsiteX5" fmla="*/ 328246 w 1656861"/>
              <a:gd name="connsiteY5" fmla="*/ 719015 h 844061"/>
              <a:gd name="connsiteX6" fmla="*/ 382953 w 1656861"/>
              <a:gd name="connsiteY6" fmla="*/ 711200 h 844061"/>
              <a:gd name="connsiteX7" fmla="*/ 492369 w 1656861"/>
              <a:gd name="connsiteY7" fmla="*/ 703384 h 844061"/>
              <a:gd name="connsiteX8" fmla="*/ 539261 w 1656861"/>
              <a:gd name="connsiteY8" fmla="*/ 687753 h 844061"/>
              <a:gd name="connsiteX9" fmla="*/ 695569 w 1656861"/>
              <a:gd name="connsiteY9" fmla="*/ 656492 h 844061"/>
              <a:gd name="connsiteX10" fmla="*/ 765907 w 1656861"/>
              <a:gd name="connsiteY10" fmla="*/ 625230 h 844061"/>
              <a:gd name="connsiteX11" fmla="*/ 1016000 w 1656861"/>
              <a:gd name="connsiteY11" fmla="*/ 523630 h 844061"/>
              <a:gd name="connsiteX12" fmla="*/ 1070707 w 1656861"/>
              <a:gd name="connsiteY12" fmla="*/ 484553 h 844061"/>
              <a:gd name="connsiteX13" fmla="*/ 1250461 w 1656861"/>
              <a:gd name="connsiteY13" fmla="*/ 336061 h 844061"/>
              <a:gd name="connsiteX14" fmla="*/ 1320800 w 1656861"/>
              <a:gd name="connsiteY14" fmla="*/ 289169 h 844061"/>
              <a:gd name="connsiteX15" fmla="*/ 1391138 w 1656861"/>
              <a:gd name="connsiteY15" fmla="*/ 257907 h 844061"/>
              <a:gd name="connsiteX16" fmla="*/ 1516184 w 1656861"/>
              <a:gd name="connsiteY16" fmla="*/ 164123 h 844061"/>
              <a:gd name="connsiteX17" fmla="*/ 1563077 w 1656861"/>
              <a:gd name="connsiteY17" fmla="*/ 125046 h 844061"/>
              <a:gd name="connsiteX18" fmla="*/ 1602153 w 1656861"/>
              <a:gd name="connsiteY18" fmla="*/ 70338 h 844061"/>
              <a:gd name="connsiteX19" fmla="*/ 1641230 w 1656861"/>
              <a:gd name="connsiteY19" fmla="*/ 23446 h 844061"/>
              <a:gd name="connsiteX20" fmla="*/ 1656861 w 1656861"/>
              <a:gd name="connsiteY20" fmla="*/ 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6861" h="844061">
                <a:moveTo>
                  <a:pt x="0" y="844061"/>
                </a:moveTo>
                <a:cubicBezTo>
                  <a:pt x="13026" y="836246"/>
                  <a:pt x="26588" y="829261"/>
                  <a:pt x="39077" y="820615"/>
                </a:cubicBezTo>
                <a:cubicBezTo>
                  <a:pt x="60496" y="805786"/>
                  <a:pt x="77412" y="783398"/>
                  <a:pt x="101600" y="773723"/>
                </a:cubicBezTo>
                <a:cubicBezTo>
                  <a:pt x="187287" y="739448"/>
                  <a:pt x="99016" y="772715"/>
                  <a:pt x="171938" y="750277"/>
                </a:cubicBezTo>
                <a:cubicBezTo>
                  <a:pt x="195560" y="743009"/>
                  <a:pt x="217664" y="729067"/>
                  <a:pt x="242277" y="726830"/>
                </a:cubicBezTo>
                <a:cubicBezTo>
                  <a:pt x="270933" y="724225"/>
                  <a:pt x="299647" y="722192"/>
                  <a:pt x="328246" y="719015"/>
                </a:cubicBezTo>
                <a:cubicBezTo>
                  <a:pt x="346554" y="716981"/>
                  <a:pt x="364615" y="712946"/>
                  <a:pt x="382953" y="711200"/>
                </a:cubicBezTo>
                <a:cubicBezTo>
                  <a:pt x="419353" y="707733"/>
                  <a:pt x="455897" y="705989"/>
                  <a:pt x="492369" y="703384"/>
                </a:cubicBezTo>
                <a:cubicBezTo>
                  <a:pt x="508000" y="698174"/>
                  <a:pt x="523341" y="691998"/>
                  <a:pt x="539261" y="687753"/>
                </a:cubicBezTo>
                <a:cubicBezTo>
                  <a:pt x="586281" y="675214"/>
                  <a:pt x="648726" y="665009"/>
                  <a:pt x="695569" y="656492"/>
                </a:cubicBezTo>
                <a:cubicBezTo>
                  <a:pt x="719015" y="646071"/>
                  <a:pt x="741832" y="634100"/>
                  <a:pt x="765907" y="625230"/>
                </a:cubicBezTo>
                <a:cubicBezTo>
                  <a:pt x="867934" y="587641"/>
                  <a:pt x="903619" y="603903"/>
                  <a:pt x="1016000" y="523630"/>
                </a:cubicBezTo>
                <a:cubicBezTo>
                  <a:pt x="1034236" y="510604"/>
                  <a:pt x="1053289" y="498653"/>
                  <a:pt x="1070707" y="484553"/>
                </a:cubicBezTo>
                <a:cubicBezTo>
                  <a:pt x="1163216" y="409665"/>
                  <a:pt x="1166605" y="396623"/>
                  <a:pt x="1250461" y="336061"/>
                </a:cubicBezTo>
                <a:cubicBezTo>
                  <a:pt x="1273305" y="319563"/>
                  <a:pt x="1296167" y="302854"/>
                  <a:pt x="1320800" y="289169"/>
                </a:cubicBezTo>
                <a:cubicBezTo>
                  <a:pt x="1343229" y="276709"/>
                  <a:pt x="1369527" y="271738"/>
                  <a:pt x="1391138" y="257907"/>
                </a:cubicBezTo>
                <a:cubicBezTo>
                  <a:pt x="1435022" y="229821"/>
                  <a:pt x="1476158" y="197478"/>
                  <a:pt x="1516184" y="164123"/>
                </a:cubicBezTo>
                <a:cubicBezTo>
                  <a:pt x="1531815" y="151097"/>
                  <a:pt x="1549328" y="140045"/>
                  <a:pt x="1563077" y="125046"/>
                </a:cubicBezTo>
                <a:cubicBezTo>
                  <a:pt x="1578220" y="108526"/>
                  <a:pt x="1588489" y="88101"/>
                  <a:pt x="1602153" y="70338"/>
                </a:cubicBezTo>
                <a:cubicBezTo>
                  <a:pt x="1614558" y="54211"/>
                  <a:pt x="1628738" y="39507"/>
                  <a:pt x="1641230" y="23446"/>
                </a:cubicBezTo>
                <a:cubicBezTo>
                  <a:pt x="1646997" y="16032"/>
                  <a:pt x="1656861" y="0"/>
                  <a:pt x="1656861" y="0"/>
                </a:cubicBez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75" name="Freeform: Shape 74">
            <a:extLst>
              <a:ext uri="{FF2B5EF4-FFF2-40B4-BE49-F238E27FC236}">
                <a16:creationId xmlns:a16="http://schemas.microsoft.com/office/drawing/2014/main" id="{9FD94CD8-9B79-EFBF-98C5-13B1611E724E}"/>
              </a:ext>
            </a:extLst>
          </p:cNvPr>
          <p:cNvSpPr/>
          <p:nvPr/>
        </p:nvSpPr>
        <p:spPr>
          <a:xfrm>
            <a:off x="7911470" y="5393923"/>
            <a:ext cx="1005868" cy="844061"/>
          </a:xfrm>
          <a:custGeom>
            <a:avLst/>
            <a:gdLst>
              <a:gd name="connsiteX0" fmla="*/ 0 w 1656861"/>
              <a:gd name="connsiteY0" fmla="*/ 844061 h 844061"/>
              <a:gd name="connsiteX1" fmla="*/ 39077 w 1656861"/>
              <a:gd name="connsiteY1" fmla="*/ 820615 h 844061"/>
              <a:gd name="connsiteX2" fmla="*/ 101600 w 1656861"/>
              <a:gd name="connsiteY2" fmla="*/ 773723 h 844061"/>
              <a:gd name="connsiteX3" fmla="*/ 171938 w 1656861"/>
              <a:gd name="connsiteY3" fmla="*/ 750277 h 844061"/>
              <a:gd name="connsiteX4" fmla="*/ 242277 w 1656861"/>
              <a:gd name="connsiteY4" fmla="*/ 726830 h 844061"/>
              <a:gd name="connsiteX5" fmla="*/ 328246 w 1656861"/>
              <a:gd name="connsiteY5" fmla="*/ 719015 h 844061"/>
              <a:gd name="connsiteX6" fmla="*/ 382953 w 1656861"/>
              <a:gd name="connsiteY6" fmla="*/ 711200 h 844061"/>
              <a:gd name="connsiteX7" fmla="*/ 492369 w 1656861"/>
              <a:gd name="connsiteY7" fmla="*/ 703384 h 844061"/>
              <a:gd name="connsiteX8" fmla="*/ 539261 w 1656861"/>
              <a:gd name="connsiteY8" fmla="*/ 687753 h 844061"/>
              <a:gd name="connsiteX9" fmla="*/ 695569 w 1656861"/>
              <a:gd name="connsiteY9" fmla="*/ 656492 h 844061"/>
              <a:gd name="connsiteX10" fmla="*/ 765907 w 1656861"/>
              <a:gd name="connsiteY10" fmla="*/ 625230 h 844061"/>
              <a:gd name="connsiteX11" fmla="*/ 1016000 w 1656861"/>
              <a:gd name="connsiteY11" fmla="*/ 523630 h 844061"/>
              <a:gd name="connsiteX12" fmla="*/ 1070707 w 1656861"/>
              <a:gd name="connsiteY12" fmla="*/ 484553 h 844061"/>
              <a:gd name="connsiteX13" fmla="*/ 1250461 w 1656861"/>
              <a:gd name="connsiteY13" fmla="*/ 336061 h 844061"/>
              <a:gd name="connsiteX14" fmla="*/ 1320800 w 1656861"/>
              <a:gd name="connsiteY14" fmla="*/ 289169 h 844061"/>
              <a:gd name="connsiteX15" fmla="*/ 1391138 w 1656861"/>
              <a:gd name="connsiteY15" fmla="*/ 257907 h 844061"/>
              <a:gd name="connsiteX16" fmla="*/ 1516184 w 1656861"/>
              <a:gd name="connsiteY16" fmla="*/ 164123 h 844061"/>
              <a:gd name="connsiteX17" fmla="*/ 1563077 w 1656861"/>
              <a:gd name="connsiteY17" fmla="*/ 125046 h 844061"/>
              <a:gd name="connsiteX18" fmla="*/ 1602153 w 1656861"/>
              <a:gd name="connsiteY18" fmla="*/ 70338 h 844061"/>
              <a:gd name="connsiteX19" fmla="*/ 1641230 w 1656861"/>
              <a:gd name="connsiteY19" fmla="*/ 23446 h 844061"/>
              <a:gd name="connsiteX20" fmla="*/ 1656861 w 1656861"/>
              <a:gd name="connsiteY20" fmla="*/ 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6861" h="844061">
                <a:moveTo>
                  <a:pt x="0" y="844061"/>
                </a:moveTo>
                <a:cubicBezTo>
                  <a:pt x="13026" y="836246"/>
                  <a:pt x="26588" y="829261"/>
                  <a:pt x="39077" y="820615"/>
                </a:cubicBezTo>
                <a:cubicBezTo>
                  <a:pt x="60496" y="805786"/>
                  <a:pt x="77412" y="783398"/>
                  <a:pt x="101600" y="773723"/>
                </a:cubicBezTo>
                <a:cubicBezTo>
                  <a:pt x="187287" y="739448"/>
                  <a:pt x="99016" y="772715"/>
                  <a:pt x="171938" y="750277"/>
                </a:cubicBezTo>
                <a:cubicBezTo>
                  <a:pt x="195560" y="743009"/>
                  <a:pt x="217664" y="729067"/>
                  <a:pt x="242277" y="726830"/>
                </a:cubicBezTo>
                <a:cubicBezTo>
                  <a:pt x="270933" y="724225"/>
                  <a:pt x="299647" y="722192"/>
                  <a:pt x="328246" y="719015"/>
                </a:cubicBezTo>
                <a:cubicBezTo>
                  <a:pt x="346554" y="716981"/>
                  <a:pt x="364615" y="712946"/>
                  <a:pt x="382953" y="711200"/>
                </a:cubicBezTo>
                <a:cubicBezTo>
                  <a:pt x="419353" y="707733"/>
                  <a:pt x="455897" y="705989"/>
                  <a:pt x="492369" y="703384"/>
                </a:cubicBezTo>
                <a:cubicBezTo>
                  <a:pt x="508000" y="698174"/>
                  <a:pt x="523341" y="691998"/>
                  <a:pt x="539261" y="687753"/>
                </a:cubicBezTo>
                <a:cubicBezTo>
                  <a:pt x="586281" y="675214"/>
                  <a:pt x="648726" y="665009"/>
                  <a:pt x="695569" y="656492"/>
                </a:cubicBezTo>
                <a:cubicBezTo>
                  <a:pt x="719015" y="646071"/>
                  <a:pt x="741832" y="634100"/>
                  <a:pt x="765907" y="625230"/>
                </a:cubicBezTo>
                <a:cubicBezTo>
                  <a:pt x="867934" y="587641"/>
                  <a:pt x="903619" y="603903"/>
                  <a:pt x="1016000" y="523630"/>
                </a:cubicBezTo>
                <a:cubicBezTo>
                  <a:pt x="1034236" y="510604"/>
                  <a:pt x="1053289" y="498653"/>
                  <a:pt x="1070707" y="484553"/>
                </a:cubicBezTo>
                <a:cubicBezTo>
                  <a:pt x="1163216" y="409665"/>
                  <a:pt x="1166605" y="396623"/>
                  <a:pt x="1250461" y="336061"/>
                </a:cubicBezTo>
                <a:cubicBezTo>
                  <a:pt x="1273305" y="319563"/>
                  <a:pt x="1296167" y="302854"/>
                  <a:pt x="1320800" y="289169"/>
                </a:cubicBezTo>
                <a:cubicBezTo>
                  <a:pt x="1343229" y="276709"/>
                  <a:pt x="1369527" y="271738"/>
                  <a:pt x="1391138" y="257907"/>
                </a:cubicBezTo>
                <a:cubicBezTo>
                  <a:pt x="1435022" y="229821"/>
                  <a:pt x="1476158" y="197478"/>
                  <a:pt x="1516184" y="164123"/>
                </a:cubicBezTo>
                <a:cubicBezTo>
                  <a:pt x="1531815" y="151097"/>
                  <a:pt x="1549328" y="140045"/>
                  <a:pt x="1563077" y="125046"/>
                </a:cubicBezTo>
                <a:cubicBezTo>
                  <a:pt x="1578220" y="108526"/>
                  <a:pt x="1588489" y="88101"/>
                  <a:pt x="1602153" y="70338"/>
                </a:cubicBezTo>
                <a:cubicBezTo>
                  <a:pt x="1614558" y="54211"/>
                  <a:pt x="1628738" y="39507"/>
                  <a:pt x="1641230" y="23446"/>
                </a:cubicBezTo>
                <a:cubicBezTo>
                  <a:pt x="1646997" y="16032"/>
                  <a:pt x="1656861" y="0"/>
                  <a:pt x="1656861" y="0"/>
                </a:cubicBezTo>
              </a:path>
            </a:pathLst>
          </a:custGeom>
          <a:ln w="38100">
            <a:solidFill>
              <a:srgbClr val="7030A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solidFill>
                <a:srgbClr val="7030A0"/>
              </a:solidFill>
            </a:endParaRPr>
          </a:p>
        </p:txBody>
      </p:sp>
      <p:sp>
        <p:nvSpPr>
          <p:cNvPr id="76" name="Freeform: Shape 75">
            <a:extLst>
              <a:ext uri="{FF2B5EF4-FFF2-40B4-BE49-F238E27FC236}">
                <a16:creationId xmlns:a16="http://schemas.microsoft.com/office/drawing/2014/main" id="{8760B257-1469-383D-9FD6-F832D3AC1AB5}"/>
              </a:ext>
            </a:extLst>
          </p:cNvPr>
          <p:cNvSpPr/>
          <p:nvPr/>
        </p:nvSpPr>
        <p:spPr>
          <a:xfrm>
            <a:off x="7908634" y="5398959"/>
            <a:ext cx="2048148" cy="844061"/>
          </a:xfrm>
          <a:custGeom>
            <a:avLst/>
            <a:gdLst>
              <a:gd name="connsiteX0" fmla="*/ 0 w 1656861"/>
              <a:gd name="connsiteY0" fmla="*/ 844061 h 844061"/>
              <a:gd name="connsiteX1" fmla="*/ 39077 w 1656861"/>
              <a:gd name="connsiteY1" fmla="*/ 820615 h 844061"/>
              <a:gd name="connsiteX2" fmla="*/ 101600 w 1656861"/>
              <a:gd name="connsiteY2" fmla="*/ 773723 h 844061"/>
              <a:gd name="connsiteX3" fmla="*/ 171938 w 1656861"/>
              <a:gd name="connsiteY3" fmla="*/ 750277 h 844061"/>
              <a:gd name="connsiteX4" fmla="*/ 242277 w 1656861"/>
              <a:gd name="connsiteY4" fmla="*/ 726830 h 844061"/>
              <a:gd name="connsiteX5" fmla="*/ 328246 w 1656861"/>
              <a:gd name="connsiteY5" fmla="*/ 719015 h 844061"/>
              <a:gd name="connsiteX6" fmla="*/ 382953 w 1656861"/>
              <a:gd name="connsiteY6" fmla="*/ 711200 h 844061"/>
              <a:gd name="connsiteX7" fmla="*/ 492369 w 1656861"/>
              <a:gd name="connsiteY7" fmla="*/ 703384 h 844061"/>
              <a:gd name="connsiteX8" fmla="*/ 539261 w 1656861"/>
              <a:gd name="connsiteY8" fmla="*/ 687753 h 844061"/>
              <a:gd name="connsiteX9" fmla="*/ 695569 w 1656861"/>
              <a:gd name="connsiteY9" fmla="*/ 656492 h 844061"/>
              <a:gd name="connsiteX10" fmla="*/ 765907 w 1656861"/>
              <a:gd name="connsiteY10" fmla="*/ 625230 h 844061"/>
              <a:gd name="connsiteX11" fmla="*/ 1016000 w 1656861"/>
              <a:gd name="connsiteY11" fmla="*/ 523630 h 844061"/>
              <a:gd name="connsiteX12" fmla="*/ 1070707 w 1656861"/>
              <a:gd name="connsiteY12" fmla="*/ 484553 h 844061"/>
              <a:gd name="connsiteX13" fmla="*/ 1250461 w 1656861"/>
              <a:gd name="connsiteY13" fmla="*/ 336061 h 844061"/>
              <a:gd name="connsiteX14" fmla="*/ 1320800 w 1656861"/>
              <a:gd name="connsiteY14" fmla="*/ 289169 h 844061"/>
              <a:gd name="connsiteX15" fmla="*/ 1391138 w 1656861"/>
              <a:gd name="connsiteY15" fmla="*/ 257907 h 844061"/>
              <a:gd name="connsiteX16" fmla="*/ 1516184 w 1656861"/>
              <a:gd name="connsiteY16" fmla="*/ 164123 h 844061"/>
              <a:gd name="connsiteX17" fmla="*/ 1563077 w 1656861"/>
              <a:gd name="connsiteY17" fmla="*/ 125046 h 844061"/>
              <a:gd name="connsiteX18" fmla="*/ 1602153 w 1656861"/>
              <a:gd name="connsiteY18" fmla="*/ 70338 h 844061"/>
              <a:gd name="connsiteX19" fmla="*/ 1641230 w 1656861"/>
              <a:gd name="connsiteY19" fmla="*/ 23446 h 844061"/>
              <a:gd name="connsiteX20" fmla="*/ 1656861 w 1656861"/>
              <a:gd name="connsiteY20" fmla="*/ 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6861" h="844061">
                <a:moveTo>
                  <a:pt x="0" y="844061"/>
                </a:moveTo>
                <a:cubicBezTo>
                  <a:pt x="13026" y="836246"/>
                  <a:pt x="26588" y="829261"/>
                  <a:pt x="39077" y="820615"/>
                </a:cubicBezTo>
                <a:cubicBezTo>
                  <a:pt x="60496" y="805786"/>
                  <a:pt x="77412" y="783398"/>
                  <a:pt x="101600" y="773723"/>
                </a:cubicBezTo>
                <a:cubicBezTo>
                  <a:pt x="187287" y="739448"/>
                  <a:pt x="99016" y="772715"/>
                  <a:pt x="171938" y="750277"/>
                </a:cubicBezTo>
                <a:cubicBezTo>
                  <a:pt x="195560" y="743009"/>
                  <a:pt x="217664" y="729067"/>
                  <a:pt x="242277" y="726830"/>
                </a:cubicBezTo>
                <a:cubicBezTo>
                  <a:pt x="270933" y="724225"/>
                  <a:pt x="299647" y="722192"/>
                  <a:pt x="328246" y="719015"/>
                </a:cubicBezTo>
                <a:cubicBezTo>
                  <a:pt x="346554" y="716981"/>
                  <a:pt x="364615" y="712946"/>
                  <a:pt x="382953" y="711200"/>
                </a:cubicBezTo>
                <a:cubicBezTo>
                  <a:pt x="419353" y="707733"/>
                  <a:pt x="455897" y="705989"/>
                  <a:pt x="492369" y="703384"/>
                </a:cubicBezTo>
                <a:cubicBezTo>
                  <a:pt x="508000" y="698174"/>
                  <a:pt x="523341" y="691998"/>
                  <a:pt x="539261" y="687753"/>
                </a:cubicBezTo>
                <a:cubicBezTo>
                  <a:pt x="586281" y="675214"/>
                  <a:pt x="648726" y="665009"/>
                  <a:pt x="695569" y="656492"/>
                </a:cubicBezTo>
                <a:cubicBezTo>
                  <a:pt x="719015" y="646071"/>
                  <a:pt x="741832" y="634100"/>
                  <a:pt x="765907" y="625230"/>
                </a:cubicBezTo>
                <a:cubicBezTo>
                  <a:pt x="867934" y="587641"/>
                  <a:pt x="903619" y="603903"/>
                  <a:pt x="1016000" y="523630"/>
                </a:cubicBezTo>
                <a:cubicBezTo>
                  <a:pt x="1034236" y="510604"/>
                  <a:pt x="1053289" y="498653"/>
                  <a:pt x="1070707" y="484553"/>
                </a:cubicBezTo>
                <a:cubicBezTo>
                  <a:pt x="1163216" y="409665"/>
                  <a:pt x="1166605" y="396623"/>
                  <a:pt x="1250461" y="336061"/>
                </a:cubicBezTo>
                <a:cubicBezTo>
                  <a:pt x="1273305" y="319563"/>
                  <a:pt x="1296167" y="302854"/>
                  <a:pt x="1320800" y="289169"/>
                </a:cubicBezTo>
                <a:cubicBezTo>
                  <a:pt x="1343229" y="276709"/>
                  <a:pt x="1369527" y="271738"/>
                  <a:pt x="1391138" y="257907"/>
                </a:cubicBezTo>
                <a:cubicBezTo>
                  <a:pt x="1435022" y="229821"/>
                  <a:pt x="1476158" y="197478"/>
                  <a:pt x="1516184" y="164123"/>
                </a:cubicBezTo>
                <a:cubicBezTo>
                  <a:pt x="1531815" y="151097"/>
                  <a:pt x="1549328" y="140045"/>
                  <a:pt x="1563077" y="125046"/>
                </a:cubicBezTo>
                <a:cubicBezTo>
                  <a:pt x="1578220" y="108526"/>
                  <a:pt x="1588489" y="88101"/>
                  <a:pt x="1602153" y="70338"/>
                </a:cubicBezTo>
                <a:cubicBezTo>
                  <a:pt x="1614558" y="54211"/>
                  <a:pt x="1628738" y="39507"/>
                  <a:pt x="1641230" y="23446"/>
                </a:cubicBezTo>
                <a:cubicBezTo>
                  <a:pt x="1646997" y="16032"/>
                  <a:pt x="1656861" y="0"/>
                  <a:pt x="1656861" y="0"/>
                </a:cubicBezTo>
              </a:path>
            </a:pathLst>
          </a:custGeom>
          <a:ln w="38100">
            <a:solidFill>
              <a:srgbClr val="0070C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77" name="Freeform: Shape 76">
            <a:extLst>
              <a:ext uri="{FF2B5EF4-FFF2-40B4-BE49-F238E27FC236}">
                <a16:creationId xmlns:a16="http://schemas.microsoft.com/office/drawing/2014/main" id="{354F219D-6C1A-703B-2A73-4ACFCBEC473B}"/>
              </a:ext>
            </a:extLst>
          </p:cNvPr>
          <p:cNvSpPr/>
          <p:nvPr/>
        </p:nvSpPr>
        <p:spPr>
          <a:xfrm>
            <a:off x="7880437" y="5390883"/>
            <a:ext cx="804667" cy="844061"/>
          </a:xfrm>
          <a:custGeom>
            <a:avLst/>
            <a:gdLst>
              <a:gd name="connsiteX0" fmla="*/ 0 w 1656861"/>
              <a:gd name="connsiteY0" fmla="*/ 844061 h 844061"/>
              <a:gd name="connsiteX1" fmla="*/ 39077 w 1656861"/>
              <a:gd name="connsiteY1" fmla="*/ 820615 h 844061"/>
              <a:gd name="connsiteX2" fmla="*/ 101600 w 1656861"/>
              <a:gd name="connsiteY2" fmla="*/ 773723 h 844061"/>
              <a:gd name="connsiteX3" fmla="*/ 171938 w 1656861"/>
              <a:gd name="connsiteY3" fmla="*/ 750277 h 844061"/>
              <a:gd name="connsiteX4" fmla="*/ 242277 w 1656861"/>
              <a:gd name="connsiteY4" fmla="*/ 726830 h 844061"/>
              <a:gd name="connsiteX5" fmla="*/ 328246 w 1656861"/>
              <a:gd name="connsiteY5" fmla="*/ 719015 h 844061"/>
              <a:gd name="connsiteX6" fmla="*/ 382953 w 1656861"/>
              <a:gd name="connsiteY6" fmla="*/ 711200 h 844061"/>
              <a:gd name="connsiteX7" fmla="*/ 492369 w 1656861"/>
              <a:gd name="connsiteY7" fmla="*/ 703384 h 844061"/>
              <a:gd name="connsiteX8" fmla="*/ 539261 w 1656861"/>
              <a:gd name="connsiteY8" fmla="*/ 687753 h 844061"/>
              <a:gd name="connsiteX9" fmla="*/ 695569 w 1656861"/>
              <a:gd name="connsiteY9" fmla="*/ 656492 h 844061"/>
              <a:gd name="connsiteX10" fmla="*/ 765907 w 1656861"/>
              <a:gd name="connsiteY10" fmla="*/ 625230 h 844061"/>
              <a:gd name="connsiteX11" fmla="*/ 1016000 w 1656861"/>
              <a:gd name="connsiteY11" fmla="*/ 523630 h 844061"/>
              <a:gd name="connsiteX12" fmla="*/ 1070707 w 1656861"/>
              <a:gd name="connsiteY12" fmla="*/ 484553 h 844061"/>
              <a:gd name="connsiteX13" fmla="*/ 1250461 w 1656861"/>
              <a:gd name="connsiteY13" fmla="*/ 336061 h 844061"/>
              <a:gd name="connsiteX14" fmla="*/ 1320800 w 1656861"/>
              <a:gd name="connsiteY14" fmla="*/ 289169 h 844061"/>
              <a:gd name="connsiteX15" fmla="*/ 1391138 w 1656861"/>
              <a:gd name="connsiteY15" fmla="*/ 257907 h 844061"/>
              <a:gd name="connsiteX16" fmla="*/ 1516184 w 1656861"/>
              <a:gd name="connsiteY16" fmla="*/ 164123 h 844061"/>
              <a:gd name="connsiteX17" fmla="*/ 1563077 w 1656861"/>
              <a:gd name="connsiteY17" fmla="*/ 125046 h 844061"/>
              <a:gd name="connsiteX18" fmla="*/ 1602153 w 1656861"/>
              <a:gd name="connsiteY18" fmla="*/ 70338 h 844061"/>
              <a:gd name="connsiteX19" fmla="*/ 1641230 w 1656861"/>
              <a:gd name="connsiteY19" fmla="*/ 23446 h 844061"/>
              <a:gd name="connsiteX20" fmla="*/ 1656861 w 1656861"/>
              <a:gd name="connsiteY20" fmla="*/ 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6861" h="844061">
                <a:moveTo>
                  <a:pt x="0" y="844061"/>
                </a:moveTo>
                <a:cubicBezTo>
                  <a:pt x="13026" y="836246"/>
                  <a:pt x="26588" y="829261"/>
                  <a:pt x="39077" y="820615"/>
                </a:cubicBezTo>
                <a:cubicBezTo>
                  <a:pt x="60496" y="805786"/>
                  <a:pt x="77412" y="783398"/>
                  <a:pt x="101600" y="773723"/>
                </a:cubicBezTo>
                <a:cubicBezTo>
                  <a:pt x="187287" y="739448"/>
                  <a:pt x="99016" y="772715"/>
                  <a:pt x="171938" y="750277"/>
                </a:cubicBezTo>
                <a:cubicBezTo>
                  <a:pt x="195560" y="743009"/>
                  <a:pt x="217664" y="729067"/>
                  <a:pt x="242277" y="726830"/>
                </a:cubicBezTo>
                <a:cubicBezTo>
                  <a:pt x="270933" y="724225"/>
                  <a:pt x="299647" y="722192"/>
                  <a:pt x="328246" y="719015"/>
                </a:cubicBezTo>
                <a:cubicBezTo>
                  <a:pt x="346554" y="716981"/>
                  <a:pt x="364615" y="712946"/>
                  <a:pt x="382953" y="711200"/>
                </a:cubicBezTo>
                <a:cubicBezTo>
                  <a:pt x="419353" y="707733"/>
                  <a:pt x="455897" y="705989"/>
                  <a:pt x="492369" y="703384"/>
                </a:cubicBezTo>
                <a:cubicBezTo>
                  <a:pt x="508000" y="698174"/>
                  <a:pt x="523341" y="691998"/>
                  <a:pt x="539261" y="687753"/>
                </a:cubicBezTo>
                <a:cubicBezTo>
                  <a:pt x="586281" y="675214"/>
                  <a:pt x="648726" y="665009"/>
                  <a:pt x="695569" y="656492"/>
                </a:cubicBezTo>
                <a:cubicBezTo>
                  <a:pt x="719015" y="646071"/>
                  <a:pt x="741832" y="634100"/>
                  <a:pt x="765907" y="625230"/>
                </a:cubicBezTo>
                <a:cubicBezTo>
                  <a:pt x="867934" y="587641"/>
                  <a:pt x="903619" y="603903"/>
                  <a:pt x="1016000" y="523630"/>
                </a:cubicBezTo>
                <a:cubicBezTo>
                  <a:pt x="1034236" y="510604"/>
                  <a:pt x="1053289" y="498653"/>
                  <a:pt x="1070707" y="484553"/>
                </a:cubicBezTo>
                <a:cubicBezTo>
                  <a:pt x="1163216" y="409665"/>
                  <a:pt x="1166605" y="396623"/>
                  <a:pt x="1250461" y="336061"/>
                </a:cubicBezTo>
                <a:cubicBezTo>
                  <a:pt x="1273305" y="319563"/>
                  <a:pt x="1296167" y="302854"/>
                  <a:pt x="1320800" y="289169"/>
                </a:cubicBezTo>
                <a:cubicBezTo>
                  <a:pt x="1343229" y="276709"/>
                  <a:pt x="1369527" y="271738"/>
                  <a:pt x="1391138" y="257907"/>
                </a:cubicBezTo>
                <a:cubicBezTo>
                  <a:pt x="1435022" y="229821"/>
                  <a:pt x="1476158" y="197478"/>
                  <a:pt x="1516184" y="164123"/>
                </a:cubicBezTo>
                <a:cubicBezTo>
                  <a:pt x="1531815" y="151097"/>
                  <a:pt x="1549328" y="140045"/>
                  <a:pt x="1563077" y="125046"/>
                </a:cubicBezTo>
                <a:cubicBezTo>
                  <a:pt x="1578220" y="108526"/>
                  <a:pt x="1588489" y="88101"/>
                  <a:pt x="1602153" y="70338"/>
                </a:cubicBezTo>
                <a:cubicBezTo>
                  <a:pt x="1614558" y="54211"/>
                  <a:pt x="1628738" y="39507"/>
                  <a:pt x="1641230" y="23446"/>
                </a:cubicBezTo>
                <a:cubicBezTo>
                  <a:pt x="1646997" y="16032"/>
                  <a:pt x="1656861" y="0"/>
                  <a:pt x="1656861" y="0"/>
                </a:cubicBezTo>
              </a:path>
            </a:pathLst>
          </a:custGeom>
          <a:ln w="38100">
            <a:solidFill>
              <a:srgbClr val="FF000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solidFill>
                <a:srgbClr val="FF0000"/>
              </a:solidFill>
            </a:endParaRPr>
          </a:p>
        </p:txBody>
      </p:sp>
      <p:sp>
        <p:nvSpPr>
          <p:cNvPr id="78" name="Freeform: Shape 77">
            <a:extLst>
              <a:ext uri="{FF2B5EF4-FFF2-40B4-BE49-F238E27FC236}">
                <a16:creationId xmlns:a16="http://schemas.microsoft.com/office/drawing/2014/main" id="{FA26BEBB-62E6-C643-67EC-088EB41A2E97}"/>
              </a:ext>
            </a:extLst>
          </p:cNvPr>
          <p:cNvSpPr/>
          <p:nvPr/>
        </p:nvSpPr>
        <p:spPr>
          <a:xfrm>
            <a:off x="7423338" y="3313523"/>
            <a:ext cx="2104183" cy="806792"/>
          </a:xfrm>
          <a:custGeom>
            <a:avLst/>
            <a:gdLst>
              <a:gd name="connsiteX0" fmla="*/ 0 w 1656861"/>
              <a:gd name="connsiteY0" fmla="*/ 844061 h 844061"/>
              <a:gd name="connsiteX1" fmla="*/ 39077 w 1656861"/>
              <a:gd name="connsiteY1" fmla="*/ 820615 h 844061"/>
              <a:gd name="connsiteX2" fmla="*/ 101600 w 1656861"/>
              <a:gd name="connsiteY2" fmla="*/ 773723 h 844061"/>
              <a:gd name="connsiteX3" fmla="*/ 171938 w 1656861"/>
              <a:gd name="connsiteY3" fmla="*/ 750277 h 844061"/>
              <a:gd name="connsiteX4" fmla="*/ 242277 w 1656861"/>
              <a:gd name="connsiteY4" fmla="*/ 726830 h 844061"/>
              <a:gd name="connsiteX5" fmla="*/ 328246 w 1656861"/>
              <a:gd name="connsiteY5" fmla="*/ 719015 h 844061"/>
              <a:gd name="connsiteX6" fmla="*/ 382953 w 1656861"/>
              <a:gd name="connsiteY6" fmla="*/ 711200 h 844061"/>
              <a:gd name="connsiteX7" fmla="*/ 492369 w 1656861"/>
              <a:gd name="connsiteY7" fmla="*/ 703384 h 844061"/>
              <a:gd name="connsiteX8" fmla="*/ 539261 w 1656861"/>
              <a:gd name="connsiteY8" fmla="*/ 687753 h 844061"/>
              <a:gd name="connsiteX9" fmla="*/ 695569 w 1656861"/>
              <a:gd name="connsiteY9" fmla="*/ 656492 h 844061"/>
              <a:gd name="connsiteX10" fmla="*/ 765907 w 1656861"/>
              <a:gd name="connsiteY10" fmla="*/ 625230 h 844061"/>
              <a:gd name="connsiteX11" fmla="*/ 1016000 w 1656861"/>
              <a:gd name="connsiteY11" fmla="*/ 523630 h 844061"/>
              <a:gd name="connsiteX12" fmla="*/ 1070707 w 1656861"/>
              <a:gd name="connsiteY12" fmla="*/ 484553 h 844061"/>
              <a:gd name="connsiteX13" fmla="*/ 1250461 w 1656861"/>
              <a:gd name="connsiteY13" fmla="*/ 336061 h 844061"/>
              <a:gd name="connsiteX14" fmla="*/ 1320800 w 1656861"/>
              <a:gd name="connsiteY14" fmla="*/ 289169 h 844061"/>
              <a:gd name="connsiteX15" fmla="*/ 1391138 w 1656861"/>
              <a:gd name="connsiteY15" fmla="*/ 257907 h 844061"/>
              <a:gd name="connsiteX16" fmla="*/ 1516184 w 1656861"/>
              <a:gd name="connsiteY16" fmla="*/ 164123 h 844061"/>
              <a:gd name="connsiteX17" fmla="*/ 1563077 w 1656861"/>
              <a:gd name="connsiteY17" fmla="*/ 125046 h 844061"/>
              <a:gd name="connsiteX18" fmla="*/ 1602153 w 1656861"/>
              <a:gd name="connsiteY18" fmla="*/ 70338 h 844061"/>
              <a:gd name="connsiteX19" fmla="*/ 1641230 w 1656861"/>
              <a:gd name="connsiteY19" fmla="*/ 23446 h 844061"/>
              <a:gd name="connsiteX20" fmla="*/ 1656861 w 1656861"/>
              <a:gd name="connsiteY20" fmla="*/ 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6861" h="844061">
                <a:moveTo>
                  <a:pt x="0" y="844061"/>
                </a:moveTo>
                <a:cubicBezTo>
                  <a:pt x="13026" y="836246"/>
                  <a:pt x="26588" y="829261"/>
                  <a:pt x="39077" y="820615"/>
                </a:cubicBezTo>
                <a:cubicBezTo>
                  <a:pt x="60496" y="805786"/>
                  <a:pt x="77412" y="783398"/>
                  <a:pt x="101600" y="773723"/>
                </a:cubicBezTo>
                <a:cubicBezTo>
                  <a:pt x="187287" y="739448"/>
                  <a:pt x="99016" y="772715"/>
                  <a:pt x="171938" y="750277"/>
                </a:cubicBezTo>
                <a:cubicBezTo>
                  <a:pt x="195560" y="743009"/>
                  <a:pt x="217664" y="729067"/>
                  <a:pt x="242277" y="726830"/>
                </a:cubicBezTo>
                <a:cubicBezTo>
                  <a:pt x="270933" y="724225"/>
                  <a:pt x="299647" y="722192"/>
                  <a:pt x="328246" y="719015"/>
                </a:cubicBezTo>
                <a:cubicBezTo>
                  <a:pt x="346554" y="716981"/>
                  <a:pt x="364615" y="712946"/>
                  <a:pt x="382953" y="711200"/>
                </a:cubicBezTo>
                <a:cubicBezTo>
                  <a:pt x="419353" y="707733"/>
                  <a:pt x="455897" y="705989"/>
                  <a:pt x="492369" y="703384"/>
                </a:cubicBezTo>
                <a:cubicBezTo>
                  <a:pt x="508000" y="698174"/>
                  <a:pt x="523341" y="691998"/>
                  <a:pt x="539261" y="687753"/>
                </a:cubicBezTo>
                <a:cubicBezTo>
                  <a:pt x="586281" y="675214"/>
                  <a:pt x="648726" y="665009"/>
                  <a:pt x="695569" y="656492"/>
                </a:cubicBezTo>
                <a:cubicBezTo>
                  <a:pt x="719015" y="646071"/>
                  <a:pt x="741832" y="634100"/>
                  <a:pt x="765907" y="625230"/>
                </a:cubicBezTo>
                <a:cubicBezTo>
                  <a:pt x="867934" y="587641"/>
                  <a:pt x="903619" y="603903"/>
                  <a:pt x="1016000" y="523630"/>
                </a:cubicBezTo>
                <a:cubicBezTo>
                  <a:pt x="1034236" y="510604"/>
                  <a:pt x="1053289" y="498653"/>
                  <a:pt x="1070707" y="484553"/>
                </a:cubicBezTo>
                <a:cubicBezTo>
                  <a:pt x="1163216" y="409665"/>
                  <a:pt x="1166605" y="396623"/>
                  <a:pt x="1250461" y="336061"/>
                </a:cubicBezTo>
                <a:cubicBezTo>
                  <a:pt x="1273305" y="319563"/>
                  <a:pt x="1296167" y="302854"/>
                  <a:pt x="1320800" y="289169"/>
                </a:cubicBezTo>
                <a:cubicBezTo>
                  <a:pt x="1343229" y="276709"/>
                  <a:pt x="1369527" y="271738"/>
                  <a:pt x="1391138" y="257907"/>
                </a:cubicBezTo>
                <a:cubicBezTo>
                  <a:pt x="1435022" y="229821"/>
                  <a:pt x="1476158" y="197478"/>
                  <a:pt x="1516184" y="164123"/>
                </a:cubicBezTo>
                <a:cubicBezTo>
                  <a:pt x="1531815" y="151097"/>
                  <a:pt x="1549328" y="140045"/>
                  <a:pt x="1563077" y="125046"/>
                </a:cubicBezTo>
                <a:cubicBezTo>
                  <a:pt x="1578220" y="108526"/>
                  <a:pt x="1588489" y="88101"/>
                  <a:pt x="1602153" y="70338"/>
                </a:cubicBezTo>
                <a:cubicBezTo>
                  <a:pt x="1614558" y="54211"/>
                  <a:pt x="1628738" y="39507"/>
                  <a:pt x="1641230" y="23446"/>
                </a:cubicBezTo>
                <a:cubicBezTo>
                  <a:pt x="1646997" y="16032"/>
                  <a:pt x="1656861" y="0"/>
                  <a:pt x="1656861" y="0"/>
                </a:cubicBezTo>
              </a:path>
            </a:pathLst>
          </a:custGeom>
          <a:ln w="19050">
            <a:solidFill>
              <a:schemeClr val="tx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79" name="Freeform: Shape 78">
            <a:extLst>
              <a:ext uri="{FF2B5EF4-FFF2-40B4-BE49-F238E27FC236}">
                <a16:creationId xmlns:a16="http://schemas.microsoft.com/office/drawing/2014/main" id="{0AF87A3C-E93D-C799-9BF2-CB387B379635}"/>
              </a:ext>
            </a:extLst>
          </p:cNvPr>
          <p:cNvSpPr/>
          <p:nvPr/>
        </p:nvSpPr>
        <p:spPr>
          <a:xfrm>
            <a:off x="9834378" y="2379928"/>
            <a:ext cx="1637448" cy="768197"/>
          </a:xfrm>
          <a:custGeom>
            <a:avLst/>
            <a:gdLst>
              <a:gd name="connsiteX0" fmla="*/ 0 w 1656861"/>
              <a:gd name="connsiteY0" fmla="*/ 844061 h 844061"/>
              <a:gd name="connsiteX1" fmla="*/ 39077 w 1656861"/>
              <a:gd name="connsiteY1" fmla="*/ 820615 h 844061"/>
              <a:gd name="connsiteX2" fmla="*/ 101600 w 1656861"/>
              <a:gd name="connsiteY2" fmla="*/ 773723 h 844061"/>
              <a:gd name="connsiteX3" fmla="*/ 171938 w 1656861"/>
              <a:gd name="connsiteY3" fmla="*/ 750277 h 844061"/>
              <a:gd name="connsiteX4" fmla="*/ 242277 w 1656861"/>
              <a:gd name="connsiteY4" fmla="*/ 726830 h 844061"/>
              <a:gd name="connsiteX5" fmla="*/ 328246 w 1656861"/>
              <a:gd name="connsiteY5" fmla="*/ 719015 h 844061"/>
              <a:gd name="connsiteX6" fmla="*/ 382953 w 1656861"/>
              <a:gd name="connsiteY6" fmla="*/ 711200 h 844061"/>
              <a:gd name="connsiteX7" fmla="*/ 492369 w 1656861"/>
              <a:gd name="connsiteY7" fmla="*/ 703384 h 844061"/>
              <a:gd name="connsiteX8" fmla="*/ 539261 w 1656861"/>
              <a:gd name="connsiteY8" fmla="*/ 687753 h 844061"/>
              <a:gd name="connsiteX9" fmla="*/ 695569 w 1656861"/>
              <a:gd name="connsiteY9" fmla="*/ 656492 h 844061"/>
              <a:gd name="connsiteX10" fmla="*/ 765907 w 1656861"/>
              <a:gd name="connsiteY10" fmla="*/ 625230 h 844061"/>
              <a:gd name="connsiteX11" fmla="*/ 1016000 w 1656861"/>
              <a:gd name="connsiteY11" fmla="*/ 523630 h 844061"/>
              <a:gd name="connsiteX12" fmla="*/ 1070707 w 1656861"/>
              <a:gd name="connsiteY12" fmla="*/ 484553 h 844061"/>
              <a:gd name="connsiteX13" fmla="*/ 1250461 w 1656861"/>
              <a:gd name="connsiteY13" fmla="*/ 336061 h 844061"/>
              <a:gd name="connsiteX14" fmla="*/ 1320800 w 1656861"/>
              <a:gd name="connsiteY14" fmla="*/ 289169 h 844061"/>
              <a:gd name="connsiteX15" fmla="*/ 1391138 w 1656861"/>
              <a:gd name="connsiteY15" fmla="*/ 257907 h 844061"/>
              <a:gd name="connsiteX16" fmla="*/ 1516184 w 1656861"/>
              <a:gd name="connsiteY16" fmla="*/ 164123 h 844061"/>
              <a:gd name="connsiteX17" fmla="*/ 1563077 w 1656861"/>
              <a:gd name="connsiteY17" fmla="*/ 125046 h 844061"/>
              <a:gd name="connsiteX18" fmla="*/ 1602153 w 1656861"/>
              <a:gd name="connsiteY18" fmla="*/ 70338 h 844061"/>
              <a:gd name="connsiteX19" fmla="*/ 1641230 w 1656861"/>
              <a:gd name="connsiteY19" fmla="*/ 23446 h 844061"/>
              <a:gd name="connsiteX20" fmla="*/ 1656861 w 1656861"/>
              <a:gd name="connsiteY20" fmla="*/ 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6861" h="844061">
                <a:moveTo>
                  <a:pt x="0" y="844061"/>
                </a:moveTo>
                <a:cubicBezTo>
                  <a:pt x="13026" y="836246"/>
                  <a:pt x="26588" y="829261"/>
                  <a:pt x="39077" y="820615"/>
                </a:cubicBezTo>
                <a:cubicBezTo>
                  <a:pt x="60496" y="805786"/>
                  <a:pt x="77412" y="783398"/>
                  <a:pt x="101600" y="773723"/>
                </a:cubicBezTo>
                <a:cubicBezTo>
                  <a:pt x="187287" y="739448"/>
                  <a:pt x="99016" y="772715"/>
                  <a:pt x="171938" y="750277"/>
                </a:cubicBezTo>
                <a:cubicBezTo>
                  <a:pt x="195560" y="743009"/>
                  <a:pt x="217664" y="729067"/>
                  <a:pt x="242277" y="726830"/>
                </a:cubicBezTo>
                <a:cubicBezTo>
                  <a:pt x="270933" y="724225"/>
                  <a:pt x="299647" y="722192"/>
                  <a:pt x="328246" y="719015"/>
                </a:cubicBezTo>
                <a:cubicBezTo>
                  <a:pt x="346554" y="716981"/>
                  <a:pt x="364615" y="712946"/>
                  <a:pt x="382953" y="711200"/>
                </a:cubicBezTo>
                <a:cubicBezTo>
                  <a:pt x="419353" y="707733"/>
                  <a:pt x="455897" y="705989"/>
                  <a:pt x="492369" y="703384"/>
                </a:cubicBezTo>
                <a:cubicBezTo>
                  <a:pt x="508000" y="698174"/>
                  <a:pt x="523341" y="691998"/>
                  <a:pt x="539261" y="687753"/>
                </a:cubicBezTo>
                <a:cubicBezTo>
                  <a:pt x="586281" y="675214"/>
                  <a:pt x="648726" y="665009"/>
                  <a:pt x="695569" y="656492"/>
                </a:cubicBezTo>
                <a:cubicBezTo>
                  <a:pt x="719015" y="646071"/>
                  <a:pt x="741832" y="634100"/>
                  <a:pt x="765907" y="625230"/>
                </a:cubicBezTo>
                <a:cubicBezTo>
                  <a:pt x="867934" y="587641"/>
                  <a:pt x="903619" y="603903"/>
                  <a:pt x="1016000" y="523630"/>
                </a:cubicBezTo>
                <a:cubicBezTo>
                  <a:pt x="1034236" y="510604"/>
                  <a:pt x="1053289" y="498653"/>
                  <a:pt x="1070707" y="484553"/>
                </a:cubicBezTo>
                <a:cubicBezTo>
                  <a:pt x="1163216" y="409665"/>
                  <a:pt x="1166605" y="396623"/>
                  <a:pt x="1250461" y="336061"/>
                </a:cubicBezTo>
                <a:cubicBezTo>
                  <a:pt x="1273305" y="319563"/>
                  <a:pt x="1296167" y="302854"/>
                  <a:pt x="1320800" y="289169"/>
                </a:cubicBezTo>
                <a:cubicBezTo>
                  <a:pt x="1343229" y="276709"/>
                  <a:pt x="1369527" y="271738"/>
                  <a:pt x="1391138" y="257907"/>
                </a:cubicBezTo>
                <a:cubicBezTo>
                  <a:pt x="1435022" y="229821"/>
                  <a:pt x="1476158" y="197478"/>
                  <a:pt x="1516184" y="164123"/>
                </a:cubicBezTo>
                <a:cubicBezTo>
                  <a:pt x="1531815" y="151097"/>
                  <a:pt x="1549328" y="140045"/>
                  <a:pt x="1563077" y="125046"/>
                </a:cubicBezTo>
                <a:cubicBezTo>
                  <a:pt x="1578220" y="108526"/>
                  <a:pt x="1588489" y="88101"/>
                  <a:pt x="1602153" y="70338"/>
                </a:cubicBezTo>
                <a:cubicBezTo>
                  <a:pt x="1614558" y="54211"/>
                  <a:pt x="1628738" y="39507"/>
                  <a:pt x="1641230" y="23446"/>
                </a:cubicBezTo>
                <a:cubicBezTo>
                  <a:pt x="1646997" y="16032"/>
                  <a:pt x="1656861" y="0"/>
                  <a:pt x="1656861" y="0"/>
                </a:cubicBezTo>
              </a:path>
            </a:pathLst>
          </a:custGeom>
          <a:ln w="19050">
            <a:solidFill>
              <a:schemeClr val="tx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80" name="TextBox 79">
            <a:extLst>
              <a:ext uri="{FF2B5EF4-FFF2-40B4-BE49-F238E27FC236}">
                <a16:creationId xmlns:a16="http://schemas.microsoft.com/office/drawing/2014/main" id="{F335E577-8E1E-C1EB-93A9-1404112A914C}"/>
              </a:ext>
            </a:extLst>
          </p:cNvPr>
          <p:cNvSpPr txBox="1"/>
          <p:nvPr/>
        </p:nvSpPr>
        <p:spPr>
          <a:xfrm rot="20778850">
            <a:off x="9508859" y="2978855"/>
            <a:ext cx="364202" cy="307777"/>
          </a:xfrm>
          <a:prstGeom prst="rect">
            <a:avLst/>
          </a:prstGeom>
          <a:noFill/>
        </p:spPr>
        <p:txBody>
          <a:bodyPr wrap="none" rtlCol="0">
            <a:spAutoFit/>
          </a:bodyPr>
          <a:lstStyle/>
          <a:p>
            <a:r>
              <a:rPr lang="el-GR" sz="1400" dirty="0"/>
              <a:t>…</a:t>
            </a:r>
            <a:endParaRPr lang="en-US" sz="1400" dirty="0"/>
          </a:p>
        </p:txBody>
      </p:sp>
      <p:pic>
        <p:nvPicPr>
          <p:cNvPr id="81" name="Picture 80" descr="A close up of a logo&#10;&#10;Description automatically generated">
            <a:extLst>
              <a:ext uri="{FF2B5EF4-FFF2-40B4-BE49-F238E27FC236}">
                <a16:creationId xmlns:a16="http://schemas.microsoft.com/office/drawing/2014/main" id="{50924EB3-2AF1-2577-5714-A593B11738F2}"/>
              </a:ext>
            </a:extLst>
          </p:cNvPr>
          <p:cNvPicPr>
            <a:picLocks noChangeAspect="1"/>
          </p:cNvPicPr>
          <p:nvPr/>
        </p:nvPicPr>
        <p:blipFill rotWithShape="1">
          <a:blip r:embed="rId6" cstate="print">
            <a:clrChange>
              <a:clrFrom>
                <a:srgbClr val="D9D9D9"/>
              </a:clrFrom>
              <a:clrTo>
                <a:srgbClr val="D9D9D9">
                  <a:alpha val="0"/>
                </a:srgbClr>
              </a:clrTo>
            </a:clrChange>
            <a:extLst>
              <a:ext uri="{28A0092B-C50C-407E-A947-70E740481C1C}">
                <a14:useLocalDpi xmlns:a14="http://schemas.microsoft.com/office/drawing/2010/main" val="0"/>
              </a:ext>
            </a:extLst>
          </a:blip>
          <a:srcRect l="17998" t="13075" r="18214" b="22886"/>
          <a:stretch/>
        </p:blipFill>
        <p:spPr>
          <a:xfrm rot="16200000" flipV="1">
            <a:off x="10087942" y="2841312"/>
            <a:ext cx="448815" cy="237257"/>
          </a:xfrm>
          <a:prstGeom prst="rect">
            <a:avLst/>
          </a:prstGeom>
        </p:spPr>
      </p:pic>
      <p:pic>
        <p:nvPicPr>
          <p:cNvPr id="82" name="Picture 81" descr="A close up of a logo&#10;&#10;Description automatically generated">
            <a:extLst>
              <a:ext uri="{FF2B5EF4-FFF2-40B4-BE49-F238E27FC236}">
                <a16:creationId xmlns:a16="http://schemas.microsoft.com/office/drawing/2014/main" id="{1518DDE2-3735-59D2-9763-CE0142A56103}"/>
              </a:ext>
            </a:extLst>
          </p:cNvPr>
          <p:cNvPicPr>
            <a:picLocks noChangeAspect="1"/>
          </p:cNvPicPr>
          <p:nvPr/>
        </p:nvPicPr>
        <p:blipFill rotWithShape="1">
          <a:blip r:embed="rId6" cstate="print">
            <a:clrChange>
              <a:clrFrom>
                <a:srgbClr val="D9D9D9"/>
              </a:clrFrom>
              <a:clrTo>
                <a:srgbClr val="D9D9D9">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l="17998" t="13075" r="18214" b="22886"/>
          <a:stretch/>
        </p:blipFill>
        <p:spPr>
          <a:xfrm rot="16200000" flipV="1">
            <a:off x="10416509" y="2705186"/>
            <a:ext cx="448815" cy="237257"/>
          </a:xfrm>
          <a:prstGeom prst="rect">
            <a:avLst/>
          </a:prstGeom>
        </p:spPr>
      </p:pic>
      <p:pic>
        <p:nvPicPr>
          <p:cNvPr id="83" name="Picture 82" descr="A close up of a logo&#10;&#10;Description automatically generated">
            <a:extLst>
              <a:ext uri="{FF2B5EF4-FFF2-40B4-BE49-F238E27FC236}">
                <a16:creationId xmlns:a16="http://schemas.microsoft.com/office/drawing/2014/main" id="{DF57BA40-EBF8-AC6F-9152-B8FDCF5E0F0F}"/>
              </a:ext>
            </a:extLst>
          </p:cNvPr>
          <p:cNvPicPr>
            <a:picLocks noChangeAspect="1"/>
          </p:cNvPicPr>
          <p:nvPr/>
        </p:nvPicPr>
        <p:blipFill rotWithShape="1">
          <a:blip r:embed="rId6" cstate="print">
            <a:clrChange>
              <a:clrFrom>
                <a:srgbClr val="D9D9D9"/>
              </a:clrFrom>
              <a:clrTo>
                <a:srgbClr val="D9D9D9">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17998" t="13075" r="18214" b="22886"/>
          <a:stretch/>
        </p:blipFill>
        <p:spPr>
          <a:xfrm rot="16200000" flipV="1">
            <a:off x="10764198" y="2569425"/>
            <a:ext cx="504922" cy="266917"/>
          </a:xfrm>
          <a:prstGeom prst="rect">
            <a:avLst/>
          </a:prstGeom>
        </p:spPr>
      </p:pic>
      <p:pic>
        <p:nvPicPr>
          <p:cNvPr id="84" name="Picture 83" descr="A close up of a logo&#10;&#10;Description automatically generated">
            <a:extLst>
              <a:ext uri="{FF2B5EF4-FFF2-40B4-BE49-F238E27FC236}">
                <a16:creationId xmlns:a16="http://schemas.microsoft.com/office/drawing/2014/main" id="{C338184B-D9F1-E096-E28A-F39067265432}"/>
              </a:ext>
            </a:extLst>
          </p:cNvPr>
          <p:cNvPicPr>
            <a:picLocks noChangeAspect="1"/>
          </p:cNvPicPr>
          <p:nvPr/>
        </p:nvPicPr>
        <p:blipFill rotWithShape="1">
          <a:blip r:embed="rId6" cstate="print">
            <a:clrChange>
              <a:clrFrom>
                <a:srgbClr val="D9D9D9"/>
              </a:clrFrom>
              <a:clrTo>
                <a:srgbClr val="D9D9D9">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l="17998" t="13075" r="18214" b="22886"/>
          <a:stretch/>
        </p:blipFill>
        <p:spPr>
          <a:xfrm rot="16200000" flipV="1">
            <a:off x="11003146" y="2449650"/>
            <a:ext cx="572440" cy="302609"/>
          </a:xfrm>
          <a:prstGeom prst="rect">
            <a:avLst/>
          </a:prstGeom>
        </p:spPr>
      </p:pic>
      <p:sp>
        <p:nvSpPr>
          <p:cNvPr id="85" name="Right Brace 84">
            <a:extLst>
              <a:ext uri="{FF2B5EF4-FFF2-40B4-BE49-F238E27FC236}">
                <a16:creationId xmlns:a16="http://schemas.microsoft.com/office/drawing/2014/main" id="{A4DBDBB1-8196-B085-6F40-852B7EBEA4FF}"/>
              </a:ext>
            </a:extLst>
          </p:cNvPr>
          <p:cNvSpPr/>
          <p:nvPr/>
        </p:nvSpPr>
        <p:spPr>
          <a:xfrm rot="5400000">
            <a:off x="10740198" y="2717515"/>
            <a:ext cx="289779" cy="1264785"/>
          </a:xfrm>
          <a:prstGeom prst="rightBrace">
            <a:avLst>
              <a:gd name="adj1" fmla="val 3871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TextBox 85">
            <a:extLst>
              <a:ext uri="{FF2B5EF4-FFF2-40B4-BE49-F238E27FC236}">
                <a16:creationId xmlns:a16="http://schemas.microsoft.com/office/drawing/2014/main" id="{B4A2A6AA-C855-9E96-AB17-874FE031FA5B}"/>
              </a:ext>
            </a:extLst>
          </p:cNvPr>
          <p:cNvSpPr txBox="1"/>
          <p:nvPr/>
        </p:nvSpPr>
        <p:spPr>
          <a:xfrm>
            <a:off x="10170481" y="3558800"/>
            <a:ext cx="1547344" cy="461665"/>
          </a:xfrm>
          <a:prstGeom prst="rect">
            <a:avLst/>
          </a:prstGeom>
          <a:noFill/>
        </p:spPr>
        <p:txBody>
          <a:bodyPr wrap="square" rtlCol="0">
            <a:spAutoFit/>
          </a:bodyPr>
          <a:lstStyle/>
          <a:p>
            <a:pPr algn="ctr"/>
            <a:r>
              <a:rPr lang="en-US" sz="1200" b="1" dirty="0"/>
              <a:t>similar dynamic </a:t>
            </a:r>
            <a:endParaRPr lang="el-GR" sz="1200" b="1" dirty="0"/>
          </a:p>
          <a:p>
            <a:pPr algn="ctr"/>
            <a:r>
              <a:rPr lang="en-US" sz="1200" b="1" dirty="0"/>
              <a:t>behavior</a:t>
            </a:r>
          </a:p>
        </p:txBody>
      </p:sp>
      <p:sp>
        <p:nvSpPr>
          <p:cNvPr id="88" name="TextBox 87">
            <a:extLst>
              <a:ext uri="{FF2B5EF4-FFF2-40B4-BE49-F238E27FC236}">
                <a16:creationId xmlns:a16="http://schemas.microsoft.com/office/drawing/2014/main" id="{5B6829E6-DE77-08B9-3429-47E6719BE1CC}"/>
              </a:ext>
            </a:extLst>
          </p:cNvPr>
          <p:cNvSpPr txBox="1"/>
          <p:nvPr/>
        </p:nvSpPr>
        <p:spPr>
          <a:xfrm>
            <a:off x="9527532" y="5709426"/>
            <a:ext cx="804665" cy="279885"/>
          </a:xfrm>
          <a:prstGeom prst="rect">
            <a:avLst/>
          </a:prstGeom>
          <a:noFill/>
        </p:spPr>
        <p:txBody>
          <a:bodyPr wrap="square">
            <a:spAutoFit/>
          </a:bodyPr>
          <a:lstStyle/>
          <a:p>
            <a:pPr marL="0" marR="0" algn="ctr">
              <a:lnSpc>
                <a:spcPct val="107000"/>
              </a:lnSpc>
              <a:spcBef>
                <a:spcPts val="0"/>
              </a:spcBef>
              <a:spcAft>
                <a:spcPts val="0"/>
              </a:spcAft>
            </a:pPr>
            <a:r>
              <a:rPr lang="en-US" sz="1200" b="1" dirty="0">
                <a:solidFill>
                  <a:srgbClr val="0070C0"/>
                </a:solidFill>
                <a:effectLst/>
              </a:rPr>
              <a:t>OC</a:t>
            </a:r>
            <a:r>
              <a:rPr lang="el-GR" sz="1200" b="1" dirty="0">
                <a:solidFill>
                  <a:srgbClr val="0070C0"/>
                </a:solidFill>
                <a:effectLst/>
              </a:rPr>
              <a:t> Νο1</a:t>
            </a:r>
            <a:endParaRPr lang="en-US" sz="12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89" name="Straight Arrow Connector 88">
            <a:extLst>
              <a:ext uri="{FF2B5EF4-FFF2-40B4-BE49-F238E27FC236}">
                <a16:creationId xmlns:a16="http://schemas.microsoft.com/office/drawing/2014/main" id="{64EAF7A4-EDB3-A91B-94F8-F316E332A8C9}"/>
              </a:ext>
            </a:extLst>
          </p:cNvPr>
          <p:cNvCxnSpPr>
            <a:cxnSpLocks/>
          </p:cNvCxnSpPr>
          <p:nvPr/>
        </p:nvCxnSpPr>
        <p:spPr>
          <a:xfrm flipV="1">
            <a:off x="7389381" y="2080785"/>
            <a:ext cx="0" cy="2024516"/>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77E2D79-6100-189C-EE9C-00F25705E216}"/>
              </a:ext>
            </a:extLst>
          </p:cNvPr>
          <p:cNvSpPr txBox="1"/>
          <p:nvPr/>
        </p:nvSpPr>
        <p:spPr>
          <a:xfrm>
            <a:off x="5850180" y="3384465"/>
            <a:ext cx="1561702" cy="461665"/>
          </a:xfrm>
          <a:prstGeom prst="rect">
            <a:avLst/>
          </a:prstGeom>
          <a:noFill/>
        </p:spPr>
        <p:txBody>
          <a:bodyPr wrap="square" rtlCol="0">
            <a:spAutoFit/>
          </a:bodyPr>
          <a:lstStyle/>
          <a:p>
            <a:pPr algn="ctr"/>
            <a:r>
              <a:rPr lang="en-US" sz="1200" b="1" dirty="0"/>
              <a:t>Bearing No 1 Degradation Trend</a:t>
            </a:r>
          </a:p>
        </p:txBody>
      </p:sp>
      <p:pic>
        <p:nvPicPr>
          <p:cNvPr id="92" name="Picture 91">
            <a:extLst>
              <a:ext uri="{FF2B5EF4-FFF2-40B4-BE49-F238E27FC236}">
                <a16:creationId xmlns:a16="http://schemas.microsoft.com/office/drawing/2014/main" id="{C134E825-A976-A1A0-678C-5350F71AB8D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4962" y="667371"/>
            <a:ext cx="3847492" cy="2184555"/>
          </a:xfrm>
          <a:prstGeom prst="rect">
            <a:avLst/>
          </a:prstGeom>
          <a:ln w="12700">
            <a:solidFill>
              <a:schemeClr val="bg1"/>
            </a:solidFill>
          </a:ln>
          <a:effectLst>
            <a:outerShdw blurRad="292100" dist="139700" dir="2700000" algn="tl" rotWithShape="0">
              <a:srgbClr val="333333">
                <a:alpha val="65000"/>
              </a:srgbClr>
            </a:outerShdw>
          </a:effectLst>
        </p:spPr>
      </p:pic>
      <p:cxnSp>
        <p:nvCxnSpPr>
          <p:cNvPr id="18" name="Ευθύγραμμο βέλος σύνδεσης 49">
            <a:extLst>
              <a:ext uri="{FF2B5EF4-FFF2-40B4-BE49-F238E27FC236}">
                <a16:creationId xmlns:a16="http://schemas.microsoft.com/office/drawing/2014/main" id="{C65F5B54-FC6D-B8D2-DFA2-2D06453899BC}"/>
              </a:ext>
            </a:extLst>
          </p:cNvPr>
          <p:cNvCxnSpPr>
            <a:cxnSpLocks/>
            <a:stCxn id="98" idx="0"/>
            <a:endCxn id="20" idx="2"/>
          </p:cNvCxnSpPr>
          <p:nvPr/>
        </p:nvCxnSpPr>
        <p:spPr>
          <a:xfrm rot="5400000" flipH="1" flipV="1">
            <a:off x="4432862" y="1187315"/>
            <a:ext cx="1129673" cy="1214664"/>
          </a:xfrm>
          <a:prstGeom prst="bentConnector3">
            <a:avLst>
              <a:gd name="adj1" fmla="val 50000"/>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93" name="Oval 92">
            <a:extLst>
              <a:ext uri="{FF2B5EF4-FFF2-40B4-BE49-F238E27FC236}">
                <a16:creationId xmlns:a16="http://schemas.microsoft.com/office/drawing/2014/main" id="{4CCBED59-702A-48E1-1D7A-022D303CF4F7}"/>
              </a:ext>
            </a:extLst>
          </p:cNvPr>
          <p:cNvSpPr/>
          <p:nvPr/>
        </p:nvSpPr>
        <p:spPr>
          <a:xfrm>
            <a:off x="770864" y="800136"/>
            <a:ext cx="845925" cy="16765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Ευθύγραμμο βέλος σύνδεσης 49">
            <a:extLst>
              <a:ext uri="{FF2B5EF4-FFF2-40B4-BE49-F238E27FC236}">
                <a16:creationId xmlns:a16="http://schemas.microsoft.com/office/drawing/2014/main" id="{83CC418D-9F19-5C84-33D0-BB2EE5B7AD68}"/>
              </a:ext>
            </a:extLst>
          </p:cNvPr>
          <p:cNvCxnSpPr>
            <a:cxnSpLocks/>
            <a:stCxn id="93" idx="6"/>
            <a:endCxn id="98" idx="1"/>
          </p:cNvCxnSpPr>
          <p:nvPr/>
        </p:nvCxnSpPr>
        <p:spPr>
          <a:xfrm>
            <a:off x="1616789" y="1638421"/>
            <a:ext cx="1756148" cy="982672"/>
          </a:xfrm>
          <a:prstGeom prst="bentConnector3">
            <a:avLst>
              <a:gd name="adj1" fmla="val 50000"/>
            </a:avLst>
          </a:prstGeom>
          <a:ln w="28575">
            <a:solidFill>
              <a:schemeClr val="accent6">
                <a:lumMod val="5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98" name="TextBox 97">
            <a:extLst>
              <a:ext uri="{FF2B5EF4-FFF2-40B4-BE49-F238E27FC236}">
                <a16:creationId xmlns:a16="http://schemas.microsoft.com/office/drawing/2014/main" id="{82BD2ED6-5A30-8210-EA40-54863B6BF33D}"/>
              </a:ext>
            </a:extLst>
          </p:cNvPr>
          <p:cNvSpPr txBox="1"/>
          <p:nvPr/>
        </p:nvSpPr>
        <p:spPr>
          <a:xfrm>
            <a:off x="3372937" y="2359483"/>
            <a:ext cx="2034858" cy="523220"/>
          </a:xfrm>
          <a:prstGeom prst="rect">
            <a:avLst/>
          </a:prstGeom>
          <a:ln>
            <a:solidFill>
              <a:schemeClr val="bg1"/>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a:ea typeface="+mn-ea"/>
                <a:cs typeface="+mn-cs"/>
              </a:rPr>
              <a:t>984 Signals from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a:ea typeface="+mn-ea"/>
                <a:cs typeface="+mn-cs"/>
              </a:rPr>
              <a:t>Bearing No 1</a:t>
            </a:r>
            <a:endParaRPr kumimoji="0" lang="el-GR" sz="1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12" name="TextBox 111">
            <a:extLst>
              <a:ext uri="{FF2B5EF4-FFF2-40B4-BE49-F238E27FC236}">
                <a16:creationId xmlns:a16="http://schemas.microsoft.com/office/drawing/2014/main" id="{7A430D8C-4F35-DBC6-97E5-8447B40CC8F8}"/>
              </a:ext>
            </a:extLst>
          </p:cNvPr>
          <p:cNvSpPr txBox="1"/>
          <p:nvPr/>
        </p:nvSpPr>
        <p:spPr>
          <a:xfrm>
            <a:off x="9470761" y="5093266"/>
            <a:ext cx="804665" cy="279885"/>
          </a:xfrm>
          <a:prstGeom prst="rect">
            <a:avLst/>
          </a:prstGeom>
          <a:noFill/>
        </p:spPr>
        <p:txBody>
          <a:bodyPr wrap="square">
            <a:spAutoFit/>
          </a:bodyPr>
          <a:lstStyle/>
          <a:p>
            <a:pPr marL="0" marR="0" algn="ctr">
              <a:lnSpc>
                <a:spcPct val="107000"/>
              </a:lnSpc>
              <a:spcBef>
                <a:spcPts val="0"/>
              </a:spcBef>
              <a:spcAft>
                <a:spcPts val="0"/>
              </a:spcAft>
            </a:pPr>
            <a:r>
              <a:rPr lang="en-US" sz="1200" b="1" dirty="0">
                <a:solidFill>
                  <a:schemeClr val="accent4"/>
                </a:solidFill>
                <a:effectLst/>
              </a:rPr>
              <a:t>OC</a:t>
            </a:r>
            <a:r>
              <a:rPr lang="el-GR" sz="1200" b="1" dirty="0">
                <a:solidFill>
                  <a:schemeClr val="accent4"/>
                </a:solidFill>
                <a:effectLst/>
              </a:rPr>
              <a:t> Νο</a:t>
            </a:r>
            <a:r>
              <a:rPr lang="en-US" sz="1200" b="1" dirty="0">
                <a:solidFill>
                  <a:schemeClr val="accent4"/>
                </a:solidFill>
                <a:effectLst/>
              </a:rPr>
              <a:t>2</a:t>
            </a:r>
            <a:endParaRPr lang="en-US" sz="1200" b="1" dirty="0">
              <a:solidFill>
                <a:schemeClr val="accent4"/>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3" name="TextBox 112">
            <a:extLst>
              <a:ext uri="{FF2B5EF4-FFF2-40B4-BE49-F238E27FC236}">
                <a16:creationId xmlns:a16="http://schemas.microsoft.com/office/drawing/2014/main" id="{5FCBCE09-5CB5-D65F-0C38-B275C29CEAD8}"/>
              </a:ext>
            </a:extLst>
          </p:cNvPr>
          <p:cNvSpPr txBox="1"/>
          <p:nvPr/>
        </p:nvSpPr>
        <p:spPr>
          <a:xfrm>
            <a:off x="8738846" y="5049699"/>
            <a:ext cx="804665" cy="279885"/>
          </a:xfrm>
          <a:prstGeom prst="rect">
            <a:avLst/>
          </a:prstGeom>
          <a:noFill/>
        </p:spPr>
        <p:txBody>
          <a:bodyPr wrap="square">
            <a:spAutoFit/>
          </a:bodyPr>
          <a:lstStyle/>
          <a:p>
            <a:pPr marL="0" marR="0" algn="ctr">
              <a:lnSpc>
                <a:spcPct val="107000"/>
              </a:lnSpc>
              <a:spcBef>
                <a:spcPts val="0"/>
              </a:spcBef>
              <a:spcAft>
                <a:spcPts val="0"/>
              </a:spcAft>
            </a:pPr>
            <a:r>
              <a:rPr lang="en-US" sz="1200" b="1" dirty="0">
                <a:solidFill>
                  <a:srgbClr val="7030A0"/>
                </a:solidFill>
                <a:effectLst/>
              </a:rPr>
              <a:t>OC</a:t>
            </a:r>
            <a:r>
              <a:rPr lang="el-GR" sz="1200" b="1" dirty="0">
                <a:solidFill>
                  <a:srgbClr val="7030A0"/>
                </a:solidFill>
                <a:effectLst/>
              </a:rPr>
              <a:t> Νο</a:t>
            </a:r>
            <a:r>
              <a:rPr lang="en-US" sz="1200" b="1" dirty="0">
                <a:solidFill>
                  <a:srgbClr val="7030A0"/>
                </a:solidFill>
                <a:effectLst/>
              </a:rPr>
              <a:t>3</a:t>
            </a:r>
            <a:endParaRPr lang="en-US" sz="1200" b="1" dirty="0">
              <a:solidFill>
                <a:srgbClr val="7030A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4" name="TextBox 113">
            <a:extLst>
              <a:ext uri="{FF2B5EF4-FFF2-40B4-BE49-F238E27FC236}">
                <a16:creationId xmlns:a16="http://schemas.microsoft.com/office/drawing/2014/main" id="{8BA96A16-F43D-47EE-54BC-6628A12C1B79}"/>
              </a:ext>
            </a:extLst>
          </p:cNvPr>
          <p:cNvSpPr txBox="1"/>
          <p:nvPr/>
        </p:nvSpPr>
        <p:spPr>
          <a:xfrm>
            <a:off x="8020692" y="5100617"/>
            <a:ext cx="804665" cy="279885"/>
          </a:xfrm>
          <a:prstGeom prst="rect">
            <a:avLst/>
          </a:prstGeom>
          <a:noFill/>
        </p:spPr>
        <p:txBody>
          <a:bodyPr wrap="square">
            <a:spAutoFit/>
          </a:bodyPr>
          <a:lstStyle/>
          <a:p>
            <a:pPr marL="0" marR="0" algn="ctr">
              <a:lnSpc>
                <a:spcPct val="107000"/>
              </a:lnSpc>
              <a:spcBef>
                <a:spcPts val="0"/>
              </a:spcBef>
              <a:spcAft>
                <a:spcPts val="0"/>
              </a:spcAft>
            </a:pPr>
            <a:r>
              <a:rPr lang="en-US" sz="1200" b="1" dirty="0">
                <a:solidFill>
                  <a:srgbClr val="FF0000"/>
                </a:solidFill>
                <a:effectLst/>
              </a:rPr>
              <a:t>OC</a:t>
            </a:r>
            <a:r>
              <a:rPr lang="el-GR" sz="1200" b="1" dirty="0">
                <a:solidFill>
                  <a:srgbClr val="FF0000"/>
                </a:solidFill>
                <a:effectLst/>
              </a:rPr>
              <a:t> Νο</a:t>
            </a:r>
            <a:r>
              <a:rPr lang="en-US" sz="1200" b="1" dirty="0">
                <a:solidFill>
                  <a:srgbClr val="FF0000"/>
                </a:solidFill>
                <a:effectLst/>
              </a:rPr>
              <a:t>4</a:t>
            </a:r>
            <a:endParaRPr lang="en-US" sz="12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6" name="TextBox 115">
            <a:extLst>
              <a:ext uri="{FF2B5EF4-FFF2-40B4-BE49-F238E27FC236}">
                <a16:creationId xmlns:a16="http://schemas.microsoft.com/office/drawing/2014/main" id="{61580EBE-C463-0416-A95B-FBE66417D59A}"/>
              </a:ext>
            </a:extLst>
          </p:cNvPr>
          <p:cNvSpPr txBox="1"/>
          <p:nvPr/>
        </p:nvSpPr>
        <p:spPr>
          <a:xfrm>
            <a:off x="6001437" y="5532823"/>
            <a:ext cx="1913387" cy="261610"/>
          </a:xfrm>
          <a:prstGeom prst="rect">
            <a:avLst/>
          </a:prstGeom>
          <a:noFill/>
        </p:spPr>
        <p:txBody>
          <a:bodyPr wrap="square">
            <a:spAutoFit/>
          </a:bodyPr>
          <a:lstStyle/>
          <a:p>
            <a:pPr algn="ctr"/>
            <a:r>
              <a:rPr lang="en-US" sz="1100" b="1" dirty="0"/>
              <a:t>OC’s Degradation Trend</a:t>
            </a:r>
            <a:endParaRPr lang="en-US" sz="1100" dirty="0"/>
          </a:p>
        </p:txBody>
      </p:sp>
      <p:sp>
        <p:nvSpPr>
          <p:cNvPr id="117" name="TextBox 116">
            <a:extLst>
              <a:ext uri="{FF2B5EF4-FFF2-40B4-BE49-F238E27FC236}">
                <a16:creationId xmlns:a16="http://schemas.microsoft.com/office/drawing/2014/main" id="{83E07266-5884-54DD-9BB6-6CB8C9BF204C}"/>
              </a:ext>
            </a:extLst>
          </p:cNvPr>
          <p:cNvSpPr txBox="1"/>
          <p:nvPr/>
        </p:nvSpPr>
        <p:spPr>
          <a:xfrm>
            <a:off x="9904301" y="4226347"/>
            <a:ext cx="2165111" cy="261610"/>
          </a:xfrm>
          <a:prstGeom prst="rect">
            <a:avLst/>
          </a:prstGeom>
          <a:noFill/>
        </p:spPr>
        <p:txBody>
          <a:bodyPr wrap="square">
            <a:spAutoFit/>
          </a:bodyPr>
          <a:lstStyle/>
          <a:p>
            <a:pPr algn="ctr"/>
            <a:r>
              <a:rPr lang="en-US" sz="1100" b="1" dirty="0"/>
              <a:t>Bearing No 1 Operating Time </a:t>
            </a:r>
            <a:endParaRPr lang="en-US" sz="1100" dirty="0"/>
          </a:p>
        </p:txBody>
      </p:sp>
      <p:pic>
        <p:nvPicPr>
          <p:cNvPr id="118" name="Γραφικό 33" descr="Βέλος: Περιστροφή αριστερά περίγραμμα">
            <a:extLst>
              <a:ext uri="{FF2B5EF4-FFF2-40B4-BE49-F238E27FC236}">
                <a16:creationId xmlns:a16="http://schemas.microsoft.com/office/drawing/2014/main" id="{248A2DC9-D50E-2520-C87F-F582E97F7FEC}"/>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7645624">
            <a:off x="6939567" y="4404349"/>
            <a:ext cx="1146363" cy="1125098"/>
          </a:xfrm>
          <a:prstGeom prst="rect">
            <a:avLst/>
          </a:prstGeom>
        </p:spPr>
      </p:pic>
      <p:sp>
        <p:nvSpPr>
          <p:cNvPr id="119" name="TextBox 118">
            <a:extLst>
              <a:ext uri="{FF2B5EF4-FFF2-40B4-BE49-F238E27FC236}">
                <a16:creationId xmlns:a16="http://schemas.microsoft.com/office/drawing/2014/main" id="{5AFB155F-9A13-B171-7C61-553AD57A5FBE}"/>
              </a:ext>
            </a:extLst>
          </p:cNvPr>
          <p:cNvSpPr txBox="1"/>
          <p:nvPr/>
        </p:nvSpPr>
        <p:spPr>
          <a:xfrm>
            <a:off x="8917338" y="6295004"/>
            <a:ext cx="2165111" cy="261610"/>
          </a:xfrm>
          <a:prstGeom prst="rect">
            <a:avLst/>
          </a:prstGeom>
          <a:noFill/>
        </p:spPr>
        <p:txBody>
          <a:bodyPr wrap="square">
            <a:spAutoFit/>
          </a:bodyPr>
          <a:lstStyle/>
          <a:p>
            <a:pPr algn="ctr"/>
            <a:r>
              <a:rPr lang="en-US" sz="1100" b="1" dirty="0"/>
              <a:t>OC’s Operating Time </a:t>
            </a:r>
            <a:endParaRPr lang="en-US" sz="1100" dirty="0"/>
          </a:p>
        </p:txBody>
      </p:sp>
      <p:sp>
        <p:nvSpPr>
          <p:cNvPr id="120" name="Ορθογώνιο 7">
            <a:extLst>
              <a:ext uri="{FF2B5EF4-FFF2-40B4-BE49-F238E27FC236}">
                <a16:creationId xmlns:a16="http://schemas.microsoft.com/office/drawing/2014/main" id="{BE39F339-F01B-010A-0E18-FD8A4D3D772B}"/>
              </a:ext>
            </a:extLst>
          </p:cNvPr>
          <p:cNvSpPr/>
          <p:nvPr/>
        </p:nvSpPr>
        <p:spPr>
          <a:xfrm>
            <a:off x="0" y="-9886"/>
            <a:ext cx="6096000" cy="364675"/>
          </a:xfrm>
          <a:prstGeom prst="rect">
            <a:avLst/>
          </a:prstGeom>
          <a:solidFill>
            <a:schemeClr val="bg2">
              <a:lumMod val="60000"/>
              <a:lumOff val="40000"/>
            </a:schemeClr>
          </a:solidFill>
          <a:ln w="31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1" name="TextBox 120">
            <a:extLst>
              <a:ext uri="{FF2B5EF4-FFF2-40B4-BE49-F238E27FC236}">
                <a16:creationId xmlns:a16="http://schemas.microsoft.com/office/drawing/2014/main" id="{5529A60C-8592-EE8B-20D9-B61ADF4B81BF}"/>
              </a:ext>
            </a:extLst>
          </p:cNvPr>
          <p:cNvSpPr txBox="1"/>
          <p:nvPr/>
        </p:nvSpPr>
        <p:spPr>
          <a:xfrm>
            <a:off x="-2" y="0"/>
            <a:ext cx="2590802" cy="369332"/>
          </a:xfrm>
          <a:prstGeom prst="rect">
            <a:avLst/>
          </a:prstGeom>
          <a:noFill/>
        </p:spPr>
        <p:txBody>
          <a:bodyPr wrap="square" rtlCol="0">
            <a:spAutoFit/>
          </a:bodyPr>
          <a:lstStyle/>
          <a:p>
            <a:r>
              <a:rPr lang="en-US" sz="1800" dirty="0"/>
              <a:t>Data Preprocessing</a:t>
            </a:r>
            <a:endParaRPr lang="el-GR" dirty="0"/>
          </a:p>
        </p:txBody>
      </p:sp>
      <p:sp>
        <p:nvSpPr>
          <p:cNvPr id="122" name="Ορθογώνιο 8">
            <a:extLst>
              <a:ext uri="{FF2B5EF4-FFF2-40B4-BE49-F238E27FC236}">
                <a16:creationId xmlns:a16="http://schemas.microsoft.com/office/drawing/2014/main" id="{E5C9A028-5436-8117-8A56-FC8554CA305D}"/>
              </a:ext>
            </a:extLst>
          </p:cNvPr>
          <p:cNvSpPr/>
          <p:nvPr/>
        </p:nvSpPr>
        <p:spPr>
          <a:xfrm>
            <a:off x="6096000" y="-9886"/>
            <a:ext cx="6096001" cy="364675"/>
          </a:xfrm>
          <a:prstGeom prst="rect">
            <a:avLst/>
          </a:prstGeom>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23" name="Picture 122" descr="A black metal bearing with a round center&#10;&#10;Description automatically generated">
            <a:extLst>
              <a:ext uri="{FF2B5EF4-FFF2-40B4-BE49-F238E27FC236}">
                <a16:creationId xmlns:a16="http://schemas.microsoft.com/office/drawing/2014/main" id="{50B727BE-F0AF-CD31-5A17-A770955BCD5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553" b="92886" l="7222" r="93333">
                        <a14:foregroundMark x1="32500" y1="44106" x2="25833" y2="66463"/>
                        <a14:foregroundMark x1="25833" y1="66463" x2="39722" y2="85569"/>
                        <a14:foregroundMark x1="39722" y1="85569" x2="19167" y2="82724"/>
                        <a14:foregroundMark x1="19167" y1="82724" x2="38611" y2="84553"/>
                        <a14:foregroundMark x1="38611" y1="84553" x2="61806" y2="84146"/>
                        <a14:foregroundMark x1="61806" y1="84146" x2="45972" y2="92683"/>
                        <a14:foregroundMark x1="45972" y1="92683" x2="25417" y2="90244"/>
                        <a14:foregroundMark x1="25417" y1="90244" x2="8333" y2="98984"/>
                        <a14:foregroundMark x1="8333" y1="98984" x2="49444" y2="93699"/>
                        <a14:foregroundMark x1="49444" y1="93699" x2="67083" y2="95528"/>
                        <a14:foregroundMark x1="67083" y1="95528" x2="85278" y2="92480"/>
                        <a14:foregroundMark x1="85278" y1="92480" x2="91111" y2="69715"/>
                        <a14:foregroundMark x1="91111" y1="69715" x2="75556" y2="59959"/>
                        <a14:foregroundMark x1="75556" y1="59959" x2="66111" y2="81301"/>
                        <a14:foregroundMark x1="66111" y1="81301" x2="60278" y2="88618"/>
                        <a14:foregroundMark x1="87778" y1="80488" x2="88333" y2="80081"/>
                        <a14:foregroundMark x1="88056" y1="80488" x2="75278" y2="96138"/>
                        <a14:foregroundMark x1="75278" y1="96138" x2="15972" y2="99797"/>
                        <a14:foregroundMark x1="15972" y1="99797" x2="32917" y2="89634"/>
                        <a14:foregroundMark x1="32917" y1="89634" x2="51944" y2="91667"/>
                        <a14:foregroundMark x1="51944" y1="91667" x2="74167" y2="89837"/>
                        <a14:foregroundMark x1="74167" y1="89837" x2="88333" y2="80488"/>
                        <a14:foregroundMark x1="16250" y1="87195" x2="36250" y2="95528"/>
                        <a14:foregroundMark x1="36250" y1="95528" x2="57778" y2="94106"/>
                        <a14:foregroundMark x1="57778" y1="94106" x2="73611" y2="94512"/>
                        <a14:foregroundMark x1="73611" y1="94512" x2="91667" y2="93089"/>
                        <a14:foregroundMark x1="91667" y1="93089" x2="93472" y2="89837"/>
                        <a14:foregroundMark x1="10417" y1="85772" x2="7222" y2="82520"/>
                      </a14:backgroundRemoval>
                    </a14:imgEffect>
                  </a14:imgLayer>
                </a14:imgProps>
              </a:ext>
            </a:extLst>
          </a:blip>
          <a:stretch>
            <a:fillRect/>
          </a:stretch>
        </p:blipFill>
        <p:spPr>
          <a:xfrm>
            <a:off x="6150486" y="2587864"/>
            <a:ext cx="1098232" cy="750548"/>
          </a:xfrm>
          <a:prstGeom prst="rect">
            <a:avLst/>
          </a:prstGeom>
          <a:effectLst>
            <a:outerShdw blurRad="50800" dist="38100" dir="2700000" algn="tl" rotWithShape="0">
              <a:prstClr val="black">
                <a:alpha val="40000"/>
              </a:prstClr>
            </a:outerShdw>
          </a:effectLst>
        </p:spPr>
      </p:pic>
      <p:sp>
        <p:nvSpPr>
          <p:cNvPr id="130" name="Arrow: Down 129">
            <a:extLst>
              <a:ext uri="{FF2B5EF4-FFF2-40B4-BE49-F238E27FC236}">
                <a16:creationId xmlns:a16="http://schemas.microsoft.com/office/drawing/2014/main" id="{EC3310A0-75E6-EF30-BAC5-B3C58CC617BE}"/>
              </a:ext>
            </a:extLst>
          </p:cNvPr>
          <p:cNvSpPr/>
          <p:nvPr/>
        </p:nvSpPr>
        <p:spPr>
          <a:xfrm>
            <a:off x="8980942" y="1714401"/>
            <a:ext cx="710018" cy="323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Rounded Corners 143">
            <a:extLst>
              <a:ext uri="{FF2B5EF4-FFF2-40B4-BE49-F238E27FC236}">
                <a16:creationId xmlns:a16="http://schemas.microsoft.com/office/drawing/2014/main" id="{4D5FD544-9866-E1B5-5ABA-AE45D04D1D77}"/>
              </a:ext>
            </a:extLst>
          </p:cNvPr>
          <p:cNvSpPr/>
          <p:nvPr/>
        </p:nvSpPr>
        <p:spPr>
          <a:xfrm>
            <a:off x="5890415" y="2089899"/>
            <a:ext cx="6096001" cy="4435937"/>
          </a:xfrm>
          <a:prstGeom prst="roundRect">
            <a:avLst/>
          </a:prstGeom>
          <a:noFill/>
          <a:ln>
            <a:solidFill>
              <a:schemeClr val="bg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Explosion: 8 Points 145">
            <a:extLst>
              <a:ext uri="{FF2B5EF4-FFF2-40B4-BE49-F238E27FC236}">
                <a16:creationId xmlns:a16="http://schemas.microsoft.com/office/drawing/2014/main" id="{A1D67535-7C15-7490-2ADA-DC330F140D63}"/>
              </a:ext>
            </a:extLst>
          </p:cNvPr>
          <p:cNvSpPr/>
          <p:nvPr/>
        </p:nvSpPr>
        <p:spPr>
          <a:xfrm>
            <a:off x="11402983" y="2215096"/>
            <a:ext cx="302610" cy="376458"/>
          </a:xfrm>
          <a:prstGeom prst="irregularSeal1">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Brace 146">
            <a:extLst>
              <a:ext uri="{FF2B5EF4-FFF2-40B4-BE49-F238E27FC236}">
                <a16:creationId xmlns:a16="http://schemas.microsoft.com/office/drawing/2014/main" id="{AB4A06FD-B46D-3CC5-A74E-4E8442CED9C0}"/>
              </a:ext>
            </a:extLst>
          </p:cNvPr>
          <p:cNvSpPr/>
          <p:nvPr/>
        </p:nvSpPr>
        <p:spPr>
          <a:xfrm rot="5400000">
            <a:off x="9053226" y="3775350"/>
            <a:ext cx="168613" cy="916646"/>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TextBox 147">
            <a:extLst>
              <a:ext uri="{FF2B5EF4-FFF2-40B4-BE49-F238E27FC236}">
                <a16:creationId xmlns:a16="http://schemas.microsoft.com/office/drawing/2014/main" id="{46F23D6E-C56C-A84E-74DA-CEE1BE2BF556}"/>
              </a:ext>
            </a:extLst>
          </p:cNvPr>
          <p:cNvSpPr txBox="1"/>
          <p:nvPr/>
        </p:nvSpPr>
        <p:spPr>
          <a:xfrm>
            <a:off x="8809229" y="4316883"/>
            <a:ext cx="732164" cy="261610"/>
          </a:xfrm>
          <a:prstGeom prst="rect">
            <a:avLst/>
          </a:prstGeom>
          <a:noFill/>
        </p:spPr>
        <p:txBody>
          <a:bodyPr wrap="square">
            <a:spAutoFit/>
          </a:bodyPr>
          <a:lstStyle/>
          <a:p>
            <a:pPr algn="ctr"/>
            <a:r>
              <a:rPr lang="el-GR" sz="1100" b="1" dirty="0"/>
              <a:t>40 </a:t>
            </a:r>
            <a:r>
              <a:rPr lang="en-US" sz="1100" b="1" dirty="0"/>
              <a:t>min</a:t>
            </a:r>
            <a:endParaRPr lang="en-US" sz="1100" dirty="0"/>
          </a:p>
        </p:txBody>
      </p:sp>
    </p:spTree>
    <p:extLst>
      <p:ext uri="{BB962C8B-B14F-4D97-AF65-F5344CB8AC3E}">
        <p14:creationId xmlns:p14="http://schemas.microsoft.com/office/powerpoint/2010/main" val="27352583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Πλέγμα">
  <a:themeElements>
    <a:clrScheme name="Πλέγμα">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Πλέγμα">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Πλέγμα">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Πλέγμα</Template>
  <TotalTime>11541</TotalTime>
  <Words>4906</Words>
  <Application>Microsoft Office PowerPoint</Application>
  <PresentationFormat>Widescreen</PresentationFormat>
  <Paragraphs>638</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AdvGulliv-R</vt:lpstr>
      <vt:lpstr>Arial</vt:lpstr>
      <vt:lpstr>Calibri</vt:lpstr>
      <vt:lpstr>Cambria Math</vt:lpstr>
      <vt:lpstr>Century Gothic</vt:lpstr>
      <vt:lpstr>Times New Roman</vt:lpstr>
      <vt:lpstr>Wingdings</vt:lpstr>
      <vt:lpstr>Πλέγμα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ΣΚΑΛΤΣΑΣ ΑΘΑΝΑΣΙΟΣ</dc:creator>
  <cp:lastModifiedBy>ΣΚΑΛΤΣΑΣ ΑΘΑΝΑΣΙΟΣ</cp:lastModifiedBy>
  <cp:revision>606</cp:revision>
  <dcterms:created xsi:type="dcterms:W3CDTF">2022-06-13T11:01:09Z</dcterms:created>
  <dcterms:modified xsi:type="dcterms:W3CDTF">2024-03-05T00:55:34Z</dcterms:modified>
</cp:coreProperties>
</file>